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58" r:id="rId7"/>
    <p:sldId id="259" r:id="rId8"/>
    <p:sldId id="261" r:id="rId9"/>
    <p:sldId id="260" r:id="rId10"/>
    <p:sldId id="262" r:id="rId11"/>
    <p:sldId id="264" r:id="rId12"/>
    <p:sldId id="263" r:id="rId13"/>
    <p:sldId id="265" r:id="rId14"/>
    <p:sldId id="266" r:id="rId15"/>
    <p:sldId id="267" r:id="rId16"/>
    <p:sldId id="268" r:id="rId17"/>
  </p:sldIdLst>
  <p:sldSz cx="18288000" cy="10287000"/>
  <p:notesSz cx="6858000" cy="9144000"/>
  <p:embeddedFontLst>
    <p:embeddedFont>
      <p:font typeface="Arial Bold" panose="020B0802020202020204" pitchFamily="34" charset="77"/>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EA63E-8103-FF92-49EC-898C5D3DAF34}" v="21" dt="2024-06-03T08:37:03.784"/>
    <p1510:client id="{257160EB-B357-954D-9C1B-EA88C2DB5E2A}" v="292" dt="2024-06-03T14:31:16.341"/>
    <p1510:client id="{59A99435-7AB5-885C-8073-8F32B6158FE8}" v="9" dt="2024-06-03T11:06:24.797"/>
    <p1510:client id="{A6174D3C-A76A-D669-8907-732AA04AA6B2}" v="57" dt="2024-06-03T07:31:31.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6930" autoAdjust="0"/>
  </p:normalViewPr>
  <p:slideViewPr>
    <p:cSldViewPr>
      <p:cViewPr varScale="1">
        <p:scale>
          <a:sx n="69" d="100"/>
          <a:sy n="69" d="100"/>
        </p:scale>
        <p:origin x="256"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i Sjöberg" userId="239c0786-fded-44c9-9289-6e10d66b746e" providerId="ADAL" clId="{257160EB-B357-954D-9C1B-EA88C2DB5E2A}"/>
    <pc:docChg chg="undo custSel modSld sldOrd">
      <pc:chgData name="Anki Sjöberg" userId="239c0786-fded-44c9-9289-6e10d66b746e" providerId="ADAL" clId="{257160EB-B357-954D-9C1B-EA88C2DB5E2A}" dt="2024-06-03T14:31:16.341" v="1685" actId="20577"/>
      <pc:docMkLst>
        <pc:docMk/>
      </pc:docMkLst>
      <pc:sldChg chg="addSp modSp mod modAnim modNotesTx">
        <pc:chgData name="Anki Sjöberg" userId="239c0786-fded-44c9-9289-6e10d66b746e" providerId="ADAL" clId="{257160EB-B357-954D-9C1B-EA88C2DB5E2A}" dt="2024-06-03T13:40:08.521" v="122" actId="20577"/>
        <pc:sldMkLst>
          <pc:docMk/>
          <pc:sldMk cId="0" sldId="256"/>
        </pc:sldMkLst>
        <pc:spChg chg="mod">
          <ac:chgData name="Anki Sjöberg" userId="239c0786-fded-44c9-9289-6e10d66b746e" providerId="ADAL" clId="{257160EB-B357-954D-9C1B-EA88C2DB5E2A}" dt="2024-06-03T13:36:45.118" v="9" actId="20577"/>
          <ac:spMkLst>
            <pc:docMk/>
            <pc:sldMk cId="0" sldId="256"/>
            <ac:spMk id="4" creationId="{00000000-0000-0000-0000-000000000000}"/>
          </ac:spMkLst>
        </pc:spChg>
        <pc:spChg chg="add mod">
          <ac:chgData name="Anki Sjöberg" userId="239c0786-fded-44c9-9289-6e10d66b746e" providerId="ADAL" clId="{257160EB-B357-954D-9C1B-EA88C2DB5E2A}" dt="2024-06-03T13:36:21.521" v="2" actId="1076"/>
          <ac:spMkLst>
            <pc:docMk/>
            <pc:sldMk cId="0" sldId="256"/>
            <ac:spMk id="5" creationId="{F7A4102F-D2BF-B063-9230-6079D2FB8F9F}"/>
          </ac:spMkLst>
        </pc:spChg>
      </pc:sldChg>
      <pc:sldChg chg="modAnim modNotesTx">
        <pc:chgData name="Anki Sjöberg" userId="239c0786-fded-44c9-9289-6e10d66b746e" providerId="ADAL" clId="{257160EB-B357-954D-9C1B-EA88C2DB5E2A}" dt="2024-06-03T14:29:39.402" v="1684"/>
        <pc:sldMkLst>
          <pc:docMk/>
          <pc:sldMk cId="0" sldId="257"/>
        </pc:sldMkLst>
      </pc:sldChg>
      <pc:sldChg chg="modAnim modNotesTx">
        <pc:chgData name="Anki Sjöberg" userId="239c0786-fded-44c9-9289-6e10d66b746e" providerId="ADAL" clId="{257160EB-B357-954D-9C1B-EA88C2DB5E2A}" dt="2024-06-03T13:41:19.022" v="142" actId="20577"/>
        <pc:sldMkLst>
          <pc:docMk/>
          <pc:sldMk cId="0" sldId="258"/>
        </pc:sldMkLst>
      </pc:sldChg>
      <pc:sldChg chg="modAnim modNotesTx">
        <pc:chgData name="Anki Sjöberg" userId="239c0786-fded-44c9-9289-6e10d66b746e" providerId="ADAL" clId="{257160EB-B357-954D-9C1B-EA88C2DB5E2A}" dt="2024-06-03T13:42:17.214" v="181" actId="20577"/>
        <pc:sldMkLst>
          <pc:docMk/>
          <pc:sldMk cId="0" sldId="259"/>
        </pc:sldMkLst>
      </pc:sldChg>
      <pc:sldChg chg="modAnim modNotesTx">
        <pc:chgData name="Anki Sjöberg" userId="239c0786-fded-44c9-9289-6e10d66b746e" providerId="ADAL" clId="{257160EB-B357-954D-9C1B-EA88C2DB5E2A}" dt="2024-06-03T13:48:05.934" v="219"/>
        <pc:sldMkLst>
          <pc:docMk/>
          <pc:sldMk cId="0" sldId="260"/>
        </pc:sldMkLst>
      </pc:sldChg>
      <pc:sldChg chg="modAnim modNotesTx">
        <pc:chgData name="Anki Sjöberg" userId="239c0786-fded-44c9-9289-6e10d66b746e" providerId="ADAL" clId="{257160EB-B357-954D-9C1B-EA88C2DB5E2A}" dt="2024-06-03T13:46:45.526" v="198" actId="20577"/>
        <pc:sldMkLst>
          <pc:docMk/>
          <pc:sldMk cId="0" sldId="261"/>
        </pc:sldMkLst>
      </pc:sldChg>
      <pc:sldChg chg="modSp mod modAnim modNotesTx">
        <pc:chgData name="Anki Sjöberg" userId="239c0786-fded-44c9-9289-6e10d66b746e" providerId="ADAL" clId="{257160EB-B357-954D-9C1B-EA88C2DB5E2A}" dt="2024-06-03T13:50:38.438" v="333" actId="20577"/>
        <pc:sldMkLst>
          <pc:docMk/>
          <pc:sldMk cId="0" sldId="262"/>
        </pc:sldMkLst>
        <pc:spChg chg="mod">
          <ac:chgData name="Anki Sjöberg" userId="239c0786-fded-44c9-9289-6e10d66b746e" providerId="ADAL" clId="{257160EB-B357-954D-9C1B-EA88C2DB5E2A}" dt="2024-06-03T13:48:42.617" v="222" actId="20577"/>
          <ac:spMkLst>
            <pc:docMk/>
            <pc:sldMk cId="0" sldId="262"/>
            <ac:spMk id="2" creationId="{00000000-0000-0000-0000-000000000000}"/>
          </ac:spMkLst>
        </pc:spChg>
      </pc:sldChg>
      <pc:sldChg chg="modSp mod modAnim modNotesTx">
        <pc:chgData name="Anki Sjöberg" userId="239c0786-fded-44c9-9289-6e10d66b746e" providerId="ADAL" clId="{257160EB-B357-954D-9C1B-EA88C2DB5E2A}" dt="2024-06-03T14:10:06.774" v="1032" actId="20577"/>
        <pc:sldMkLst>
          <pc:docMk/>
          <pc:sldMk cId="0" sldId="263"/>
        </pc:sldMkLst>
        <pc:spChg chg="mod">
          <ac:chgData name="Anki Sjöberg" userId="239c0786-fded-44c9-9289-6e10d66b746e" providerId="ADAL" clId="{257160EB-B357-954D-9C1B-EA88C2DB5E2A}" dt="2024-06-03T14:06:07.800" v="924" actId="20577"/>
          <ac:spMkLst>
            <pc:docMk/>
            <pc:sldMk cId="0" sldId="263"/>
            <ac:spMk id="3" creationId="{00000000-0000-0000-0000-000000000000}"/>
          </ac:spMkLst>
        </pc:spChg>
        <pc:spChg chg="mod">
          <ac:chgData name="Anki Sjöberg" userId="239c0786-fded-44c9-9289-6e10d66b746e" providerId="ADAL" clId="{257160EB-B357-954D-9C1B-EA88C2DB5E2A}" dt="2024-06-03T13:51:16.709" v="346" actId="20577"/>
          <ac:spMkLst>
            <pc:docMk/>
            <pc:sldMk cId="0" sldId="263"/>
            <ac:spMk id="7" creationId="{00000000-0000-0000-0000-000000000000}"/>
          </ac:spMkLst>
        </pc:spChg>
      </pc:sldChg>
      <pc:sldChg chg="modSp ord modAnim modNotesTx">
        <pc:chgData name="Anki Sjöberg" userId="239c0786-fded-44c9-9289-6e10d66b746e" providerId="ADAL" clId="{257160EB-B357-954D-9C1B-EA88C2DB5E2A}" dt="2024-06-03T14:31:16.341" v="1685" actId="20577"/>
        <pc:sldMkLst>
          <pc:docMk/>
          <pc:sldMk cId="0" sldId="264"/>
        </pc:sldMkLst>
        <pc:spChg chg="mod">
          <ac:chgData name="Anki Sjöberg" userId="239c0786-fded-44c9-9289-6e10d66b746e" providerId="ADAL" clId="{257160EB-B357-954D-9C1B-EA88C2DB5E2A}" dt="2024-06-03T14:31:16.341" v="1685" actId="20577"/>
          <ac:spMkLst>
            <pc:docMk/>
            <pc:sldMk cId="0" sldId="264"/>
            <ac:spMk id="6" creationId="{00000000-0000-0000-0000-000000000000}"/>
          </ac:spMkLst>
        </pc:spChg>
      </pc:sldChg>
      <pc:sldChg chg="modSp mod modAnim modNotesTx">
        <pc:chgData name="Anki Sjöberg" userId="239c0786-fded-44c9-9289-6e10d66b746e" providerId="ADAL" clId="{257160EB-B357-954D-9C1B-EA88C2DB5E2A}" dt="2024-06-03T14:24:16.289" v="1367" actId="20577"/>
        <pc:sldMkLst>
          <pc:docMk/>
          <pc:sldMk cId="0" sldId="265"/>
        </pc:sldMkLst>
        <pc:spChg chg="mod">
          <ac:chgData name="Anki Sjöberg" userId="239c0786-fded-44c9-9289-6e10d66b746e" providerId="ADAL" clId="{257160EB-B357-954D-9C1B-EA88C2DB5E2A}" dt="2024-06-03T14:19:07.174" v="1110" actId="20577"/>
          <ac:spMkLst>
            <pc:docMk/>
            <pc:sldMk cId="0" sldId="265"/>
            <ac:spMk id="9" creationId="{00000000-0000-0000-0000-000000000000}"/>
          </ac:spMkLst>
        </pc:spChg>
        <pc:spChg chg="mod">
          <ac:chgData name="Anki Sjöberg" userId="239c0786-fded-44c9-9289-6e10d66b746e" providerId="ADAL" clId="{257160EB-B357-954D-9C1B-EA88C2DB5E2A}" dt="2024-06-03T14:18:27.395" v="1100" actId="1076"/>
          <ac:spMkLst>
            <pc:docMk/>
            <pc:sldMk cId="0" sldId="265"/>
            <ac:spMk id="10" creationId="{00000000-0000-0000-0000-000000000000}"/>
          </ac:spMkLst>
        </pc:spChg>
      </pc:sldChg>
      <pc:sldChg chg="modSp modAnim modNotesTx">
        <pc:chgData name="Anki Sjöberg" userId="239c0786-fded-44c9-9289-6e10d66b746e" providerId="ADAL" clId="{257160EB-B357-954D-9C1B-EA88C2DB5E2A}" dt="2024-06-03T14:24:28.400" v="1375" actId="20577"/>
        <pc:sldMkLst>
          <pc:docMk/>
          <pc:sldMk cId="0" sldId="266"/>
        </pc:sldMkLst>
        <pc:spChg chg="mod">
          <ac:chgData name="Anki Sjöberg" userId="239c0786-fded-44c9-9289-6e10d66b746e" providerId="ADAL" clId="{257160EB-B357-954D-9C1B-EA88C2DB5E2A}" dt="2024-06-03T14:22:10.470" v="1285" actId="20577"/>
          <ac:spMkLst>
            <pc:docMk/>
            <pc:sldMk cId="0" sldId="266"/>
            <ac:spMk id="9" creationId="{00000000-0000-0000-0000-000000000000}"/>
          </ac:spMkLst>
        </pc:spChg>
      </pc:sldChg>
      <pc:sldChg chg="modAnim modNotesTx">
        <pc:chgData name="Anki Sjöberg" userId="239c0786-fded-44c9-9289-6e10d66b746e" providerId="ADAL" clId="{257160EB-B357-954D-9C1B-EA88C2DB5E2A}" dt="2024-06-03T14:28:33.246" v="1680" actId="20577"/>
        <pc:sldMkLst>
          <pc:docMk/>
          <pc:sldMk cId="0" sldId="267"/>
        </pc:sldMkLst>
      </pc:sldChg>
      <pc:sldChg chg="modSp modAnim modNotes">
        <pc:chgData name="Anki Sjöberg" userId="239c0786-fded-44c9-9289-6e10d66b746e" providerId="ADAL" clId="{257160EB-B357-954D-9C1B-EA88C2DB5E2A}" dt="2024-06-03T14:28:56.602" v="1683" actId="207"/>
        <pc:sldMkLst>
          <pc:docMk/>
          <pc:sldMk cId="0" sldId="268"/>
        </pc:sldMkLst>
        <pc:spChg chg="mod">
          <ac:chgData name="Anki Sjöberg" userId="239c0786-fded-44c9-9289-6e10d66b746e" providerId="ADAL" clId="{257160EB-B357-954D-9C1B-EA88C2DB5E2A}" dt="2024-06-03T14:28:56.602" v="1683" actId="207"/>
          <ac:spMkLst>
            <pc:docMk/>
            <pc:sldMk cId="0" sldId="268"/>
            <ac:spMk id="3" creationId="{00000000-0000-0000-0000-000000000000}"/>
          </ac:spMkLst>
        </pc:spChg>
      </pc:sldChg>
    </pc:docChg>
  </pc:docChgLst>
  <pc:docChgLst>
    <pc:chgData name="Pascal  Bongard" userId="S::pascal.bongard@fightforhumanity.org::0b682342-0107-4a83-9ab4-89341b237cf0" providerId="AD" clId="Web-{A6174D3C-A76A-D669-8907-732AA04AA6B2}"/>
    <pc:docChg chg="modSld">
      <pc:chgData name="Pascal  Bongard" userId="S::pascal.bongard@fightforhumanity.org::0b682342-0107-4a83-9ab4-89341b237cf0" providerId="AD" clId="Web-{A6174D3C-A76A-D669-8907-732AA04AA6B2}" dt="2024-06-03T07:33:58.499" v="735"/>
      <pc:docMkLst>
        <pc:docMk/>
      </pc:docMkLst>
      <pc:sldChg chg="modNotes">
        <pc:chgData name="Pascal  Bongard" userId="S::pascal.bongard@fightforhumanity.org::0b682342-0107-4a83-9ab4-89341b237cf0" providerId="AD" clId="Web-{A6174D3C-A76A-D669-8907-732AA04AA6B2}" dt="2024-06-03T07:05:53.083" v="41"/>
        <pc:sldMkLst>
          <pc:docMk/>
          <pc:sldMk cId="0" sldId="256"/>
        </pc:sldMkLst>
      </pc:sldChg>
      <pc:sldChg chg="modNotes">
        <pc:chgData name="Pascal  Bongard" userId="S::pascal.bongard@fightforhumanity.org::0b682342-0107-4a83-9ab4-89341b237cf0" providerId="AD" clId="Web-{A6174D3C-A76A-D669-8907-732AA04AA6B2}" dt="2024-06-03T07:06:40.835" v="59"/>
        <pc:sldMkLst>
          <pc:docMk/>
          <pc:sldMk cId="0" sldId="257"/>
        </pc:sldMkLst>
      </pc:sldChg>
      <pc:sldChg chg="modNotes">
        <pc:chgData name="Pascal  Bongard" userId="S::pascal.bongard@fightforhumanity.org::0b682342-0107-4a83-9ab4-89341b237cf0" providerId="AD" clId="Web-{A6174D3C-A76A-D669-8907-732AA04AA6B2}" dt="2024-06-03T07:07:21.508" v="81"/>
        <pc:sldMkLst>
          <pc:docMk/>
          <pc:sldMk cId="0" sldId="258"/>
        </pc:sldMkLst>
      </pc:sldChg>
      <pc:sldChg chg="modNotes">
        <pc:chgData name="Pascal  Bongard" userId="S::pascal.bongard@fightforhumanity.org::0b682342-0107-4a83-9ab4-89341b237cf0" providerId="AD" clId="Web-{A6174D3C-A76A-D669-8907-732AA04AA6B2}" dt="2024-06-03T07:08:17.869" v="101"/>
        <pc:sldMkLst>
          <pc:docMk/>
          <pc:sldMk cId="0" sldId="259"/>
        </pc:sldMkLst>
      </pc:sldChg>
      <pc:sldChg chg="modNotes">
        <pc:chgData name="Pascal  Bongard" userId="S::pascal.bongard@fightforhumanity.org::0b682342-0107-4a83-9ab4-89341b237cf0" providerId="AD" clId="Web-{A6174D3C-A76A-D669-8907-732AA04AA6B2}" dt="2024-06-03T07:17:51.436" v="262"/>
        <pc:sldMkLst>
          <pc:docMk/>
          <pc:sldMk cId="0" sldId="260"/>
        </pc:sldMkLst>
      </pc:sldChg>
      <pc:sldChg chg="modNotes">
        <pc:chgData name="Pascal  Bongard" userId="S::pascal.bongard@fightforhumanity.org::0b682342-0107-4a83-9ab4-89341b237cf0" providerId="AD" clId="Web-{A6174D3C-A76A-D669-8907-732AA04AA6B2}" dt="2024-06-03T07:10:46.484" v="129"/>
        <pc:sldMkLst>
          <pc:docMk/>
          <pc:sldMk cId="0" sldId="261"/>
        </pc:sldMkLst>
      </pc:sldChg>
      <pc:sldChg chg="modSp modNotes">
        <pc:chgData name="Pascal  Bongard" userId="S::pascal.bongard@fightforhumanity.org::0b682342-0107-4a83-9ab4-89341b237cf0" providerId="AD" clId="Web-{A6174D3C-A76A-D669-8907-732AA04AA6B2}" dt="2024-06-03T07:19:38.002" v="282"/>
        <pc:sldMkLst>
          <pc:docMk/>
          <pc:sldMk cId="0" sldId="262"/>
        </pc:sldMkLst>
        <pc:spChg chg="mod">
          <ac:chgData name="Pascal  Bongard" userId="S::pascal.bongard@fightforhumanity.org::0b682342-0107-4a83-9ab4-89341b237cf0" providerId="AD" clId="Web-{A6174D3C-A76A-D669-8907-732AA04AA6B2}" dt="2024-06-03T07:18:37.625" v="276" actId="20577"/>
          <ac:spMkLst>
            <pc:docMk/>
            <pc:sldMk cId="0" sldId="262"/>
            <ac:spMk id="2" creationId="{00000000-0000-0000-0000-000000000000}"/>
          </ac:spMkLst>
        </pc:spChg>
      </pc:sldChg>
      <pc:sldChg chg="modNotes">
        <pc:chgData name="Pascal  Bongard" userId="S::pascal.bongard@fightforhumanity.org::0b682342-0107-4a83-9ab4-89341b237cf0" providerId="AD" clId="Web-{A6174D3C-A76A-D669-8907-732AA04AA6B2}" dt="2024-06-03T07:22:04.241" v="316"/>
        <pc:sldMkLst>
          <pc:docMk/>
          <pc:sldMk cId="0" sldId="263"/>
        </pc:sldMkLst>
      </pc:sldChg>
      <pc:sldChg chg="modSp modNotes">
        <pc:chgData name="Pascal  Bongard" userId="S::pascal.bongard@fightforhumanity.org::0b682342-0107-4a83-9ab4-89341b237cf0" providerId="AD" clId="Web-{A6174D3C-A76A-D669-8907-732AA04AA6B2}" dt="2024-06-03T07:23:52.307" v="401" actId="20577"/>
        <pc:sldMkLst>
          <pc:docMk/>
          <pc:sldMk cId="0" sldId="264"/>
        </pc:sldMkLst>
        <pc:spChg chg="mod">
          <ac:chgData name="Pascal  Bongard" userId="S::pascal.bongard@fightforhumanity.org::0b682342-0107-4a83-9ab4-89341b237cf0" providerId="AD" clId="Web-{A6174D3C-A76A-D669-8907-732AA04AA6B2}" dt="2024-06-03T07:23:52.307" v="401" actId="20577"/>
          <ac:spMkLst>
            <pc:docMk/>
            <pc:sldMk cId="0" sldId="264"/>
            <ac:spMk id="6" creationId="{00000000-0000-0000-0000-000000000000}"/>
          </ac:spMkLst>
        </pc:spChg>
      </pc:sldChg>
      <pc:sldChg chg="modNotes">
        <pc:chgData name="Pascal  Bongard" userId="S::pascal.bongard@fightforhumanity.org::0b682342-0107-4a83-9ab4-89341b237cf0" providerId="AD" clId="Web-{A6174D3C-A76A-D669-8907-732AA04AA6B2}" dt="2024-06-03T07:29:33.912" v="561"/>
        <pc:sldMkLst>
          <pc:docMk/>
          <pc:sldMk cId="0" sldId="265"/>
        </pc:sldMkLst>
      </pc:sldChg>
      <pc:sldChg chg="modSp modNotes">
        <pc:chgData name="Pascal  Bongard" userId="S::pascal.bongard@fightforhumanity.org::0b682342-0107-4a83-9ab4-89341b237cf0" providerId="AD" clId="Web-{A6174D3C-A76A-D669-8907-732AA04AA6B2}" dt="2024-06-03T07:32:50.200" v="719"/>
        <pc:sldMkLst>
          <pc:docMk/>
          <pc:sldMk cId="0" sldId="266"/>
        </pc:sldMkLst>
        <pc:spChg chg="mod">
          <ac:chgData name="Pascal  Bongard" userId="S::pascal.bongard@fightforhumanity.org::0b682342-0107-4a83-9ab4-89341b237cf0" providerId="AD" clId="Web-{A6174D3C-A76A-D669-8907-732AA04AA6B2}" dt="2024-06-03T07:31:31.041" v="691" actId="20577"/>
          <ac:spMkLst>
            <pc:docMk/>
            <pc:sldMk cId="0" sldId="266"/>
            <ac:spMk id="9" creationId="{00000000-0000-0000-0000-000000000000}"/>
          </ac:spMkLst>
        </pc:spChg>
      </pc:sldChg>
      <pc:sldChg chg="modNotes">
        <pc:chgData name="Pascal  Bongard" userId="S::pascal.bongard@fightforhumanity.org::0b682342-0107-4a83-9ab4-89341b237cf0" providerId="AD" clId="Web-{A6174D3C-A76A-D669-8907-732AA04AA6B2}" dt="2024-06-03T07:33:38.045" v="722"/>
        <pc:sldMkLst>
          <pc:docMk/>
          <pc:sldMk cId="0" sldId="267"/>
        </pc:sldMkLst>
      </pc:sldChg>
      <pc:sldChg chg="modNotes">
        <pc:chgData name="Pascal  Bongard" userId="S::pascal.bongard@fightforhumanity.org::0b682342-0107-4a83-9ab4-89341b237cf0" providerId="AD" clId="Web-{A6174D3C-A76A-D669-8907-732AA04AA6B2}" dt="2024-06-03T07:33:58.499" v="735"/>
        <pc:sldMkLst>
          <pc:docMk/>
          <pc:sldMk cId="0" sldId="268"/>
        </pc:sldMkLst>
      </pc:sldChg>
    </pc:docChg>
  </pc:docChgLst>
  <pc:docChgLst>
    <pc:chgData name="Anki Sjöberg" userId="239c0786-fded-44c9-9289-6e10d66b746e" providerId="ADAL" clId="{2B600291-C1FE-A04D-842D-6E823416166D}"/>
    <pc:docChg chg="undo custSel modSld sldOrd">
      <pc:chgData name="Anki Sjöberg" userId="239c0786-fded-44c9-9289-6e10d66b746e" providerId="ADAL" clId="{2B600291-C1FE-A04D-842D-6E823416166D}" dt="2024-06-02T21:41:57.010" v="834" actId="20577"/>
      <pc:docMkLst>
        <pc:docMk/>
      </pc:docMkLst>
      <pc:sldChg chg="modSp mod modNotesTx">
        <pc:chgData name="Anki Sjöberg" userId="239c0786-fded-44c9-9289-6e10d66b746e" providerId="ADAL" clId="{2B600291-C1FE-A04D-842D-6E823416166D}" dt="2024-06-02T21:39:15.575" v="784" actId="20577"/>
        <pc:sldMkLst>
          <pc:docMk/>
          <pc:sldMk cId="0" sldId="256"/>
        </pc:sldMkLst>
        <pc:spChg chg="mod">
          <ac:chgData name="Anki Sjöberg" userId="239c0786-fded-44c9-9289-6e10d66b746e" providerId="ADAL" clId="{2B600291-C1FE-A04D-842D-6E823416166D}" dt="2024-06-02T05:43:20.474" v="443" actId="20577"/>
          <ac:spMkLst>
            <pc:docMk/>
            <pc:sldMk cId="0" sldId="256"/>
            <ac:spMk id="7" creationId="{00000000-0000-0000-0000-000000000000}"/>
          </ac:spMkLst>
        </pc:spChg>
      </pc:sldChg>
      <pc:sldChg chg="modNotesTx">
        <pc:chgData name="Anki Sjöberg" userId="239c0786-fded-44c9-9289-6e10d66b746e" providerId="ADAL" clId="{2B600291-C1FE-A04D-842D-6E823416166D}" dt="2024-06-02T21:39:26.778" v="786"/>
        <pc:sldMkLst>
          <pc:docMk/>
          <pc:sldMk cId="0" sldId="257"/>
        </pc:sldMkLst>
      </pc:sldChg>
      <pc:sldChg chg="modNotesTx">
        <pc:chgData name="Anki Sjöberg" userId="239c0786-fded-44c9-9289-6e10d66b746e" providerId="ADAL" clId="{2B600291-C1FE-A04D-842D-6E823416166D}" dt="2024-06-02T21:39:32.809" v="788"/>
        <pc:sldMkLst>
          <pc:docMk/>
          <pc:sldMk cId="0" sldId="258"/>
        </pc:sldMkLst>
      </pc:sldChg>
      <pc:sldChg chg="modNotesTx">
        <pc:chgData name="Anki Sjöberg" userId="239c0786-fded-44c9-9289-6e10d66b746e" providerId="ADAL" clId="{2B600291-C1FE-A04D-842D-6E823416166D}" dt="2024-06-02T21:39:42.417" v="790" actId="20577"/>
        <pc:sldMkLst>
          <pc:docMk/>
          <pc:sldMk cId="0" sldId="259"/>
        </pc:sldMkLst>
      </pc:sldChg>
      <pc:sldChg chg="modSp mod ord modNotesTx">
        <pc:chgData name="Anki Sjöberg" userId="239c0786-fded-44c9-9289-6e10d66b746e" providerId="ADAL" clId="{2B600291-C1FE-A04D-842D-6E823416166D}" dt="2024-06-02T21:40:05.152" v="796" actId="114"/>
        <pc:sldMkLst>
          <pc:docMk/>
          <pc:sldMk cId="0" sldId="260"/>
        </pc:sldMkLst>
        <pc:spChg chg="mod">
          <ac:chgData name="Anki Sjöberg" userId="239c0786-fded-44c9-9289-6e10d66b746e" providerId="ADAL" clId="{2B600291-C1FE-A04D-842D-6E823416166D}" dt="2024-06-02T05:23:13.623" v="77" actId="207"/>
          <ac:spMkLst>
            <pc:docMk/>
            <pc:sldMk cId="0" sldId="260"/>
            <ac:spMk id="5" creationId="{00000000-0000-0000-0000-000000000000}"/>
          </ac:spMkLst>
        </pc:spChg>
        <pc:spChg chg="mod">
          <ac:chgData name="Anki Sjöberg" userId="239c0786-fded-44c9-9289-6e10d66b746e" providerId="ADAL" clId="{2B600291-C1FE-A04D-842D-6E823416166D}" dt="2024-06-02T05:23:04.430" v="76" actId="207"/>
          <ac:spMkLst>
            <pc:docMk/>
            <pc:sldMk cId="0" sldId="260"/>
            <ac:spMk id="6" creationId="{00000000-0000-0000-0000-000000000000}"/>
          </ac:spMkLst>
        </pc:spChg>
        <pc:spChg chg="mod">
          <ac:chgData name="Anki Sjöberg" userId="239c0786-fded-44c9-9289-6e10d66b746e" providerId="ADAL" clId="{2B600291-C1FE-A04D-842D-6E823416166D}" dt="2024-06-02T05:23:20.331" v="78" actId="207"/>
          <ac:spMkLst>
            <pc:docMk/>
            <pc:sldMk cId="0" sldId="260"/>
            <ac:spMk id="8" creationId="{00000000-0000-0000-0000-000000000000}"/>
          </ac:spMkLst>
        </pc:spChg>
        <pc:spChg chg="mod">
          <ac:chgData name="Anki Sjöberg" userId="239c0786-fded-44c9-9289-6e10d66b746e" providerId="ADAL" clId="{2B600291-C1FE-A04D-842D-6E823416166D}" dt="2024-06-02T05:23:30.485" v="79" actId="207"/>
          <ac:spMkLst>
            <pc:docMk/>
            <pc:sldMk cId="0" sldId="260"/>
            <ac:spMk id="10" creationId="{00000000-0000-0000-0000-000000000000}"/>
          </ac:spMkLst>
        </pc:spChg>
        <pc:spChg chg="mod">
          <ac:chgData name="Anki Sjöberg" userId="239c0786-fded-44c9-9289-6e10d66b746e" providerId="ADAL" clId="{2B600291-C1FE-A04D-842D-6E823416166D}" dt="2024-06-02T05:25:56.474" v="132" actId="207"/>
          <ac:spMkLst>
            <pc:docMk/>
            <pc:sldMk cId="0" sldId="260"/>
            <ac:spMk id="12" creationId="{00000000-0000-0000-0000-000000000000}"/>
          </ac:spMkLst>
        </pc:spChg>
      </pc:sldChg>
      <pc:sldChg chg="modSp mod modNotesTx">
        <pc:chgData name="Anki Sjöberg" userId="239c0786-fded-44c9-9289-6e10d66b746e" providerId="ADAL" clId="{2B600291-C1FE-A04D-842D-6E823416166D}" dt="2024-06-02T21:39:55.892" v="793" actId="114"/>
        <pc:sldMkLst>
          <pc:docMk/>
          <pc:sldMk cId="0" sldId="261"/>
        </pc:sldMkLst>
        <pc:spChg chg="mod">
          <ac:chgData name="Anki Sjöberg" userId="239c0786-fded-44c9-9289-6e10d66b746e" providerId="ADAL" clId="{2B600291-C1FE-A04D-842D-6E823416166D}" dt="2024-06-02T05:25:51.618" v="130" actId="20577"/>
          <ac:spMkLst>
            <pc:docMk/>
            <pc:sldMk cId="0" sldId="261"/>
            <ac:spMk id="9" creationId="{00000000-0000-0000-0000-000000000000}"/>
          </ac:spMkLst>
        </pc:spChg>
      </pc:sldChg>
      <pc:sldChg chg="modSp mod modNotesTx">
        <pc:chgData name="Anki Sjöberg" userId="239c0786-fded-44c9-9289-6e10d66b746e" providerId="ADAL" clId="{2B600291-C1FE-A04D-842D-6E823416166D}" dt="2024-06-02T21:40:18.664" v="799" actId="114"/>
        <pc:sldMkLst>
          <pc:docMk/>
          <pc:sldMk cId="0" sldId="262"/>
        </pc:sldMkLst>
        <pc:spChg chg="mod">
          <ac:chgData name="Anki Sjöberg" userId="239c0786-fded-44c9-9289-6e10d66b746e" providerId="ADAL" clId="{2B600291-C1FE-A04D-842D-6E823416166D}" dt="2024-06-02T05:32:09.562" v="426" actId="20577"/>
          <ac:spMkLst>
            <pc:docMk/>
            <pc:sldMk cId="0" sldId="262"/>
            <ac:spMk id="2" creationId="{00000000-0000-0000-0000-000000000000}"/>
          </ac:spMkLst>
        </pc:spChg>
        <pc:spChg chg="mod">
          <ac:chgData name="Anki Sjöberg" userId="239c0786-fded-44c9-9289-6e10d66b746e" providerId="ADAL" clId="{2B600291-C1FE-A04D-842D-6E823416166D}" dt="2024-06-02T05:30:09.490" v="239" actId="20577"/>
          <ac:spMkLst>
            <pc:docMk/>
            <pc:sldMk cId="0" sldId="262"/>
            <ac:spMk id="3" creationId="{00000000-0000-0000-0000-000000000000}"/>
          </ac:spMkLst>
        </pc:spChg>
      </pc:sldChg>
      <pc:sldChg chg="modNotesTx">
        <pc:chgData name="Anki Sjöberg" userId="239c0786-fded-44c9-9289-6e10d66b746e" providerId="ADAL" clId="{2B600291-C1FE-A04D-842D-6E823416166D}" dt="2024-06-02T21:40:41.321" v="802" actId="114"/>
        <pc:sldMkLst>
          <pc:docMk/>
          <pc:sldMk cId="0" sldId="263"/>
        </pc:sldMkLst>
      </pc:sldChg>
      <pc:sldChg chg="modSp mod modNotesTx">
        <pc:chgData name="Anki Sjöberg" userId="239c0786-fded-44c9-9289-6e10d66b746e" providerId="ADAL" clId="{2B600291-C1FE-A04D-842D-6E823416166D}" dt="2024-06-02T21:40:52.924" v="805" actId="114"/>
        <pc:sldMkLst>
          <pc:docMk/>
          <pc:sldMk cId="0" sldId="264"/>
        </pc:sldMkLst>
        <pc:spChg chg="mod">
          <ac:chgData name="Anki Sjöberg" userId="239c0786-fded-44c9-9289-6e10d66b746e" providerId="ADAL" clId="{2B600291-C1FE-A04D-842D-6E823416166D}" dt="2024-06-02T05:29:06.972" v="226" actId="1076"/>
          <ac:spMkLst>
            <pc:docMk/>
            <pc:sldMk cId="0" sldId="264"/>
            <ac:spMk id="6" creationId="{00000000-0000-0000-0000-000000000000}"/>
          </ac:spMkLst>
        </pc:spChg>
      </pc:sldChg>
      <pc:sldChg chg="modNotesTx">
        <pc:chgData name="Anki Sjöberg" userId="239c0786-fded-44c9-9289-6e10d66b746e" providerId="ADAL" clId="{2B600291-C1FE-A04D-842D-6E823416166D}" dt="2024-06-02T21:41:11.323" v="808" actId="114"/>
        <pc:sldMkLst>
          <pc:docMk/>
          <pc:sldMk cId="0" sldId="265"/>
        </pc:sldMkLst>
      </pc:sldChg>
      <pc:sldChg chg="modNotesTx">
        <pc:chgData name="Anki Sjöberg" userId="239c0786-fded-44c9-9289-6e10d66b746e" providerId="ADAL" clId="{2B600291-C1FE-A04D-842D-6E823416166D}" dt="2024-06-02T21:41:18.772" v="810"/>
        <pc:sldMkLst>
          <pc:docMk/>
          <pc:sldMk cId="0" sldId="266"/>
        </pc:sldMkLst>
      </pc:sldChg>
      <pc:sldChg chg="modNotesTx">
        <pc:chgData name="Anki Sjöberg" userId="239c0786-fded-44c9-9289-6e10d66b746e" providerId="ADAL" clId="{2B600291-C1FE-A04D-842D-6E823416166D}" dt="2024-06-02T21:41:57.010" v="834" actId="20577"/>
        <pc:sldMkLst>
          <pc:docMk/>
          <pc:sldMk cId="0" sldId="267"/>
        </pc:sldMkLst>
      </pc:sldChg>
    </pc:docChg>
  </pc:docChgLst>
  <pc:docChgLst>
    <pc:chgData name="Pascal  Bongard" userId="S::pascal.bongard@fightforhumanity.org::0b682342-0107-4a83-9ab4-89341b237cf0" providerId="AD" clId="Web-{015EA63E-8103-FF92-49EC-898C5D3DAF34}"/>
    <pc:docChg chg="modSld">
      <pc:chgData name="Pascal  Bongard" userId="S::pascal.bongard@fightforhumanity.org::0b682342-0107-4a83-9ab4-89341b237cf0" providerId="AD" clId="Web-{015EA63E-8103-FF92-49EC-898C5D3DAF34}" dt="2024-06-03T08:37:02.987" v="12" actId="20577"/>
      <pc:docMkLst>
        <pc:docMk/>
      </pc:docMkLst>
      <pc:sldChg chg="delSp modSp">
        <pc:chgData name="Pascal  Bongard" userId="S::pascal.bongard@fightforhumanity.org::0b682342-0107-4a83-9ab4-89341b237cf0" providerId="AD" clId="Web-{015EA63E-8103-FF92-49EC-898C5D3DAF34}" dt="2024-06-03T08:37:02.987" v="12" actId="20577"/>
        <pc:sldMkLst>
          <pc:docMk/>
          <pc:sldMk cId="0" sldId="256"/>
        </pc:sldMkLst>
        <pc:spChg chg="mod">
          <ac:chgData name="Pascal  Bongard" userId="S::pascal.bongard@fightforhumanity.org::0b682342-0107-4a83-9ab4-89341b237cf0" providerId="AD" clId="Web-{015EA63E-8103-FF92-49EC-898C5D3DAF34}" dt="2024-06-03T08:36:56.643" v="9" actId="20577"/>
          <ac:spMkLst>
            <pc:docMk/>
            <pc:sldMk cId="0" sldId="256"/>
            <ac:spMk id="4" creationId="{00000000-0000-0000-0000-000000000000}"/>
          </ac:spMkLst>
        </pc:spChg>
        <pc:spChg chg="del">
          <ac:chgData name="Pascal  Bongard" userId="S::pascal.bongard@fightforhumanity.org::0b682342-0107-4a83-9ab4-89341b237cf0" providerId="AD" clId="Web-{015EA63E-8103-FF92-49EC-898C5D3DAF34}" dt="2024-06-03T08:36:36.455" v="3"/>
          <ac:spMkLst>
            <pc:docMk/>
            <pc:sldMk cId="0" sldId="256"/>
            <ac:spMk id="5" creationId="{00000000-0000-0000-0000-000000000000}"/>
          </ac:spMkLst>
        </pc:spChg>
        <pc:spChg chg="mod">
          <ac:chgData name="Pascal  Bongard" userId="S::pascal.bongard@fightforhumanity.org::0b682342-0107-4a83-9ab4-89341b237cf0" providerId="AD" clId="Web-{015EA63E-8103-FF92-49EC-898C5D3DAF34}" dt="2024-06-03T08:37:02.987" v="12" actId="20577"/>
          <ac:spMkLst>
            <pc:docMk/>
            <pc:sldMk cId="0" sldId="256"/>
            <ac:spMk id="6" creationId="{00000000-0000-0000-0000-000000000000}"/>
          </ac:spMkLst>
        </pc:spChg>
        <pc:grpChg chg="mod">
          <ac:chgData name="Pascal  Bongard" userId="S::pascal.bongard@fightforhumanity.org::0b682342-0107-4a83-9ab4-89341b237cf0" providerId="AD" clId="Web-{015EA63E-8103-FF92-49EC-898C5D3DAF34}" dt="2024-06-03T08:36:36.283" v="2" actId="1076"/>
          <ac:grpSpMkLst>
            <pc:docMk/>
            <pc:sldMk cId="0" sldId="256"/>
            <ac:grpSpMk id="3" creationId="{00000000-0000-0000-0000-000000000000}"/>
          </ac:grpSpMkLst>
        </pc:grpChg>
      </pc:sldChg>
    </pc:docChg>
  </pc:docChgLst>
  <pc:docChgLst>
    <pc:chgData name="Pascal  Bongard" userId="S::pascal.bongard@fightforhumanity.org::0b682342-0107-4a83-9ab4-89341b237cf0" providerId="AD" clId="Web-{59A99435-7AB5-885C-8073-8F32B6158FE8}"/>
    <pc:docChg chg="modSld">
      <pc:chgData name="Pascal  Bongard" userId="S::pascal.bongard@fightforhumanity.org::0b682342-0107-4a83-9ab4-89341b237cf0" providerId="AD" clId="Web-{59A99435-7AB5-885C-8073-8F32B6158FE8}" dt="2024-06-03T11:13:26.624" v="152"/>
      <pc:docMkLst>
        <pc:docMk/>
      </pc:docMkLst>
      <pc:sldChg chg="modNotes">
        <pc:chgData name="Pascal  Bongard" userId="S::pascal.bongard@fightforhumanity.org::0b682342-0107-4a83-9ab4-89341b237cf0" providerId="AD" clId="Web-{59A99435-7AB5-885C-8073-8F32B6158FE8}" dt="2024-06-03T11:07:21.129" v="12"/>
        <pc:sldMkLst>
          <pc:docMk/>
          <pc:sldMk cId="0" sldId="256"/>
        </pc:sldMkLst>
      </pc:sldChg>
      <pc:sldChg chg="modSp">
        <pc:chgData name="Pascal  Bongard" userId="S::pascal.bongard@fightforhumanity.org::0b682342-0107-4a83-9ab4-89341b237cf0" providerId="AD" clId="Web-{59A99435-7AB5-885C-8073-8F32B6158FE8}" dt="2024-06-03T11:06:14.171" v="5" actId="1076"/>
        <pc:sldMkLst>
          <pc:docMk/>
          <pc:sldMk cId="0" sldId="257"/>
        </pc:sldMkLst>
        <pc:spChg chg="mod">
          <ac:chgData name="Pascal  Bongard" userId="S::pascal.bongard@fightforhumanity.org::0b682342-0107-4a83-9ab4-89341b237cf0" providerId="AD" clId="Web-{59A99435-7AB5-885C-8073-8F32B6158FE8}" dt="2024-06-03T11:06:14.171" v="5" actId="1076"/>
          <ac:spMkLst>
            <pc:docMk/>
            <pc:sldMk cId="0" sldId="257"/>
            <ac:spMk id="6" creationId="{00000000-0000-0000-0000-000000000000}"/>
          </ac:spMkLst>
        </pc:spChg>
      </pc:sldChg>
      <pc:sldChg chg="modNotes">
        <pc:chgData name="Pascal  Bongard" userId="S::pascal.bongard@fightforhumanity.org::0b682342-0107-4a83-9ab4-89341b237cf0" providerId="AD" clId="Web-{59A99435-7AB5-885C-8073-8F32B6158FE8}" dt="2024-06-03T11:08:30.493" v="17"/>
        <pc:sldMkLst>
          <pc:docMk/>
          <pc:sldMk cId="0" sldId="260"/>
        </pc:sldMkLst>
      </pc:sldChg>
      <pc:sldChg chg="modNotes">
        <pc:chgData name="Pascal  Bongard" userId="S::pascal.bongard@fightforhumanity.org::0b682342-0107-4a83-9ab4-89341b237cf0" providerId="AD" clId="Web-{59A99435-7AB5-885C-8073-8F32B6158FE8}" dt="2024-06-03T11:08:14.680" v="15"/>
        <pc:sldMkLst>
          <pc:docMk/>
          <pc:sldMk cId="0" sldId="261"/>
        </pc:sldMkLst>
      </pc:sldChg>
      <pc:sldChg chg="modNotes">
        <pc:chgData name="Pascal  Bongard" userId="S::pascal.bongard@fightforhumanity.org::0b682342-0107-4a83-9ab4-89341b237cf0" providerId="AD" clId="Web-{59A99435-7AB5-885C-8073-8F32B6158FE8}" dt="2024-06-03T11:09:42.561" v="94"/>
        <pc:sldMkLst>
          <pc:docMk/>
          <pc:sldMk cId="0" sldId="263"/>
        </pc:sldMkLst>
      </pc:sldChg>
      <pc:sldChg chg="modSp modNotes">
        <pc:chgData name="Pascal  Bongard" userId="S::pascal.bongard@fightforhumanity.org::0b682342-0107-4a83-9ab4-89341b237cf0" providerId="AD" clId="Web-{59A99435-7AB5-885C-8073-8F32B6158FE8}" dt="2024-06-03T11:10:13.922" v="102"/>
        <pc:sldMkLst>
          <pc:docMk/>
          <pc:sldMk cId="0" sldId="264"/>
        </pc:sldMkLst>
        <pc:spChg chg="mod">
          <ac:chgData name="Pascal  Bongard" userId="S::pascal.bongard@fightforhumanity.org::0b682342-0107-4a83-9ab4-89341b237cf0" providerId="AD" clId="Web-{59A99435-7AB5-885C-8073-8F32B6158FE8}" dt="2024-06-03T11:06:24.797" v="6" actId="14100"/>
          <ac:spMkLst>
            <pc:docMk/>
            <pc:sldMk cId="0" sldId="264"/>
            <ac:spMk id="7" creationId="{00000000-0000-0000-0000-000000000000}"/>
          </ac:spMkLst>
        </pc:spChg>
      </pc:sldChg>
      <pc:sldChg chg="modNotes">
        <pc:chgData name="Pascal  Bongard" userId="S::pascal.bongard@fightforhumanity.org::0b682342-0107-4a83-9ab4-89341b237cf0" providerId="AD" clId="Web-{59A99435-7AB5-885C-8073-8F32B6158FE8}" dt="2024-06-03T11:10:40.174" v="105"/>
        <pc:sldMkLst>
          <pc:docMk/>
          <pc:sldMk cId="0" sldId="265"/>
        </pc:sldMkLst>
      </pc:sldChg>
      <pc:sldChg chg="modNotes">
        <pc:chgData name="Pascal  Bongard" userId="S::pascal.bongard@fightforhumanity.org::0b682342-0107-4a83-9ab4-89341b237cf0" providerId="AD" clId="Web-{59A99435-7AB5-885C-8073-8F32B6158FE8}" dt="2024-06-03T11:10:49.472" v="107"/>
        <pc:sldMkLst>
          <pc:docMk/>
          <pc:sldMk cId="0" sldId="266"/>
        </pc:sldMkLst>
      </pc:sldChg>
      <pc:sldChg chg="modNotes">
        <pc:chgData name="Pascal  Bongard" userId="S::pascal.bongard@fightforhumanity.org::0b682342-0107-4a83-9ab4-89341b237cf0" providerId="AD" clId="Web-{59A99435-7AB5-885C-8073-8F32B6158FE8}" dt="2024-06-03T11:13:26.624" v="152"/>
        <pc:sldMkLst>
          <pc:docMk/>
          <pc:sldMk cId="0" sldId="267"/>
        </pc:sldMkLst>
      </pc:sldChg>
    </pc:docChg>
  </pc:docChgLst>
  <pc:docChgLst>
    <pc:chgData name="Zeyna Erdemoglu" userId="S::zeyna.erdemoglu@fightforhumanity.org::bd1cec30-1bf3-4579-a469-5000e6a70b7a" providerId="AD" clId="Web-{4A27A30C-AC90-CC79-2B45-63C4217FCCBE}"/>
    <pc:docChg chg="modSld">
      <pc:chgData name="Zeyna Erdemoglu" userId="S::zeyna.erdemoglu@fightforhumanity.org::bd1cec30-1bf3-4579-a469-5000e6a70b7a" providerId="AD" clId="Web-{4A27A30C-AC90-CC79-2B45-63C4217FCCBE}" dt="2024-05-31T14:31:28.880" v="5"/>
      <pc:docMkLst>
        <pc:docMk/>
      </pc:docMkLst>
      <pc:sldChg chg="delSp modSp">
        <pc:chgData name="Zeyna Erdemoglu" userId="S::zeyna.erdemoglu@fightforhumanity.org::bd1cec30-1bf3-4579-a469-5000e6a70b7a" providerId="AD" clId="Web-{4A27A30C-AC90-CC79-2B45-63C4217FCCBE}" dt="2024-05-31T14:31:28.880" v="5"/>
        <pc:sldMkLst>
          <pc:docMk/>
          <pc:sldMk cId="0" sldId="257"/>
        </pc:sldMkLst>
        <pc:spChg chg="del topLvl">
          <ac:chgData name="Zeyna Erdemoglu" userId="S::zeyna.erdemoglu@fightforhumanity.org::bd1cec30-1bf3-4579-a469-5000e6a70b7a" providerId="AD" clId="Web-{4A27A30C-AC90-CC79-2B45-63C4217FCCBE}" dt="2024-05-31T14:31:28.880" v="5"/>
          <ac:spMkLst>
            <pc:docMk/>
            <pc:sldMk cId="0" sldId="257"/>
            <ac:spMk id="5" creationId="{00000000-0000-0000-0000-000000000000}"/>
          </ac:spMkLst>
        </pc:spChg>
        <pc:spChg chg="topLvl">
          <ac:chgData name="Zeyna Erdemoglu" userId="S::zeyna.erdemoglu@fightforhumanity.org::bd1cec30-1bf3-4579-a469-5000e6a70b7a" providerId="AD" clId="Web-{4A27A30C-AC90-CC79-2B45-63C4217FCCBE}" dt="2024-05-31T14:31:21.192" v="0"/>
          <ac:spMkLst>
            <pc:docMk/>
            <pc:sldMk cId="0" sldId="257"/>
            <ac:spMk id="6" creationId="{00000000-0000-0000-0000-000000000000}"/>
          </ac:spMkLst>
        </pc:spChg>
        <pc:spChg chg="del mod topLvl">
          <ac:chgData name="Zeyna Erdemoglu" userId="S::zeyna.erdemoglu@fightforhumanity.org::bd1cec30-1bf3-4579-a469-5000e6a70b7a" providerId="AD" clId="Web-{4A27A30C-AC90-CC79-2B45-63C4217FCCBE}" dt="2024-05-31T14:31:26.208" v="4"/>
          <ac:spMkLst>
            <pc:docMk/>
            <pc:sldMk cId="0" sldId="257"/>
            <ac:spMk id="7" creationId="{00000000-0000-0000-0000-000000000000}"/>
          </ac:spMkLst>
        </pc:spChg>
        <pc:grpChg chg="del">
          <ac:chgData name="Zeyna Erdemoglu" userId="S::zeyna.erdemoglu@fightforhumanity.org::bd1cec30-1bf3-4579-a469-5000e6a70b7a" providerId="AD" clId="Web-{4A27A30C-AC90-CC79-2B45-63C4217FCCBE}" dt="2024-05-31T14:31:21.192" v="0"/>
          <ac:grpSpMkLst>
            <pc:docMk/>
            <pc:sldMk cId="0" sldId="257"/>
            <ac:grpSpMk id="4"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dirty="0"/>
          </a:p>
          <a:p>
            <a:r>
              <a:rPr lang="en-US" dirty="0">
                <a:cs typeface="Calibri"/>
              </a:rPr>
              <a:t>Module 7, Bringing It Together: Reflections and Closing</a:t>
            </a:r>
            <a:endParaRPr lang="en-US" dirty="0"/>
          </a:p>
          <a:p>
            <a:endParaRPr lang="en-US" dirty="0"/>
          </a:p>
          <a:p>
            <a:r>
              <a:rPr lang="en-US" b="1" i="1" dirty="0"/>
              <a:t>Note: This module would need to be adapted according to the specific situation and priorities that you and the participants would like/need to work on. ​</a:t>
            </a:r>
            <a:endParaRPr lang="en-US" b="1" i="1" dirty="0">
              <a:ea typeface="Calibri"/>
              <a:cs typeface="Calibri"/>
            </a:endParaRPr>
          </a:p>
          <a:p>
            <a:endParaRPr lang="en-US" i="1" dirty="0"/>
          </a:p>
          <a:p>
            <a:r>
              <a:rPr lang="en-US" i="1" dirty="0"/>
              <a:t>For armed actors, you can prepare it based on your previous knowledge and inputs from people knowledgeable about the organization/situation, but you should reassess the focus after the first day’s training. ​</a:t>
            </a:r>
            <a:endParaRPr lang="en-US" i="1" dirty="0">
              <a:ea typeface="Calibri"/>
              <a:cs typeface="Calibri"/>
            </a:endParaRPr>
          </a:p>
          <a:p>
            <a:endParaRPr lang="en-US" i="1" dirty="0"/>
          </a:p>
          <a:p>
            <a:r>
              <a:rPr lang="en-US" i="1" dirty="0"/>
              <a:t>Use the questions and exercises that correspond to your needs, not all or them. We would recommend to use at least the recaps/going back to previous exercises they did, the reflection exercise (in plenary), and then choose one-two exercises out of the six available. ​</a:t>
            </a:r>
          </a:p>
          <a:p>
            <a:r>
              <a:rPr lang="en-US" i="1" dirty="0"/>
              <a:t>Exercises marked with the icon of the soldier are adequate for armed actors (15, 16.A, B, C, and 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Exercises marked with the icon of the four men and women are adequate for civil society (15, 16.A, B, E, and F).​</a:t>
            </a:r>
          </a:p>
          <a:p>
            <a:r>
              <a:rPr lang="en-US" i="1" dirty="0"/>
              <a:t>Exercises that are good for both groups of participants are marked with both symbols (15, 16.A and B)</a:t>
            </a:r>
          </a:p>
          <a:p>
            <a:endParaRPr lang="en-US" dirty="0">
              <a:cs typeface="Calibri"/>
            </a:endParaRPr>
          </a:p>
          <a:p>
            <a:pPr marL="171450" indent="-171450">
              <a:buFont typeface="Arial"/>
              <a:buChar char="•"/>
            </a:pPr>
            <a:r>
              <a:rPr lang="en-US" dirty="0"/>
              <a:t>Time needed: 90 minutes​</a:t>
            </a:r>
            <a:endParaRPr lang="en-US" dirty="0">
              <a:cs typeface="Calibri"/>
            </a:endParaRPr>
          </a:p>
          <a:p>
            <a:r>
              <a:rPr lang="en-US" dirty="0"/>
              <a:t>    (+30 minutes for the Closing Session)​</a:t>
            </a:r>
            <a:endParaRPr lang="en-US" dirty="0">
              <a:cs typeface="Calibri"/>
            </a:endParaRPr>
          </a:p>
          <a:p>
            <a:pPr marL="171450" indent="-171450">
              <a:buFont typeface="Arial"/>
              <a:buChar char="•"/>
            </a:pPr>
            <a:r>
              <a:rPr lang="en-US" dirty="0"/>
              <a:t>Set-up: free set up, space for group work​</a:t>
            </a:r>
            <a:endParaRPr lang="en-US" dirty="0">
              <a:cs typeface="Calibri"/>
            </a:endParaRPr>
          </a:p>
          <a:p>
            <a:pPr marL="171450" indent="-171450">
              <a:buFont typeface="Arial"/>
              <a:buChar char="•"/>
            </a:pPr>
            <a:r>
              <a:rPr lang="en-US" dirty="0"/>
              <a:t>Material: flip chart or similar available for note-taking, big sheets of paper and markers for group exercises, post-tests (Annex 3.A) and feedback forms for participants (Annex 3.C), certificates if you provide them​.</a:t>
            </a:r>
            <a:endParaRPr lang="en-US" dirty="0">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US" i="1" dirty="0"/>
              <a:t>Exercise 16.E: Exercise of choice on operationalizing the Practical Measures</a:t>
            </a:r>
            <a:endParaRPr lang="en-US" dirty="0"/>
          </a:p>
          <a:p>
            <a:r>
              <a:rPr lang="en-US" i="1" dirty="0"/>
              <a:t>Exercise Identifying training needs: (30 minutes, 15 in small groups and 15 in plenary)​</a:t>
            </a:r>
            <a:endParaRPr lang="en-US" dirty="0">
              <a:cs typeface="Calibri"/>
            </a:endParaRPr>
          </a:p>
          <a:p>
            <a:endParaRPr lang="en-US" i="1" dirty="0"/>
          </a:p>
          <a:p>
            <a:r>
              <a:rPr lang="en-US" b="1" i="1" dirty="0"/>
              <a:t>Note: For armed actors this exercise was done in module 6. ​</a:t>
            </a:r>
            <a:endParaRPr lang="en-US" b="1" i="1" dirty="0">
              <a:ea typeface="Calibri"/>
              <a:cs typeface="Calibri"/>
            </a:endParaRPr>
          </a:p>
          <a:p>
            <a:endParaRPr lang="en-US" dirty="0"/>
          </a:p>
          <a:p>
            <a:pPr marL="285750" indent="-285750">
              <a:buFont typeface="Arial"/>
              <a:buChar char="•"/>
            </a:pPr>
            <a:r>
              <a:rPr lang="en-US" dirty="0"/>
              <a:t>​Ask them ​if they can explain how training is done within the target organization(s) (at what point in the recruitment, how often, for whom, on what topics)​</a:t>
            </a:r>
            <a:endParaRPr lang="en-US" dirty="0">
              <a:cs typeface="Calibri"/>
            </a:endParaRPr>
          </a:p>
          <a:p>
            <a:pPr marL="285750" indent="-285750">
              <a:buFont typeface="Arial"/>
              <a:buChar char="•"/>
            </a:pPr>
            <a:r>
              <a:rPr lang="en-US" dirty="0"/>
              <a:t>Ask them what different types of trainings would be needed to improve the implementation of policies on food security?</a:t>
            </a:r>
            <a:endParaRPr lang="en-US" dirty="0">
              <a:cs typeface="Calibri"/>
            </a:endParaRPr>
          </a:p>
          <a:p>
            <a:pPr marL="285750" indent="-285750">
              <a:buFont typeface="Arial"/>
              <a:buChar char="•"/>
            </a:pPr>
            <a:r>
              <a:rPr lang="en-US" dirty="0"/>
              <a:t>Ask them who would need to receive which trainings. For example:​ </a:t>
            </a:r>
            <a:endParaRPr lang="en-US" dirty="0">
              <a:cs typeface="Calibri"/>
            </a:endParaRPr>
          </a:p>
          <a:p>
            <a:pPr marL="742950" lvl="1" indent="-285750">
              <a:buFont typeface="Arial"/>
              <a:buChar char="•"/>
            </a:pPr>
            <a:r>
              <a:rPr lang="en-US" dirty="0"/>
              <a:t>On existing or new policy: all staff?​</a:t>
            </a:r>
            <a:endParaRPr lang="en-US" dirty="0">
              <a:cs typeface="Calibri"/>
            </a:endParaRPr>
          </a:p>
          <a:p>
            <a:pPr marL="742950" lvl="1" indent="-285750">
              <a:buFont typeface="Arial"/>
              <a:buChar char="•"/>
            </a:pPr>
            <a:r>
              <a:rPr lang="en-US" dirty="0"/>
              <a:t>On anticipating how military operations and behavior of personnel might impact civilians: planning staff? ​</a:t>
            </a:r>
            <a:endParaRPr lang="en-US" dirty="0">
              <a:cs typeface="Calibri"/>
            </a:endParaRPr>
          </a:p>
          <a:p>
            <a:pPr marL="285750" indent="-285750">
              <a:buFont typeface="Arial"/>
              <a:buChar char="•"/>
            </a:pPr>
            <a:r>
              <a:rPr lang="en-US" dirty="0"/>
              <a:t>Ask them what detailed content would need to be included if they had to design a training to collect, track, and analyze the necessary information on civilian harm​. For example on:​</a:t>
            </a:r>
            <a:endParaRPr lang="en-US" dirty="0">
              <a:cs typeface="Calibri"/>
            </a:endParaRPr>
          </a:p>
          <a:p>
            <a:pPr marL="742950" lvl="1" indent="-285750">
              <a:buFont typeface="Arial"/>
              <a:buChar char="•"/>
            </a:pPr>
            <a:r>
              <a:rPr lang="en-US" dirty="0"/>
              <a:t>The interconnectedness of critical infrastructure and essential services in urban environments and how conflict, specifically the use of explosive weapons, impacts civilian harm and food security in this environment.​</a:t>
            </a:r>
            <a:endParaRPr lang="en-US" dirty="0">
              <a:cs typeface="Calibri"/>
            </a:endParaRPr>
          </a:p>
          <a:p>
            <a:pPr marL="742950" lvl="1" indent="-285750">
              <a:buFont typeface="Arial"/>
              <a:buChar char="•"/>
            </a:pPr>
            <a:r>
              <a:rPr lang="en-US" dirty="0"/>
              <a:t>The causes of displacement and migration and the effect of these on various populations, including displaced and host communities. Particular attention could be placed on understanding the protection risks these communities may face and which segments of the population are most vulnerable to them.​</a:t>
            </a:r>
            <a:endParaRPr lang="en-US" dirty="0">
              <a:cs typeface="Calibri"/>
            </a:endParaRPr>
          </a:p>
          <a:p>
            <a:pPr marL="742950" lvl="1" indent="-285750">
              <a:buFont typeface="Arial"/>
              <a:buChar char="•"/>
            </a:pPr>
            <a:r>
              <a:rPr lang="en-US" dirty="0"/>
              <a:t>The humanitarian system, mechanisms, and components and how they work in coordination with armed actors and authorities to respond to humanitarian needs.​</a:t>
            </a:r>
            <a:endParaRPr lang="en-US" dirty="0">
              <a:cs typeface="Calibri"/>
            </a:endParaRPr>
          </a:p>
          <a:p>
            <a:pPr marL="285750" indent="-285750">
              <a:buFont typeface="Arial"/>
              <a:buChar char="•"/>
            </a:pPr>
            <a:r>
              <a:rPr lang="en-US" dirty="0"/>
              <a:t>Ask them what could be their role/the role of civil society and humanitarian actors in such training processes?</a:t>
            </a:r>
            <a:endParaRPr lang="en-US" dirty="0">
              <a:cs typeface="Calibri"/>
            </a:endParaRPr>
          </a:p>
          <a:p>
            <a:endParaRPr lang="en-US" dirty="0">
              <a:cs typeface="Calibri"/>
            </a:endParaRPr>
          </a:p>
          <a:p>
            <a:r>
              <a:rPr lang="en-US" b="1" dirty="0"/>
              <a:t>Background notes</a:t>
            </a:r>
            <a:r>
              <a:rPr lang="en-US" dirty="0"/>
              <a:t>:​</a:t>
            </a:r>
          </a:p>
          <a:p>
            <a:endParaRPr lang="en-US" dirty="0"/>
          </a:p>
          <a:p>
            <a:r>
              <a:rPr lang="en-US" dirty="0"/>
              <a:t>Sources: ​</a:t>
            </a:r>
          </a:p>
          <a:p>
            <a:pPr marL="285750" indent="-285750">
              <a:buFont typeface="Arial"/>
              <a:buChar char="•"/>
            </a:pPr>
            <a:r>
              <a:rPr lang="en-US" dirty="0"/>
              <a:t>ICRC, International Humanitarian Law Database, Rule 142.​</a:t>
            </a:r>
            <a:endParaRPr lang="en-US" dirty="0">
              <a:cs typeface="Calibri"/>
            </a:endParaRPr>
          </a:p>
          <a:p>
            <a:pPr marL="285750" indent="-285750">
              <a:buFont typeface="Arial"/>
              <a:buChar char="•"/>
            </a:pPr>
            <a:r>
              <a:rPr lang="en-US" dirty="0"/>
              <a:t>ICRC (2021), Urban warfare: an age-old problem in need of new solutions; and ICRC (2023), How can fighters reduce civilian harm in urban warfare?​</a:t>
            </a:r>
            <a:endParaRPr lang="en-US" dirty="0">
              <a:cs typeface="Calibri"/>
            </a:endParaRPr>
          </a:p>
          <a:p>
            <a:pPr marL="285750" indent="-285750">
              <a:buFont typeface="Arial"/>
              <a:buChar char="•"/>
            </a:pPr>
            <a:r>
              <a:rPr lang="en-US" dirty="0"/>
              <a:t>ICRC (2022), Explosive weapons: Civilians in populated areas must be protected.​</a:t>
            </a:r>
            <a:endParaRPr lang="en-US" dirty="0">
              <a:cs typeface="Calibri"/>
            </a:endParaRPr>
          </a:p>
          <a:p>
            <a:r>
              <a:rPr lang="en-US" dirty="0"/>
              <a:t>​</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effectLst/>
                <a:latin typeface="Calibri"/>
                <a:ea typeface="Aptos" panose="020B0004020202020204" pitchFamily="34" charset="0"/>
                <a:cs typeface="Calibri"/>
              </a:rPr>
              <a:t>Exercise 16.F: Exercise of choice on operationalizing the Practical Measures</a:t>
            </a:r>
            <a:endParaRPr lang="en-US" sz="1200" i="1" dirty="0">
              <a:effectLst/>
              <a:latin typeface="Calibri"/>
              <a:ea typeface="Times New Roman" panose="02020603050405020304" pitchFamily="18" charset="0"/>
              <a:cs typeface="Calibri"/>
            </a:endParaRPr>
          </a:p>
          <a:p>
            <a:r>
              <a:rPr lang="en-US" i="1" dirty="0">
                <a:latin typeface="Calibri"/>
                <a:cs typeface="Calibri"/>
              </a:rPr>
              <a:t>Exercise </a:t>
            </a:r>
            <a:r>
              <a:rPr lang="en-US" i="1" dirty="0"/>
              <a:t>frameworks for monitoring, learning and applying lessons learned : (30 minutes, 15 in small groups and 15 in plenary)​</a:t>
            </a:r>
            <a:endParaRPr lang="en-US" i="1" dirty="0">
              <a:cs typeface="Calibri"/>
            </a:endParaRPr>
          </a:p>
          <a:p>
            <a:r>
              <a:rPr lang="en-US" b="1" i="1" dirty="0"/>
              <a:t>Note: For armed actors this exercise was done in module 6.​</a:t>
            </a:r>
            <a:endParaRPr lang="en-US" b="1" i="1" dirty="0">
              <a:cs typeface="Calibri"/>
            </a:endParaRPr>
          </a:p>
          <a:p>
            <a:endParaRPr lang="en-US" dirty="0"/>
          </a:p>
          <a:p>
            <a:pPr marL="285750" indent="-285750">
              <a:buFont typeface="Arial"/>
              <a:buChar char="•"/>
            </a:pPr>
            <a:r>
              <a:rPr lang="en-US" dirty="0"/>
              <a:t>Ask them:​</a:t>
            </a:r>
            <a:endParaRPr lang="en-US" dirty="0">
              <a:ea typeface="Calibri"/>
              <a:cs typeface="Calibri"/>
            </a:endParaRPr>
          </a:p>
          <a:p>
            <a:r>
              <a:rPr lang="en-US" dirty="0"/>
              <a:t>        - how this is done within the target organization and what framework/tools/processes they have in place ​</a:t>
            </a:r>
            <a:endParaRPr lang="en-US" dirty="0">
              <a:cs typeface="Calibri"/>
            </a:endParaRPr>
          </a:p>
          <a:p>
            <a:r>
              <a:rPr lang="en-US" dirty="0"/>
              <a:t>        - if they can give an example of one moment when the framework was used​</a:t>
            </a:r>
            <a:endParaRPr lang="en-US" dirty="0">
              <a:cs typeface="Calibri"/>
            </a:endParaRPr>
          </a:p>
          <a:p>
            <a:r>
              <a:rPr lang="en-US" dirty="0"/>
              <a:t>        - if they have any ideas how this framework could be improved, and finally​</a:t>
            </a:r>
            <a:endParaRPr lang="en-US" dirty="0">
              <a:cs typeface="Calibri"/>
            </a:endParaRPr>
          </a:p>
          <a:p>
            <a:r>
              <a:rPr lang="en-US" dirty="0"/>
              <a:t>        - what could be their/the role of civil society and humanitarian actors in setting up and implementing such a framework</a:t>
            </a:r>
            <a:endParaRPr lang="en-US" dirty="0">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i="0" u="sng" dirty="0">
                <a:ea typeface="Calibri"/>
                <a:cs typeface="Calibri"/>
              </a:rPr>
              <a:t>Notes:</a:t>
            </a:r>
            <a:endParaRPr lang="en-US" b="1" i="0" u="sng" dirty="0"/>
          </a:p>
          <a:p>
            <a:endParaRPr lang="en-US" dirty="0"/>
          </a:p>
          <a:p>
            <a:r>
              <a:rPr lang="en-US" dirty="0"/>
              <a:t>Session overview at a glance: Closing session​</a:t>
            </a:r>
          </a:p>
          <a:p>
            <a:endParaRPr lang="en-US" dirty="0"/>
          </a:p>
          <a:p>
            <a:pPr marL="171450" indent="-171450">
              <a:buFont typeface="Arial" panose="020B0604020202020204" pitchFamily="34" charset="0"/>
              <a:buChar char="•"/>
            </a:pPr>
            <a:r>
              <a:rPr lang="en-US" dirty="0"/>
              <a:t>Post-test and feedback forms available in Annexes 3.A-C (15-20 minutes)​ </a:t>
            </a:r>
            <a:endParaRPr lang="en-US" dirty="0">
              <a:cs typeface="Calibri"/>
            </a:endParaRPr>
          </a:p>
          <a:p>
            <a:pPr marL="171450" indent="-171450">
              <a:buFont typeface="Arial" panose="020B0604020202020204" pitchFamily="34" charset="0"/>
              <a:buChar char="•"/>
            </a:pPr>
            <a:r>
              <a:rPr lang="en-US" dirty="0"/>
              <a:t>Module wrap-up using the test as a starting point</a:t>
            </a:r>
          </a:p>
          <a:p>
            <a:pPr marL="171450" indent="-171450">
              <a:buFont typeface="Arial" panose="020B0604020202020204" pitchFamily="34" charset="0"/>
              <a:buChar char="•"/>
            </a:pPr>
            <a:r>
              <a:rPr lang="en-US" dirty="0"/>
              <a:t>Closing​</a:t>
            </a:r>
          </a:p>
          <a:p>
            <a:pPr marL="171450" indent="-171450">
              <a:buFont typeface="Arial" panose="020B0604020202020204" pitchFamily="34" charset="0"/>
              <a:buChar char="•"/>
            </a:pPr>
            <a:r>
              <a:rPr lang="en-US" dirty="0"/>
              <a:t>Certificates</a:t>
            </a:r>
          </a:p>
          <a:p>
            <a:endParaRPr lang="en-US" dirty="0"/>
          </a:p>
          <a:p>
            <a:pPr algn="just"/>
            <a:r>
              <a:rPr lang="en-US" dirty="0"/>
              <a:t>It is recommended that you as a facilitator use the post-test in the following way: </a:t>
            </a:r>
          </a:p>
          <a:p>
            <a:pPr marL="285750" indent="-285750">
              <a:buFont typeface="Arial"/>
              <a:buChar char="•"/>
            </a:pPr>
            <a:r>
              <a:rPr lang="en-US" dirty="0"/>
              <a:t>Distribute it to the participants in the beginning of the closing session and give them time to reflect and fill it out. They can either fill out the feedback forms at the same time or at the very end, </a:t>
            </a:r>
            <a:endParaRPr lang="en-US" dirty="0">
              <a:ea typeface="Calibri"/>
              <a:cs typeface="Calibri"/>
            </a:endParaRPr>
          </a:p>
          <a:p>
            <a:pPr marL="285750" indent="-285750">
              <a:buFont typeface="Arial"/>
              <a:buChar char="•"/>
            </a:pPr>
            <a:r>
              <a:rPr lang="en-US" dirty="0"/>
              <a:t>Explain that they will not be individually assessed, but that the idea is to assess the learning of the group as a whole.  </a:t>
            </a:r>
            <a:endParaRPr lang="en-US" dirty="0">
              <a:ea typeface="Calibri"/>
              <a:cs typeface="Calibri"/>
            </a:endParaRPr>
          </a:p>
          <a:p>
            <a:pPr marL="285750" indent="-285750">
              <a:buFont typeface="Arial"/>
              <a:buChar char="•"/>
            </a:pPr>
            <a:r>
              <a:rPr lang="en-US" dirty="0"/>
              <a:t>Instruct them to read carefully and that more than one answer may be correct. </a:t>
            </a:r>
            <a:endParaRPr lang="en-US" dirty="0">
              <a:ea typeface="Calibri"/>
              <a:cs typeface="Calibri"/>
            </a:endParaRPr>
          </a:p>
          <a:p>
            <a:pPr marL="285750" indent="-285750">
              <a:buFont typeface="Arial"/>
              <a:buChar char="•"/>
            </a:pPr>
            <a:r>
              <a:rPr lang="en-US" dirty="0"/>
              <a:t>After they completed the tests, collect them.  </a:t>
            </a:r>
            <a:endParaRPr lang="en-US" dirty="0">
              <a:ea typeface="Calibri"/>
              <a:cs typeface="Calibri"/>
            </a:endParaRPr>
          </a:p>
          <a:p>
            <a:pPr marL="285750" indent="-285750">
              <a:buFont typeface="Arial"/>
              <a:buChar char="•"/>
            </a:pPr>
            <a:r>
              <a:rPr lang="en-US" dirty="0"/>
              <a:t>Go through the questions and answers in plenary, letting participants answer and justify their choices. Take the time to discuss the answers and some complexities they may contain. You can use the comments in Annex 3.B as a starting point. </a:t>
            </a:r>
            <a:endParaRPr lang="en-US" dirty="0">
              <a:ea typeface="Calibri"/>
              <a:cs typeface="Calibri"/>
            </a:endParaRPr>
          </a:p>
          <a:p>
            <a:pPr marL="285750" indent="-285750">
              <a:buFont typeface="Arial"/>
              <a:buChar char="•"/>
            </a:pPr>
            <a:r>
              <a:rPr lang="en-US" dirty="0"/>
              <a:t>This discussion will serve as a good recap of the material covered in the training. Once you have gone through the correct answers to the test, ask them to add additional key learnings and  main points from the training. </a:t>
            </a:r>
          </a:p>
          <a:p>
            <a:pPr marL="285750" indent="-285750">
              <a:buFont typeface="Arial"/>
              <a:buChar char="•"/>
            </a:pPr>
            <a:r>
              <a:rPr lang="en-US" dirty="0">
                <a:ea typeface="Calibri"/>
                <a:cs typeface="Calibri"/>
              </a:rPr>
              <a:t>Close the discussion and thank them for their participation</a:t>
            </a:r>
          </a:p>
          <a:p>
            <a:pPr marL="285750" indent="-285750">
              <a:buFont typeface="Arial"/>
              <a:buChar char="•"/>
            </a:pPr>
            <a:r>
              <a:rPr lang="en-US" dirty="0">
                <a:ea typeface="Calibri"/>
                <a:cs typeface="Calibri"/>
              </a:rPr>
              <a:t>Distribute the certificates</a:t>
            </a:r>
          </a:p>
          <a:p>
            <a:pPr marL="285750" indent="-285750">
              <a:buFont typeface="Arial"/>
              <a:buChar char="•"/>
            </a:pPr>
            <a:r>
              <a:rPr lang="en-US" dirty="0">
                <a:ea typeface="Calibri"/>
                <a:cs typeface="Calibri"/>
              </a:rPr>
              <a:t>Ask the responsible commander or someone else to officially close the session and the training. </a:t>
            </a:r>
          </a:p>
          <a:p>
            <a:pPr marL="285750" indent="-285750">
              <a:buFont typeface="Arial"/>
              <a:buChar char="•"/>
            </a:pPr>
            <a:endParaRPr lang="en-US" dirty="0">
              <a:ea typeface="Calibri"/>
              <a:cs typeface="Calibri"/>
            </a:endParaRPr>
          </a:p>
          <a:p>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cs typeface="Calibri"/>
              </a:rPr>
              <a:t>Notes</a:t>
            </a:r>
            <a:r>
              <a:rPr lang="en-US" dirty="0">
                <a:cs typeface="Calibri"/>
              </a:rPr>
              <a:t>: </a:t>
            </a:r>
            <a:endParaRPr lang="en-US" dirty="0"/>
          </a:p>
          <a:p>
            <a:endParaRPr lang="en-US" dirty="0"/>
          </a:p>
          <a:p>
            <a:r>
              <a:rPr lang="en-US"/>
              <a:t>Address any final questions or concerns raised by the participants.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dirty="0"/>
              <a:t>Learning objective: ​</a:t>
            </a:r>
            <a:endParaRPr lang="en-US" dirty="0">
              <a:cs typeface="Calibri"/>
            </a:endParaRPr>
          </a:p>
          <a:p>
            <a:pPr marL="171450" indent="-171450">
              <a:buFont typeface="Arial"/>
              <a:buChar char="•"/>
            </a:pPr>
            <a:r>
              <a:rPr lang="en-US" dirty="0"/>
              <a:t>Explain that the objective of this module is that participants are aware of the challenges and opportunities for preventing and mitigating food insecurity in their context, and are able to identify possible strategies and next steps. ​</a:t>
            </a:r>
            <a:endParaRPr lang="en-US" dirty="0">
              <a:cs typeface="Calibri"/>
            </a:endParaRPr>
          </a:p>
          <a:p>
            <a:pPr marL="171450" indent="-171450">
              <a:buFont typeface="Arial"/>
              <a:buChar char="•"/>
            </a:pPr>
            <a:r>
              <a:rPr lang="en-US" dirty="0"/>
              <a:t>Explain that this module is there for them to bring together all what has been discussed and make sense of it in their own context. ​</a:t>
            </a:r>
            <a:endParaRPr lang="en-US" dirty="0">
              <a:cs typeface="Calibri"/>
            </a:endParaRPr>
          </a:p>
          <a:p>
            <a:pPr marL="171450" indent="-171450">
              <a:buFont typeface="Arial"/>
              <a:buChar char="•"/>
            </a:pPr>
            <a:r>
              <a:rPr lang="en-US" dirty="0"/>
              <a:t>Say that in order to do so you will recap some of the main issues that were discussed and provide them with a framework to analyze and strategize what can be done.​</a:t>
            </a:r>
            <a:endParaRPr lang="en-US" dirty="0">
              <a:cs typeface="Calibri"/>
            </a:endParaRPr>
          </a:p>
          <a:p>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pPr marL="171450" indent="-171450">
              <a:buFont typeface="Arial"/>
              <a:buChar char="•"/>
            </a:pPr>
            <a:r>
              <a:rPr lang="en-US" dirty="0"/>
              <a:t>Recap that conflict-induced food insecurity is largely due to how armed actors behave and that they have a responsibility to prevent and mitigate civilian harm.​</a:t>
            </a:r>
            <a:endParaRPr lang="en-US" dirty="0">
              <a:cs typeface="Calibri"/>
            </a:endParaRPr>
          </a:p>
          <a:p>
            <a:pPr marL="171450" indent="-171450">
              <a:buFont typeface="Arial"/>
              <a:buChar char="•"/>
            </a:pPr>
            <a:r>
              <a:rPr lang="en-US" dirty="0"/>
              <a:t>Recap that the “Practical Measures” tool aims to help armed actors – and the humanitarian, civil society and diplomatic communities that engage with them – to address conflict-induced hunger.  ​</a:t>
            </a:r>
            <a:endParaRPr lang="en-US" dirty="0">
              <a:cs typeface="Calibri"/>
            </a:endParaRPr>
          </a:p>
          <a:p>
            <a:r>
              <a:rPr lang="en-US" dirty="0">
                <a:cs typeface="Calibri"/>
              </a:rPr>
              <a:t>     -</a:t>
            </a:r>
            <a:r>
              <a:rPr lang="en-US" dirty="0"/>
              <a:t> For armed actors it is a guidance tool to help them better prevent and mitigate conduct that would result in conflict-induced food insecurity.​</a:t>
            </a:r>
            <a:endParaRPr lang="en-US" dirty="0">
              <a:cs typeface="Calibri"/>
            </a:endParaRPr>
          </a:p>
          <a:p>
            <a:r>
              <a:rPr lang="en-US" dirty="0"/>
              <a:t>     - For humanitarian, civil society and diplomatic actors it is an advocacy tool to engage in more targeted outreach and negotiation with armed actors.​</a:t>
            </a:r>
            <a:endParaRPr lang="en-US" dirty="0">
              <a:cs typeface="Calibri"/>
            </a:endParaRPr>
          </a:p>
          <a:p>
            <a:r>
              <a:rPr lang="en-US" dirty="0"/>
              <a:t>​</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dirty="0"/>
              <a:t>Remind them that, for the next steps:​</a:t>
            </a:r>
          </a:p>
          <a:p>
            <a:pPr marL="171450" indent="-171450">
              <a:buFont typeface="Arial"/>
              <a:buChar char="•"/>
            </a:pPr>
            <a:r>
              <a:rPr lang="en-US" dirty="0"/>
              <a:t>Armed actors whether operating in situations of armed violence or conflict can choose to:​</a:t>
            </a:r>
            <a:endParaRPr lang="en-US" dirty="0">
              <a:cs typeface="Calibri"/>
            </a:endParaRPr>
          </a:p>
          <a:p>
            <a:r>
              <a:rPr lang="en-US" dirty="0"/>
              <a:t>     - Directly incorporate measures into policy &amp; practice​</a:t>
            </a:r>
            <a:endParaRPr lang="en-US" dirty="0">
              <a:cs typeface="Calibri"/>
            </a:endParaRPr>
          </a:p>
          <a:p>
            <a:r>
              <a:rPr lang="en-US" dirty="0"/>
              <a:t>     - Apply the measures through security partnership assistance​</a:t>
            </a:r>
            <a:endParaRPr lang="en-US" dirty="0">
              <a:cs typeface="Calibri"/>
            </a:endParaRPr>
          </a:p>
          <a:p>
            <a:pPr marL="171450" indent="-171450">
              <a:buFont typeface="Arial"/>
              <a:buChar char="•"/>
            </a:pPr>
            <a:r>
              <a:rPr lang="en-US" dirty="0"/>
              <a:t>Humanitarian actors and civil society more broadly speaking, as well as communities, can push for the uptake of these measures in part or as a whole amongst armed actors. They can also assist in such efforts by armed actors.​</a:t>
            </a:r>
            <a:endParaRPr lang="en-US" dirty="0">
              <a:cs typeface="Calibri"/>
            </a:endParaRPr>
          </a:p>
          <a:p>
            <a:pPr marL="171450" indent="-171450">
              <a:buFont typeface="Arial"/>
              <a:buChar char="•"/>
            </a:pPr>
            <a:r>
              <a:rPr lang="en-US" dirty="0"/>
              <a:t>This training material, as well as the awareness-raising material that has been developed can be tools in that process.   ​</a:t>
            </a:r>
            <a:endParaRPr lang="en-US" dirty="0">
              <a:cs typeface="Calibri"/>
            </a:endParaRPr>
          </a:p>
          <a:p>
            <a:pPr marL="171450" indent="-171450">
              <a:buFont typeface="Arial"/>
              <a:buChar char="•"/>
            </a:pPr>
            <a:r>
              <a:rPr lang="en-US" dirty="0"/>
              <a:t>But it is likely that the measures will need to be contextualized and reframed according to each context.  ​</a:t>
            </a:r>
            <a:endParaRPr lang="en-US" dirty="0">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i="1" dirty="0"/>
              <a:t>Exercise 15: Refection on the Practical Measures: to be done in plenary</a:t>
            </a:r>
          </a:p>
          <a:p>
            <a:r>
              <a:rPr lang="en-US" b="1" dirty="0"/>
              <a:t>Note</a:t>
            </a:r>
            <a:r>
              <a:rPr lang="en-US" dirty="0"/>
              <a:t>: This reflection can be used for armed actors and civil society​</a:t>
            </a:r>
            <a:endParaRPr lang="en-US" dirty="0">
              <a:cs typeface="Calibri"/>
            </a:endParaRPr>
          </a:p>
          <a:p>
            <a:endParaRPr lang="en-US" i="1" dirty="0"/>
          </a:p>
          <a:p>
            <a:pPr marL="171450" indent="-171450">
              <a:buFont typeface="Arial"/>
              <a:buChar char="•"/>
            </a:pPr>
            <a:r>
              <a:rPr lang="en-US" dirty="0"/>
              <a:t>Explain that now that they have much more knowledge of what the Practical Measures are, you can discuss how they can be implemented. </a:t>
            </a:r>
            <a:endParaRPr lang="en-US" dirty="0">
              <a:cs typeface="Calibri"/>
            </a:endParaRPr>
          </a:p>
          <a:p>
            <a:pPr marL="171450" indent="-171450">
              <a:buFont typeface="Arial"/>
              <a:buChar char="•"/>
            </a:pPr>
            <a:r>
              <a:rPr lang="en-US" dirty="0"/>
              <a:t>Ask them:​</a:t>
            </a:r>
            <a:endParaRPr lang="en-US" dirty="0">
              <a:cs typeface="Calibri"/>
            </a:endParaRPr>
          </a:p>
          <a:p>
            <a:r>
              <a:rPr lang="en-US" dirty="0"/>
              <a:t>    - Do the Practical Measures respond to the concerns in your context? If implemented, could they help prevent and mitigate conflict-induced food insecurity in your context? Why/why not?​</a:t>
            </a:r>
            <a:endParaRPr lang="en-US" dirty="0">
              <a:cs typeface="Calibri"/>
            </a:endParaRPr>
          </a:p>
          <a:p>
            <a:r>
              <a:rPr lang="en-US" dirty="0"/>
              <a:t>    - Is there a measure that could be added?​</a:t>
            </a:r>
            <a:endParaRPr lang="en-US" dirty="0">
              <a:cs typeface="Calibri"/>
            </a:endParaRPr>
          </a:p>
          <a:p>
            <a:r>
              <a:rPr lang="en-US" dirty="0"/>
              <a:t>    - What would be your priorities in terms of implementation? ​</a:t>
            </a:r>
            <a:endParaRPr lang="en-US" dirty="0">
              <a:cs typeface="Calibri"/>
            </a:endParaRPr>
          </a:p>
          <a:p>
            <a:endParaRPr lang="en-US" dirty="0"/>
          </a:p>
          <a:p>
            <a:r>
              <a:rPr lang="en-US" dirty="0"/>
              <a:t>​​</a:t>
            </a:r>
            <a:endParaRPr lang="en-US" dirty="0">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US" i="1" dirty="0">
                <a:cs typeface="Calibri"/>
              </a:rPr>
              <a:t>Exercise 16.A: Group exercise of choice on operationalizing the Practical Measures.  </a:t>
            </a:r>
            <a:endParaRPr lang="en-US" i="1" dirty="0"/>
          </a:p>
          <a:p>
            <a:endParaRPr lang="en-US" i="1" dirty="0"/>
          </a:p>
          <a:p>
            <a:r>
              <a:rPr lang="en-US" i="1" dirty="0"/>
              <a:t>For armed actors you might have done this exercise in the Practical Measures module 2 and depending on the outcomes you might want to choose to build on what was done.</a:t>
            </a:r>
            <a:endParaRPr lang="en-US" i="1" dirty="0">
              <a:ea typeface="Calibri"/>
              <a:cs typeface="Calibri"/>
            </a:endParaRPr>
          </a:p>
          <a:p>
            <a:r>
              <a:rPr lang="en-US" i="1" dirty="0"/>
              <a:t>For civil society actors you may not have done, it, hence you can develop it here, as described in Exercise 4: Exploring the potential of the Practical Measures.​</a:t>
            </a:r>
            <a:endParaRPr lang="en-US" i="1" dirty="0">
              <a:cs typeface="Calibri"/>
            </a:endParaRPr>
          </a:p>
          <a:p>
            <a:endParaRPr lang="en-US" i="1" dirty="0">
              <a:cs typeface="Calibri"/>
            </a:endParaRPr>
          </a:p>
          <a:p>
            <a:pPr marL="285750" indent="-285750">
              <a:buFont typeface="Arial"/>
              <a:buChar char="•"/>
            </a:pPr>
            <a:r>
              <a:rPr lang="en-US" dirty="0"/>
              <a:t>Remind they that in module 2 they discussed some potential uses of the Practical Measures tool </a:t>
            </a:r>
            <a:r>
              <a:rPr lang="en-US" u="sng" dirty="0"/>
              <a:t>in their context</a:t>
            </a:r>
            <a:r>
              <a:rPr lang="en-US" dirty="0"/>
              <a:t>. ​</a:t>
            </a:r>
            <a:endParaRPr lang="en-US" dirty="0">
              <a:cs typeface="Calibri"/>
            </a:endParaRPr>
          </a:p>
          <a:p>
            <a:pPr marL="285750" indent="-285750">
              <a:buFont typeface="Arial"/>
              <a:buChar char="•"/>
            </a:pPr>
            <a:r>
              <a:rPr lang="en-US" dirty="0"/>
              <a:t>If they have notes from this (one sheets of paper), bring them up.​</a:t>
            </a:r>
            <a:endParaRPr lang="en-US" dirty="0">
              <a:cs typeface="Calibri"/>
            </a:endParaRPr>
          </a:p>
          <a:p>
            <a:pPr marL="285750" indent="-285750">
              <a:buFont typeface="Arial"/>
              <a:buChar char="•"/>
            </a:pPr>
            <a:r>
              <a:rPr lang="en-US" dirty="0"/>
              <a:t>Leave the slide with the key areas on for a moment, as this can remind them of the concrete issues that you already discussed throughout the training.​</a:t>
            </a:r>
            <a:endParaRPr lang="en-US" dirty="0">
              <a:cs typeface="Calibri"/>
            </a:endParaRPr>
          </a:p>
          <a:p>
            <a:endParaRPr lang="en-US" dirty="0">
              <a:cs typeface="Calibri"/>
            </a:endParaRPr>
          </a:p>
          <a:p>
            <a:endParaRPr lang="en-US" dirty="0"/>
          </a:p>
          <a:p>
            <a:r>
              <a:rPr lang="en-US" dirty="0"/>
              <a:t>​</a:t>
            </a: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US" i="1" dirty="0">
                <a:cs typeface="Calibri"/>
              </a:rPr>
              <a:t>Exercise 16.B: Group exercise of choice on operationalizing the Practical Measures</a:t>
            </a:r>
            <a:endParaRPr lang="en-US" i="1" dirty="0"/>
          </a:p>
          <a:p>
            <a:r>
              <a:rPr lang="en-US" i="1" dirty="0"/>
              <a:t>(in groups) (60 minutes).</a:t>
            </a:r>
            <a:endParaRPr lang="en-US" dirty="0"/>
          </a:p>
          <a:p>
            <a:r>
              <a:rPr lang="en-US" i="1" dirty="0"/>
              <a:t>Can be used for all actors, including civil society.</a:t>
            </a:r>
            <a:endParaRPr lang="en-US" dirty="0"/>
          </a:p>
          <a:p>
            <a:r>
              <a:rPr lang="en-US" i="1" dirty="0"/>
              <a:t>​</a:t>
            </a:r>
            <a:endParaRPr lang="en-US" dirty="0">
              <a:cs typeface="Calibri"/>
            </a:endParaRPr>
          </a:p>
          <a:p>
            <a:pPr marL="285750" indent="-285750">
              <a:buFont typeface="Arial"/>
              <a:buChar char="•"/>
            </a:pPr>
            <a:r>
              <a:rPr lang="en-US" dirty="0"/>
              <a:t>Ask the participants to split into smaller groups (3-5 people). ​</a:t>
            </a:r>
            <a:endParaRPr lang="en-US" dirty="0">
              <a:cs typeface="Calibri"/>
            </a:endParaRPr>
          </a:p>
          <a:p>
            <a:pPr marL="285750" indent="-285750">
              <a:buFont typeface="Arial"/>
              <a:buChar char="•"/>
            </a:pPr>
            <a:r>
              <a:rPr lang="en-US" dirty="0"/>
              <a:t>Read the questions with them and make sure they understand well. </a:t>
            </a:r>
          </a:p>
          <a:p>
            <a:pPr marL="285750" indent="-285750">
              <a:buFont typeface="Arial"/>
              <a:buChar char="•"/>
            </a:pPr>
            <a:r>
              <a:rPr lang="en-US" dirty="0"/>
              <a:t>Give them about 30 minutes to discuss and prepare some bullet points. They can decide which questions they want to prioritize. </a:t>
            </a:r>
          </a:p>
          <a:p>
            <a:pPr marL="285750" indent="-285750">
              <a:buFont typeface="Arial"/>
              <a:buChar char="•"/>
            </a:pPr>
            <a:r>
              <a:rPr lang="en-US" dirty="0"/>
              <a:t>1-2 persons from each group gives a recap of the discussion.​</a:t>
            </a:r>
            <a:endParaRPr lang="en-US" dirty="0">
              <a:cs typeface="Calibri"/>
            </a:endParaRPr>
          </a:p>
          <a:p>
            <a:pPr marL="285750" indent="-285750">
              <a:buFont typeface="Arial"/>
              <a:buChar char="•"/>
            </a:pPr>
            <a:r>
              <a:rPr lang="en-US" dirty="0"/>
              <a:t>Go through their answers with them, take about 20-25 minutes for the discussion and feedback.  ​</a:t>
            </a:r>
            <a:endParaRPr lang="en-US" dirty="0">
              <a:cs typeface="Calibri"/>
            </a:endParaRPr>
          </a:p>
          <a:p>
            <a:pPr marL="285750" indent="-285750">
              <a:buFont typeface="Arial"/>
              <a:buChar char="•"/>
            </a:pPr>
            <a:r>
              <a:rPr lang="en-US" dirty="0"/>
              <a:t>Make sure to give plenty of space to the discussion points on incentives and ask them what could be the benefits for the different actors, including the armed actors themselves, if the Practical Measures were to be implemented.</a:t>
            </a:r>
            <a:endParaRPr lang="en-US" dirty="0">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i="0" u="sng" dirty="0">
                <a:ea typeface="Calibri"/>
                <a:cs typeface="Calibri"/>
              </a:rPr>
              <a:t>Notes:</a:t>
            </a:r>
            <a:endParaRPr lang="en-US" b="1" i="0" u="sng" dirty="0"/>
          </a:p>
          <a:p>
            <a:pPr>
              <a:spcAft>
                <a:spcPts val="600"/>
              </a:spcAft>
            </a:pPr>
            <a:endParaRPr lang="en-US"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US" i="1" dirty="0"/>
              <a:t>Exercise 16.C: Group exercise of choice on operationalizing the Practical Measures.</a:t>
            </a:r>
            <a:endParaRPr lang="en-US" dirty="0"/>
          </a:p>
          <a:p>
            <a:r>
              <a:rPr lang="en-US" i="1" dirty="0"/>
              <a:t>This exercise is focused on how to improve food security and considers both policy and practice. ​</a:t>
            </a:r>
            <a:endParaRPr lang="en-US" i="1" dirty="0">
              <a:ea typeface="Calibri"/>
              <a:cs typeface="Calibri"/>
            </a:endParaRPr>
          </a:p>
          <a:p>
            <a:r>
              <a:rPr lang="en-US" i="1" dirty="0"/>
              <a:t>The exercise is better done in smaller groups, so ask them to split into smaller groups (3-5 people). ​</a:t>
            </a:r>
            <a:endParaRPr lang="en-US" i="1" dirty="0">
              <a:cs typeface="Calibri"/>
            </a:endParaRPr>
          </a:p>
          <a:p>
            <a:endParaRPr lang="en-US" dirty="0"/>
          </a:p>
          <a:p>
            <a:pPr marL="285750" indent="-285750">
              <a:buFont typeface="Arial"/>
              <a:buChar char="•"/>
            </a:pPr>
            <a:r>
              <a:rPr lang="en-US" dirty="0"/>
              <a:t>Read the questions with them and make sure they understand well. Tell them that they can choose to focus on some of the questions.</a:t>
            </a:r>
            <a:endParaRPr lang="en-US" dirty="0">
              <a:ea typeface="Calibri"/>
              <a:cs typeface="Calibri"/>
            </a:endParaRPr>
          </a:p>
          <a:p>
            <a:pPr marL="285750" indent="-285750">
              <a:buFont typeface="Arial"/>
              <a:buChar char="•"/>
            </a:pPr>
            <a:r>
              <a:rPr lang="en-US" dirty="0"/>
              <a:t>Give them about 30 minutes to discuss and prepare some bullet points. </a:t>
            </a:r>
            <a:endParaRPr lang="en-US" dirty="0">
              <a:ea typeface="Calibri"/>
              <a:cs typeface="Calibri"/>
            </a:endParaRPr>
          </a:p>
          <a:p>
            <a:pPr marL="285750" indent="-285750">
              <a:buFont typeface="Arial"/>
              <a:buChar char="•"/>
            </a:pPr>
            <a:r>
              <a:rPr lang="en-US" dirty="0"/>
              <a:t>1-2 persons from each group gives a recap of the discussion.​</a:t>
            </a:r>
            <a:endParaRPr lang="en-US" dirty="0">
              <a:ea typeface="Calibri"/>
              <a:cs typeface="Calibri"/>
            </a:endParaRPr>
          </a:p>
          <a:p>
            <a:pPr marL="285750" indent="-285750">
              <a:buFont typeface="Arial"/>
              <a:buChar char="•"/>
            </a:pPr>
            <a:r>
              <a:rPr lang="en-US" dirty="0"/>
              <a:t>Go through their answers with them, take about 20-25 minutes for the discussion and feedback.  ​</a:t>
            </a:r>
            <a:endParaRPr lang="en-US" dirty="0">
              <a:ea typeface="Calibri"/>
              <a:cs typeface="Calibri"/>
            </a:endParaRPr>
          </a:p>
          <a:p>
            <a:endParaRPr lang="en-US" dirty="0"/>
          </a:p>
          <a:p>
            <a:r>
              <a:rPr lang="en-US" dirty="0"/>
              <a:t>The questions are:​</a:t>
            </a:r>
          </a:p>
          <a:p>
            <a:pPr marL="285750" indent="-285750">
              <a:buFont typeface="Arial"/>
              <a:buChar char="•"/>
            </a:pPr>
            <a:r>
              <a:rPr lang="en-US" dirty="0"/>
              <a:t>What are the strengths and weaknesses of your policies and practices in relation to food security?​</a:t>
            </a:r>
            <a:endParaRPr lang="en-US" dirty="0">
              <a:ea typeface="Calibri"/>
              <a:cs typeface="Calibri"/>
            </a:endParaRPr>
          </a:p>
          <a:p>
            <a:pPr marL="285750" indent="-285750">
              <a:buFont typeface="Arial"/>
              <a:buChar char="•"/>
            </a:pPr>
            <a:r>
              <a:rPr lang="en-US" dirty="0"/>
              <a:t>How could the polices and practices be changed or better implemented to improve food security?​</a:t>
            </a:r>
            <a:endParaRPr lang="en-US" dirty="0">
              <a:ea typeface="Calibri"/>
              <a:cs typeface="Calibri"/>
            </a:endParaRPr>
          </a:p>
          <a:p>
            <a:pPr marL="285750" indent="-285750">
              <a:buFont typeface="Arial"/>
              <a:buChar char="•"/>
            </a:pPr>
            <a:r>
              <a:rPr lang="en-US" dirty="0">
                <a:cs typeface="Calibri"/>
              </a:rPr>
              <a:t>What could be the benefits to you if you take measures to improve food security?</a:t>
            </a:r>
            <a:endParaRPr lang="en-US" dirty="0">
              <a:ea typeface="Calibri"/>
              <a:cs typeface="Calibri"/>
            </a:endParaRPr>
          </a:p>
          <a:p>
            <a:pPr marL="285750" indent="-285750">
              <a:buFont typeface="Arial"/>
              <a:buChar char="•"/>
            </a:pPr>
            <a:r>
              <a:rPr lang="en-US" dirty="0"/>
              <a:t>What would be a concrete objective that could be reached? How would it look like (ex. improved assess of farmers to their field at all relevant times)​</a:t>
            </a:r>
            <a:endParaRPr lang="en-US" dirty="0">
              <a:ea typeface="Calibri"/>
              <a:cs typeface="Calibri"/>
            </a:endParaRPr>
          </a:p>
          <a:p>
            <a:pPr marL="285750" indent="-285750">
              <a:buFont typeface="Arial"/>
              <a:buChar char="•"/>
            </a:pPr>
            <a:r>
              <a:rPr lang="en-US" dirty="0"/>
              <a:t>What should come first for that to happen? ​Who would need to do what for that to happen?​</a:t>
            </a:r>
            <a:endParaRPr lang="en-US" dirty="0">
              <a:ea typeface="Calibri"/>
              <a:cs typeface="Calibri"/>
            </a:endParaRPr>
          </a:p>
          <a:p>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Exercise 16.D: Group exercise of choice on operationalizing the Practical Measures.</a:t>
            </a:r>
            <a:endParaRPr lang="en-US" i="1" dirty="0">
              <a:ea typeface="Calibri"/>
              <a:cs typeface="Calibri"/>
            </a:endParaRPr>
          </a:p>
          <a:p>
            <a:r>
              <a:rPr lang="en-US" i="1" dirty="0"/>
              <a:t>This exercise is focused on policies for civilian-harm mitigation.​</a:t>
            </a:r>
            <a:endParaRPr lang="en-US" i="1" dirty="0">
              <a:ea typeface="Calibri"/>
              <a:cs typeface="Calibri"/>
            </a:endParaRPr>
          </a:p>
          <a:p>
            <a:r>
              <a:rPr lang="en-US" i="1" dirty="0"/>
              <a:t>Whether the participants discussed their own policies in exercise 5 of the civilian harm mitigation session or not, return to the notes on the ways in which they thought the studied policies could be improved related to food security.​</a:t>
            </a:r>
            <a:endParaRPr lang="en-US" i="1" dirty="0">
              <a:cs typeface="Calibri"/>
            </a:endParaRPr>
          </a:p>
          <a:p>
            <a:r>
              <a:rPr lang="en-US" i="1" dirty="0"/>
              <a:t>You can choose to do this exercise either in plenary or in smaller groups. </a:t>
            </a:r>
          </a:p>
          <a:p>
            <a:r>
              <a:rPr lang="en-US" i="1" dirty="0">
                <a:cs typeface="Calibri"/>
              </a:rPr>
              <a:t>Depending on what was discussed in module 3, this exercise can be longer or shorter. If they are particularly motivated they can start  drafting some ideas for an improved or new policy.</a:t>
            </a:r>
          </a:p>
          <a:p>
            <a:r>
              <a:rPr lang="en-US" i="1" dirty="0"/>
              <a:t>​</a:t>
            </a:r>
            <a:endParaRPr lang="en-US" i="1" dirty="0">
              <a:cs typeface="Calibri"/>
            </a:endParaRPr>
          </a:p>
          <a:p>
            <a:pPr marL="285750" indent="-285750">
              <a:buFont typeface="Arial"/>
              <a:buChar char="•"/>
            </a:pPr>
            <a:r>
              <a:rPr lang="en-US" dirty="0"/>
              <a:t>Look at the key issues that came up for improvement​</a:t>
            </a:r>
            <a:endParaRPr lang="en-US" dirty="0">
              <a:cs typeface="Calibri"/>
            </a:endParaRPr>
          </a:p>
          <a:p>
            <a:pPr marL="285750" indent="-285750">
              <a:buFont typeface="Arial"/>
              <a:buChar char="•"/>
            </a:pPr>
            <a:r>
              <a:rPr lang="en-US" dirty="0"/>
              <a:t>Ask them: now that the training is over, which are the most important new or improved specific mitigation policies that your organization would consider adopting relating to food security?​ In other words, </a:t>
            </a:r>
            <a:r>
              <a:rPr lang="en-US" sz="1200" dirty="0">
                <a:solidFill>
                  <a:srgbClr val="1E1E1E"/>
                </a:solidFill>
                <a:latin typeface="Arial"/>
              </a:rPr>
              <a:t>In which ways could their existing policies be improved to further protect civilians and their food security?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Would a specific policy be needed, or should it be integrated into existing policy? ​</a:t>
            </a:r>
            <a:endParaRPr lang="en-US" dirty="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cs typeface="Calibri"/>
              </a:rPr>
              <a:t>What would be the actions required for this to happen and who would need to be involved in the process?</a:t>
            </a:r>
          </a:p>
          <a:p>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grpSp>
        <p:nvGrpSpPr>
          <p:cNvPr id="3" name="Group 3"/>
          <p:cNvGrpSpPr/>
          <p:nvPr/>
        </p:nvGrpSpPr>
        <p:grpSpPr>
          <a:xfrm>
            <a:off x="12972715" y="7355411"/>
            <a:ext cx="4941622" cy="3367951"/>
            <a:chOff x="0" y="765073"/>
            <a:chExt cx="6588829" cy="4490602"/>
          </a:xfrm>
        </p:grpSpPr>
        <p:sp>
          <p:nvSpPr>
            <p:cNvPr id="4" name="TextBox 4"/>
            <p:cNvSpPr txBox="1"/>
            <p:nvPr/>
          </p:nvSpPr>
          <p:spPr>
            <a:xfrm>
              <a:off x="0" y="2388650"/>
              <a:ext cx="6588829" cy="2867025"/>
            </a:xfrm>
            <a:prstGeom prst="rect">
              <a:avLst/>
            </a:prstGeom>
          </p:spPr>
          <p:txBody>
            <a:bodyPr lIns="0" tIns="0" rIns="0" bIns="0" rtlCol="0" anchor="t">
              <a:spAutoFit/>
            </a:bodyPr>
            <a:lstStyle/>
            <a:p>
              <a:pPr algn="l">
                <a:lnSpc>
                  <a:spcPts val="4200"/>
                </a:lnSpc>
              </a:pPr>
              <a:r>
                <a:rPr lang="en-US" sz="3000" b="1" dirty="0">
                  <a:solidFill>
                    <a:srgbClr val="FFFFFF"/>
                  </a:solidFill>
                  <a:latin typeface="Arial"/>
                </a:rPr>
                <a:t>Bringing It Together: Reflections and Closing​</a:t>
              </a:r>
              <a:endParaRPr lang="en-US" sz="3000" b="1" dirty="0">
                <a:solidFill>
                  <a:srgbClr val="FFFFFF"/>
                </a:solidFill>
                <a:latin typeface="Arial"/>
                <a:cs typeface="Arial"/>
              </a:endParaRPr>
            </a:p>
            <a:p>
              <a:pPr algn="l">
                <a:lnSpc>
                  <a:spcPts val="4200"/>
                </a:lnSpc>
              </a:pPr>
              <a:endParaRPr lang="en-US" sz="3000" b="1" dirty="0">
                <a:solidFill>
                  <a:srgbClr val="FFFFFF"/>
                </a:solidFill>
                <a:latin typeface="Arial"/>
                <a:cs typeface="Arial"/>
              </a:endParaRPr>
            </a:p>
            <a:p>
              <a:pPr algn="l">
                <a:lnSpc>
                  <a:spcPts val="4200"/>
                </a:lnSpc>
              </a:pPr>
              <a:endParaRPr lang="en-US" sz="3000" dirty="0">
                <a:solidFill>
                  <a:srgbClr val="FFFFFF"/>
                </a:solidFill>
                <a:latin typeface="Arial"/>
              </a:endParaRPr>
            </a:p>
          </p:txBody>
        </p:sp>
        <p:sp>
          <p:nvSpPr>
            <p:cNvPr id="6" name="TextBox 6"/>
            <p:cNvSpPr txBox="1"/>
            <p:nvPr/>
          </p:nvSpPr>
          <p:spPr>
            <a:xfrm>
              <a:off x="0" y="765073"/>
              <a:ext cx="3294415" cy="598455"/>
            </a:xfrm>
            <a:prstGeom prst="rect">
              <a:avLst/>
            </a:prstGeom>
          </p:spPr>
          <p:txBody>
            <a:bodyPr lIns="0" tIns="0" rIns="0" bIns="0" rtlCol="0" anchor="t">
              <a:spAutoFit/>
            </a:bodyPr>
            <a:lstStyle/>
            <a:p>
              <a:pPr algn="l">
                <a:lnSpc>
                  <a:spcPts val="3499"/>
                </a:lnSpc>
              </a:pPr>
              <a:r>
                <a:rPr lang="en-US" sz="3000" b="1" dirty="0">
                  <a:solidFill>
                    <a:srgbClr val="FFFFFF"/>
                  </a:solidFill>
                  <a:latin typeface="Arial"/>
                </a:rPr>
                <a:t>Module 7</a:t>
              </a:r>
            </a:p>
          </p:txBody>
        </p:sp>
      </p:grpSp>
      <p:sp>
        <p:nvSpPr>
          <p:cNvPr id="7" name="TextBox 7"/>
          <p:cNvSpPr txBox="1"/>
          <p:nvPr/>
        </p:nvSpPr>
        <p:spPr>
          <a:xfrm>
            <a:off x="2862909" y="1728614"/>
            <a:ext cx="12562181" cy="4665847"/>
          </a:xfrm>
          <a:prstGeom prst="rect">
            <a:avLst/>
          </a:prstGeom>
        </p:spPr>
        <p:txBody>
          <a:bodyPr lIns="0" tIns="0" rIns="0" bIns="0" rtlCol="0" anchor="t">
            <a:spAutoFit/>
          </a:bodyPr>
          <a:lstStyle/>
          <a:p>
            <a:pPr algn="ctr">
              <a:lnSpc>
                <a:spcPts val="9002"/>
              </a:lnSpc>
            </a:pPr>
            <a:r>
              <a:rPr lang="en-US" sz="6430" dirty="0">
                <a:solidFill>
                  <a:srgbClr val="FFFFFF"/>
                </a:solidFill>
                <a:latin typeface="Arial Bold"/>
              </a:rPr>
              <a:t>Training on the Practical Measures for Armed Actors to Prevent and Mitigate Conflict-Induced Food Insecurity</a:t>
            </a:r>
          </a:p>
        </p:txBody>
      </p:sp>
      <p:sp>
        <p:nvSpPr>
          <p:cNvPr id="5" name="AutoShape 5">
            <a:extLst>
              <a:ext uri="{FF2B5EF4-FFF2-40B4-BE49-F238E27FC236}">
                <a16:creationId xmlns:a16="http://schemas.microsoft.com/office/drawing/2014/main" id="{F7A4102F-D2BF-B063-9230-6079D2FB8F9F}"/>
              </a:ext>
            </a:extLst>
          </p:cNvPr>
          <p:cNvSpPr/>
          <p:nvPr/>
        </p:nvSpPr>
        <p:spPr>
          <a:xfrm>
            <a:off x="12972715" y="8343900"/>
            <a:ext cx="3912922" cy="0"/>
          </a:xfrm>
          <a:prstGeom prst="line">
            <a:avLst/>
          </a:prstGeom>
          <a:ln w="38100" cap="rnd">
            <a:solidFill>
              <a:srgbClr val="FFFFFF"/>
            </a:solidFill>
            <a:prstDash val="sysDot"/>
            <a:headEnd type="none" w="sm" len="sm"/>
            <a:tailEnd type="none" w="sm" len="sm"/>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795019"/>
            <a:ext cx="6690460" cy="4741864"/>
          </a:xfrm>
          <a:custGeom>
            <a:avLst/>
            <a:gdLst/>
            <a:ahLst/>
            <a:cxnLst/>
            <a:rect l="l" t="t" r="r" b="b"/>
            <a:pathLst>
              <a:path w="6690460" h="4741864">
                <a:moveTo>
                  <a:pt x="0" y="0"/>
                </a:moveTo>
                <a:lnTo>
                  <a:pt x="6690460" y="0"/>
                </a:lnTo>
                <a:lnTo>
                  <a:pt x="6690460" y="4741863"/>
                </a:lnTo>
                <a:lnTo>
                  <a:pt x="0" y="47418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4683" y="0"/>
            <a:ext cx="1350339" cy="1350339"/>
          </a:xfrm>
          <a:custGeom>
            <a:avLst/>
            <a:gdLst/>
            <a:ahLst/>
            <a:cxnLst/>
            <a:rect l="l" t="t" r="r" b="b"/>
            <a:pathLst>
              <a:path w="1350339" h="1350339">
                <a:moveTo>
                  <a:pt x="0" y="0"/>
                </a:moveTo>
                <a:lnTo>
                  <a:pt x="1350339" y="0"/>
                </a:lnTo>
                <a:lnTo>
                  <a:pt x="1350339" y="1350339"/>
                </a:lnTo>
                <a:lnTo>
                  <a:pt x="0" y="1350339"/>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10</a:t>
            </a:r>
          </a:p>
        </p:txBody>
      </p:sp>
      <p:sp>
        <p:nvSpPr>
          <p:cNvPr id="9" name="TextBox 9"/>
          <p:cNvSpPr txBox="1"/>
          <p:nvPr/>
        </p:nvSpPr>
        <p:spPr>
          <a:xfrm>
            <a:off x="10167070" y="4126884"/>
            <a:ext cx="5080836" cy="4999857"/>
          </a:xfrm>
          <a:prstGeom prst="rect">
            <a:avLst/>
          </a:prstGeom>
        </p:spPr>
        <p:txBody>
          <a:bodyPr lIns="0" tIns="0" rIns="0" bIns="0" rtlCol="0" anchor="t">
            <a:spAutoFit/>
          </a:bodyPr>
          <a:lstStyle/>
          <a:p>
            <a:pPr marL="406342" lvl="1" indent="-203171" algn="l">
              <a:lnSpc>
                <a:spcPts val="2634"/>
              </a:lnSpc>
              <a:buFont typeface="Arial"/>
              <a:buChar char="•"/>
            </a:pPr>
            <a:r>
              <a:rPr lang="en-US" sz="1882" dirty="0">
                <a:solidFill>
                  <a:srgbClr val="000000"/>
                </a:solidFill>
                <a:latin typeface="Arial Bold"/>
              </a:rPr>
              <a:t>How does trainings work within the organization?​</a:t>
            </a:r>
          </a:p>
          <a:p>
            <a:pPr algn="l">
              <a:lnSpc>
                <a:spcPts val="2634"/>
              </a:lnSpc>
            </a:pPr>
            <a:endParaRPr lang="en-US" sz="1882" dirty="0">
              <a:solidFill>
                <a:srgbClr val="000000"/>
              </a:solidFill>
              <a:latin typeface="Arial Bold"/>
            </a:endParaRPr>
          </a:p>
          <a:p>
            <a:pPr marL="406342" lvl="1" indent="-203171" algn="l">
              <a:lnSpc>
                <a:spcPts val="2634"/>
              </a:lnSpc>
              <a:buFont typeface="Arial"/>
              <a:buChar char="•"/>
            </a:pPr>
            <a:r>
              <a:rPr lang="en-US" sz="1882" dirty="0">
                <a:solidFill>
                  <a:srgbClr val="000000"/>
                </a:solidFill>
                <a:latin typeface="Arial Bold"/>
              </a:rPr>
              <a:t>What types of trainings specifically on preventing and mitigating food insecurity would be needed:​</a:t>
            </a:r>
          </a:p>
          <a:p>
            <a:pPr algn="l">
              <a:lnSpc>
                <a:spcPts val="2634"/>
              </a:lnSpc>
            </a:pPr>
            <a:endParaRPr lang="en-US" sz="1882" dirty="0">
              <a:solidFill>
                <a:srgbClr val="000000"/>
              </a:solidFill>
              <a:latin typeface="Arial Bold"/>
            </a:endParaRPr>
          </a:p>
          <a:p>
            <a:pPr marL="812684" lvl="2" indent="-270895" algn="l">
              <a:lnSpc>
                <a:spcPts val="2634"/>
              </a:lnSpc>
              <a:buFont typeface="Arial"/>
              <a:buChar char="⚬"/>
            </a:pPr>
            <a:r>
              <a:rPr lang="en-US" sz="1882" dirty="0">
                <a:solidFill>
                  <a:srgbClr val="000000"/>
                </a:solidFill>
                <a:latin typeface="Arial Bold"/>
              </a:rPr>
              <a:t>on what ​</a:t>
            </a:r>
          </a:p>
          <a:p>
            <a:pPr marL="812684" lvl="2" indent="-270895" algn="l">
              <a:lnSpc>
                <a:spcPts val="2634"/>
              </a:lnSpc>
              <a:buFont typeface="Arial"/>
              <a:buChar char="⚬"/>
            </a:pPr>
            <a:r>
              <a:rPr lang="en-US" sz="1882" dirty="0">
                <a:solidFill>
                  <a:srgbClr val="000000"/>
                </a:solidFill>
                <a:latin typeface="Arial Bold"/>
              </a:rPr>
              <a:t>for whom ​</a:t>
            </a:r>
          </a:p>
          <a:p>
            <a:pPr algn="l">
              <a:lnSpc>
                <a:spcPts val="2634"/>
              </a:lnSpc>
            </a:pPr>
            <a:endParaRPr lang="en-US" sz="1882" dirty="0">
              <a:solidFill>
                <a:srgbClr val="000000"/>
              </a:solidFill>
              <a:latin typeface="Arial Bold"/>
            </a:endParaRPr>
          </a:p>
          <a:p>
            <a:pPr marL="406342" lvl="1" indent="-203171" algn="l">
              <a:lnSpc>
                <a:spcPts val="2634"/>
              </a:lnSpc>
              <a:buFont typeface="Arial"/>
              <a:buChar char="•"/>
            </a:pPr>
            <a:r>
              <a:rPr lang="en-US" sz="1882" dirty="0">
                <a:solidFill>
                  <a:srgbClr val="000000"/>
                </a:solidFill>
                <a:latin typeface="Arial Bold"/>
              </a:rPr>
              <a:t>What could be the role of civil society in supporting such training processes?</a:t>
            </a:r>
          </a:p>
          <a:p>
            <a:pPr algn="l">
              <a:lnSpc>
                <a:spcPts val="2634"/>
              </a:lnSpc>
            </a:pPr>
            <a:endParaRPr lang="en-US" sz="1882" dirty="0">
              <a:solidFill>
                <a:srgbClr val="000000"/>
              </a:solidFill>
              <a:latin typeface="Arial Bold"/>
            </a:endParaRPr>
          </a:p>
          <a:p>
            <a:pPr algn="l">
              <a:lnSpc>
                <a:spcPts val="2634"/>
              </a:lnSpc>
              <a:spcBef>
                <a:spcPct val="0"/>
              </a:spcBef>
            </a:pPr>
            <a:endParaRPr lang="en-US" sz="1882" dirty="0">
              <a:solidFill>
                <a:srgbClr val="000000"/>
              </a:solidFill>
              <a:latin typeface="Arial Bold"/>
            </a:endParaRPr>
          </a:p>
          <a:p>
            <a:pPr algn="ctr">
              <a:lnSpc>
                <a:spcPts val="2634"/>
              </a:lnSpc>
              <a:spcBef>
                <a:spcPct val="0"/>
              </a:spcBef>
            </a:pPr>
            <a:endParaRPr lang="en-US" sz="1882" dirty="0">
              <a:solidFill>
                <a:srgbClr val="000000"/>
              </a:solidFill>
              <a:latin typeface="Arial Bold"/>
            </a:endParaRPr>
          </a:p>
        </p:txBody>
      </p:sp>
      <p:sp>
        <p:nvSpPr>
          <p:cNvPr id="10" name="TextBox 10"/>
          <p:cNvSpPr txBox="1"/>
          <p:nvPr/>
        </p:nvSpPr>
        <p:spPr>
          <a:xfrm>
            <a:off x="1028700" y="5645151"/>
            <a:ext cx="5893851" cy="1365044"/>
          </a:xfrm>
          <a:prstGeom prst="rect">
            <a:avLst/>
          </a:prstGeom>
        </p:spPr>
        <p:txBody>
          <a:bodyPr lIns="0" tIns="0" rIns="0" bIns="0" rtlCol="0" anchor="t">
            <a:spAutoFit/>
          </a:bodyPr>
          <a:lstStyle/>
          <a:p>
            <a:pPr algn="ctr">
              <a:lnSpc>
                <a:spcPts val="5195"/>
              </a:lnSpc>
            </a:pPr>
            <a:r>
              <a:rPr lang="en-US" sz="3711" dirty="0">
                <a:solidFill>
                  <a:srgbClr val="000000"/>
                </a:solidFill>
                <a:latin typeface="Arial Medium"/>
              </a:rPr>
              <a:t>Identifying training needs of ​</a:t>
            </a:r>
          </a:p>
          <a:p>
            <a:pPr algn="ctr">
              <a:lnSpc>
                <a:spcPts val="5195"/>
              </a:lnSpc>
              <a:spcBef>
                <a:spcPct val="0"/>
              </a:spcBef>
            </a:pPr>
            <a:r>
              <a:rPr lang="en-US" sz="3711" dirty="0">
                <a:solidFill>
                  <a:srgbClr val="000000"/>
                </a:solidFill>
                <a:latin typeface="Arial Medium"/>
              </a:rPr>
              <a:t>armed actors​</a:t>
            </a:r>
          </a:p>
        </p:txBody>
      </p:sp>
      <p:sp>
        <p:nvSpPr>
          <p:cNvPr id="11" name="Freeform 11"/>
          <p:cNvSpPr/>
          <p:nvPr/>
        </p:nvSpPr>
        <p:spPr>
          <a:xfrm>
            <a:off x="16362423" y="285475"/>
            <a:ext cx="1793754" cy="1205178"/>
          </a:xfrm>
          <a:custGeom>
            <a:avLst/>
            <a:gdLst/>
            <a:ahLst/>
            <a:cxnLst/>
            <a:rect l="l" t="t" r="r" b="b"/>
            <a:pathLst>
              <a:path w="1793754" h="1205178">
                <a:moveTo>
                  <a:pt x="0" y="0"/>
                </a:moveTo>
                <a:lnTo>
                  <a:pt x="1793754" y="0"/>
                </a:lnTo>
                <a:lnTo>
                  <a:pt x="1793754" y="1205178"/>
                </a:lnTo>
                <a:lnTo>
                  <a:pt x="0" y="1205178"/>
                </a:lnTo>
                <a:lnTo>
                  <a:pt x="0" y="0"/>
                </a:lnTo>
                <a:close/>
              </a:path>
            </a:pathLst>
          </a:custGeom>
          <a:blipFill>
            <a:blip r:embed="rId7"/>
            <a:stretch>
              <a:fillRect/>
            </a:stretch>
          </a:blipFill>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795019"/>
            <a:ext cx="6690460" cy="4741864"/>
          </a:xfrm>
          <a:custGeom>
            <a:avLst/>
            <a:gdLst/>
            <a:ahLst/>
            <a:cxnLst/>
            <a:rect l="l" t="t" r="r" b="b"/>
            <a:pathLst>
              <a:path w="6690460" h="4741864">
                <a:moveTo>
                  <a:pt x="0" y="0"/>
                </a:moveTo>
                <a:lnTo>
                  <a:pt x="6690460" y="0"/>
                </a:lnTo>
                <a:lnTo>
                  <a:pt x="6690460" y="4741863"/>
                </a:lnTo>
                <a:lnTo>
                  <a:pt x="0" y="47418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4683" y="0"/>
            <a:ext cx="1350339" cy="1350339"/>
          </a:xfrm>
          <a:custGeom>
            <a:avLst/>
            <a:gdLst/>
            <a:ahLst/>
            <a:cxnLst/>
            <a:rect l="l" t="t" r="r" b="b"/>
            <a:pathLst>
              <a:path w="1350339" h="1350339">
                <a:moveTo>
                  <a:pt x="0" y="0"/>
                </a:moveTo>
                <a:lnTo>
                  <a:pt x="1350339" y="0"/>
                </a:lnTo>
                <a:lnTo>
                  <a:pt x="1350339" y="1350339"/>
                </a:lnTo>
                <a:lnTo>
                  <a:pt x="0" y="1350339"/>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11</a:t>
            </a:r>
          </a:p>
        </p:txBody>
      </p:sp>
      <p:sp>
        <p:nvSpPr>
          <p:cNvPr id="9" name="TextBox 9"/>
          <p:cNvSpPr txBox="1"/>
          <p:nvPr/>
        </p:nvSpPr>
        <p:spPr>
          <a:xfrm>
            <a:off x="10167070" y="4107834"/>
            <a:ext cx="5397654" cy="5364141"/>
          </a:xfrm>
          <a:prstGeom prst="rect">
            <a:avLst/>
          </a:prstGeom>
        </p:spPr>
        <p:txBody>
          <a:bodyPr lIns="0" tIns="0" rIns="0" bIns="0" rtlCol="0" anchor="t">
            <a:spAutoFit/>
          </a:bodyPr>
          <a:lstStyle/>
          <a:p>
            <a:pPr marL="466090" lvl="1" indent="-233045" algn="l">
              <a:lnSpc>
                <a:spcPts val="3023"/>
              </a:lnSpc>
              <a:buFont typeface="Arial"/>
              <a:buChar char="•"/>
            </a:pPr>
            <a:r>
              <a:rPr lang="en-US" sz="2150" dirty="0">
                <a:solidFill>
                  <a:srgbClr val="000000"/>
                </a:solidFill>
                <a:latin typeface="Arial Bold"/>
              </a:rPr>
              <a:t>What are the existing frameworks that the actor has in place? ​</a:t>
            </a:r>
            <a:endParaRPr lang="fr-FR" sz="2150" dirty="0"/>
          </a:p>
          <a:p>
            <a:pPr algn="l">
              <a:lnSpc>
                <a:spcPts val="3023"/>
              </a:lnSpc>
            </a:pPr>
            <a:endParaRPr lang="en-US" sz="2159" dirty="0">
              <a:solidFill>
                <a:srgbClr val="000000"/>
              </a:solidFill>
              <a:latin typeface="Arial Bold"/>
            </a:endParaRPr>
          </a:p>
          <a:p>
            <a:pPr marL="466090" lvl="1" indent="-233045">
              <a:lnSpc>
                <a:spcPts val="3023"/>
              </a:lnSpc>
              <a:buFont typeface="Arial"/>
              <a:buChar char="•"/>
            </a:pPr>
            <a:r>
              <a:rPr lang="en-US" sz="2150" dirty="0">
                <a:solidFill>
                  <a:srgbClr val="000000"/>
                </a:solidFill>
                <a:latin typeface="Arial Bold"/>
              </a:rPr>
              <a:t>Can you give an example of when  the framework has been used?​</a:t>
            </a:r>
            <a:endParaRPr lang="en-US" sz="2150" dirty="0">
              <a:solidFill>
                <a:srgbClr val="000000"/>
              </a:solidFill>
              <a:latin typeface="Arial Bold"/>
              <a:cs typeface="Arial Bold"/>
            </a:endParaRPr>
          </a:p>
          <a:p>
            <a:pPr algn="l">
              <a:lnSpc>
                <a:spcPts val="3023"/>
              </a:lnSpc>
            </a:pPr>
            <a:endParaRPr lang="en-US" sz="2159" dirty="0">
              <a:solidFill>
                <a:srgbClr val="000000"/>
              </a:solidFill>
              <a:latin typeface="Arial Bold"/>
            </a:endParaRPr>
          </a:p>
          <a:p>
            <a:pPr marL="466090" lvl="1" indent="-233045" algn="l">
              <a:lnSpc>
                <a:spcPts val="3023"/>
              </a:lnSpc>
              <a:buFont typeface="Arial"/>
              <a:buChar char="•"/>
            </a:pPr>
            <a:r>
              <a:rPr lang="en-US" sz="2150" dirty="0">
                <a:solidFill>
                  <a:srgbClr val="000000"/>
                </a:solidFill>
                <a:latin typeface="Arial Bold"/>
              </a:rPr>
              <a:t>How could the framework be improved?​</a:t>
            </a:r>
            <a:endParaRPr lang="en-US" sz="2150" dirty="0">
              <a:solidFill>
                <a:srgbClr val="000000"/>
              </a:solidFill>
              <a:latin typeface="Arial Bold"/>
              <a:cs typeface="Arial Bold"/>
            </a:endParaRPr>
          </a:p>
          <a:p>
            <a:pPr algn="l">
              <a:lnSpc>
                <a:spcPts val="3023"/>
              </a:lnSpc>
            </a:pPr>
            <a:endParaRPr lang="en-US" sz="2159" dirty="0">
              <a:solidFill>
                <a:srgbClr val="000000"/>
              </a:solidFill>
              <a:latin typeface="Arial Bold"/>
            </a:endParaRPr>
          </a:p>
          <a:p>
            <a:pPr marL="466090" lvl="1" indent="-233045">
              <a:lnSpc>
                <a:spcPts val="3023"/>
              </a:lnSpc>
              <a:buFont typeface="Arial"/>
              <a:buChar char="•"/>
            </a:pPr>
            <a:r>
              <a:rPr lang="en-US" sz="2150" dirty="0">
                <a:solidFill>
                  <a:srgbClr val="000000"/>
                </a:solidFill>
                <a:latin typeface="Arial Bold"/>
              </a:rPr>
              <a:t>What could be the role of civil society and humanitarian actors?</a:t>
            </a:r>
            <a:endParaRPr lang="en-US" sz="2150" dirty="0">
              <a:solidFill>
                <a:srgbClr val="000000"/>
              </a:solidFill>
              <a:latin typeface="Arial Bold"/>
              <a:cs typeface="Arial Bold"/>
            </a:endParaRPr>
          </a:p>
          <a:p>
            <a:pPr algn="l">
              <a:lnSpc>
                <a:spcPts val="3023"/>
              </a:lnSpc>
            </a:pPr>
            <a:endParaRPr lang="en-US" sz="2159" dirty="0">
              <a:solidFill>
                <a:srgbClr val="000000"/>
              </a:solidFill>
              <a:latin typeface="Arial Bold"/>
            </a:endParaRPr>
          </a:p>
          <a:p>
            <a:pPr algn="l">
              <a:lnSpc>
                <a:spcPts val="3023"/>
              </a:lnSpc>
              <a:spcBef>
                <a:spcPct val="0"/>
              </a:spcBef>
            </a:pPr>
            <a:endParaRPr lang="en-US" sz="2159" dirty="0">
              <a:solidFill>
                <a:srgbClr val="000000"/>
              </a:solidFill>
              <a:latin typeface="Arial Bold"/>
            </a:endParaRPr>
          </a:p>
          <a:p>
            <a:pPr algn="ctr">
              <a:lnSpc>
                <a:spcPts val="3023"/>
              </a:lnSpc>
              <a:spcBef>
                <a:spcPct val="0"/>
              </a:spcBef>
            </a:pPr>
            <a:endParaRPr lang="en-US" sz="2159" dirty="0">
              <a:solidFill>
                <a:srgbClr val="000000"/>
              </a:solidFill>
              <a:latin typeface="Arial Bold"/>
            </a:endParaRPr>
          </a:p>
        </p:txBody>
      </p:sp>
      <p:sp>
        <p:nvSpPr>
          <p:cNvPr id="10" name="TextBox 10"/>
          <p:cNvSpPr txBox="1"/>
          <p:nvPr/>
        </p:nvSpPr>
        <p:spPr>
          <a:xfrm>
            <a:off x="400997" y="5581845"/>
            <a:ext cx="6809953" cy="2023260"/>
          </a:xfrm>
          <a:prstGeom prst="rect">
            <a:avLst/>
          </a:prstGeom>
        </p:spPr>
        <p:txBody>
          <a:bodyPr lIns="0" tIns="0" rIns="0" bIns="0" rtlCol="0" anchor="t">
            <a:spAutoFit/>
          </a:bodyPr>
          <a:lstStyle/>
          <a:p>
            <a:pPr algn="ctr">
              <a:lnSpc>
                <a:spcPts val="5195"/>
              </a:lnSpc>
              <a:spcBef>
                <a:spcPct val="0"/>
              </a:spcBef>
            </a:pPr>
            <a:r>
              <a:rPr lang="en-US" sz="3711" dirty="0">
                <a:solidFill>
                  <a:srgbClr val="000000"/>
                </a:solidFill>
                <a:latin typeface="Arial Medium"/>
              </a:rPr>
              <a:t>Frameworks for monitoring, learning and applying lessons learned</a:t>
            </a:r>
          </a:p>
        </p:txBody>
      </p:sp>
      <p:sp>
        <p:nvSpPr>
          <p:cNvPr id="11" name="Freeform 11"/>
          <p:cNvSpPr/>
          <p:nvPr/>
        </p:nvSpPr>
        <p:spPr>
          <a:xfrm>
            <a:off x="16362423" y="285475"/>
            <a:ext cx="1793754" cy="1205178"/>
          </a:xfrm>
          <a:custGeom>
            <a:avLst/>
            <a:gdLst/>
            <a:ahLst/>
            <a:cxnLst/>
            <a:rect l="l" t="t" r="r" b="b"/>
            <a:pathLst>
              <a:path w="1793754" h="1205178">
                <a:moveTo>
                  <a:pt x="0" y="0"/>
                </a:moveTo>
                <a:lnTo>
                  <a:pt x="1793754" y="0"/>
                </a:lnTo>
                <a:lnTo>
                  <a:pt x="1793754" y="1205178"/>
                </a:lnTo>
                <a:lnTo>
                  <a:pt x="0" y="1205178"/>
                </a:lnTo>
                <a:lnTo>
                  <a:pt x="0" y="0"/>
                </a:lnTo>
                <a:close/>
              </a:path>
            </a:pathLst>
          </a:custGeom>
          <a:blipFill>
            <a:blip r:embed="rId7"/>
            <a:stretch>
              <a:fillRect/>
            </a:stretch>
          </a:blipFill>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208692" y="2690321"/>
            <a:ext cx="4035480" cy="4906359"/>
          </a:xfrm>
          <a:custGeom>
            <a:avLst/>
            <a:gdLst/>
            <a:ahLst/>
            <a:cxnLst/>
            <a:rect l="l" t="t" r="r" b="b"/>
            <a:pathLst>
              <a:path w="4035480" h="4906359">
                <a:moveTo>
                  <a:pt x="0" y="0"/>
                </a:moveTo>
                <a:lnTo>
                  <a:pt x="4035480" y="0"/>
                </a:lnTo>
                <a:lnTo>
                  <a:pt x="4035480" y="4906358"/>
                </a:lnTo>
                <a:lnTo>
                  <a:pt x="0" y="4906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6431348" cy="2257425"/>
          </a:xfrm>
          <a:prstGeom prst="rect">
            <a:avLst/>
          </a:prstGeom>
        </p:spPr>
        <p:txBody>
          <a:bodyPr lIns="0" tIns="0" rIns="0" bIns="0" rtlCol="0" anchor="t">
            <a:spAutoFit/>
          </a:bodyPr>
          <a:lstStyle/>
          <a:p>
            <a:pPr algn="l">
              <a:lnSpc>
                <a:spcPts val="8400"/>
              </a:lnSpc>
            </a:pPr>
            <a:r>
              <a:rPr lang="en-US" sz="7000" dirty="0">
                <a:solidFill>
                  <a:srgbClr val="FFFFFF"/>
                </a:solidFill>
                <a:latin typeface="Arial"/>
              </a:rPr>
              <a:t>Module wrap-up &amp; conclusions</a:t>
            </a:r>
          </a:p>
        </p:txBody>
      </p:sp>
      <p:sp>
        <p:nvSpPr>
          <p:cNvPr id="7" name="TextBox 7"/>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4ED"/>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83000"/>
            </a:blip>
            <a:stretch>
              <a:fillRect t="-8328" b="-8328"/>
            </a:stretch>
          </a:blipFill>
        </p:spPr>
        <p:txBody>
          <a:bodyPr/>
          <a:lstStyle/>
          <a:p>
            <a:endParaRPr lang="en-CA"/>
          </a:p>
        </p:txBody>
      </p:sp>
      <p:sp>
        <p:nvSpPr>
          <p:cNvPr id="3" name="TextBox 3"/>
          <p:cNvSpPr txBox="1"/>
          <p:nvPr/>
        </p:nvSpPr>
        <p:spPr>
          <a:xfrm>
            <a:off x="5416972" y="2128324"/>
            <a:ext cx="7454057" cy="1802288"/>
          </a:xfrm>
          <a:prstGeom prst="rect">
            <a:avLst/>
          </a:prstGeom>
        </p:spPr>
        <p:txBody>
          <a:bodyPr lIns="0" tIns="0" rIns="0" bIns="0" rtlCol="0" anchor="t">
            <a:spAutoFit/>
          </a:bodyPr>
          <a:lstStyle/>
          <a:p>
            <a:pPr algn="ctr">
              <a:lnSpc>
                <a:spcPts val="15400"/>
              </a:lnSpc>
              <a:spcBef>
                <a:spcPct val="0"/>
              </a:spcBef>
            </a:pPr>
            <a:r>
              <a:rPr lang="en-US" sz="11000" dirty="0">
                <a:solidFill>
                  <a:srgbClr val="000000"/>
                </a:solidFill>
                <a:latin typeface="Arial"/>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28700" y="1295832"/>
            <a:ext cx="2851275" cy="1747054"/>
          </a:xfrm>
          <a:custGeom>
            <a:avLst/>
            <a:gdLst/>
            <a:ahLst/>
            <a:cxnLst/>
            <a:rect l="l" t="t" r="r" b="b"/>
            <a:pathLst>
              <a:path w="2851275" h="1747054">
                <a:moveTo>
                  <a:pt x="0" y="0"/>
                </a:moveTo>
                <a:lnTo>
                  <a:pt x="2851275" y="0"/>
                </a:lnTo>
                <a:lnTo>
                  <a:pt x="2851275" y="1747054"/>
                </a:lnTo>
                <a:lnTo>
                  <a:pt x="0" y="1747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704818" y="3943350"/>
            <a:ext cx="8868807" cy="2257425"/>
          </a:xfrm>
          <a:prstGeom prst="rect">
            <a:avLst/>
          </a:prstGeom>
        </p:spPr>
        <p:txBody>
          <a:bodyPr lIns="0" tIns="0" rIns="0" bIns="0" rtlCol="0" anchor="t">
            <a:spAutoFit/>
          </a:bodyPr>
          <a:lstStyle/>
          <a:p>
            <a:pPr algn="l">
              <a:lnSpc>
                <a:spcPts val="8400"/>
              </a:lnSpc>
            </a:pPr>
            <a:r>
              <a:rPr lang="en-US" sz="7000" dirty="0">
                <a:solidFill>
                  <a:srgbClr val="000000"/>
                </a:solidFill>
                <a:latin typeface="Arial"/>
              </a:rPr>
              <a:t>Learning objective module 7</a:t>
            </a:r>
          </a:p>
        </p:txBody>
      </p:sp>
      <p:sp>
        <p:nvSpPr>
          <p:cNvPr id="6" name="TextBox 6"/>
          <p:cNvSpPr txBox="1"/>
          <p:nvPr/>
        </p:nvSpPr>
        <p:spPr>
          <a:xfrm>
            <a:off x="8599516" y="4133130"/>
            <a:ext cx="9384301" cy="1879428"/>
          </a:xfrm>
          <a:prstGeom prst="rect">
            <a:avLst/>
          </a:prstGeom>
        </p:spPr>
        <p:txBody>
          <a:bodyPr wrap="square" lIns="0" tIns="0" rIns="0" bIns="0" rtlCol="0" anchor="t">
            <a:spAutoFit/>
          </a:bodyPr>
          <a:lstStyle/>
          <a:p>
            <a:pPr>
              <a:lnSpc>
                <a:spcPts val="3586"/>
              </a:lnSpc>
            </a:pPr>
            <a:r>
              <a:rPr lang="en-US" sz="2800" dirty="0">
                <a:solidFill>
                  <a:srgbClr val="1E1E1E"/>
                </a:solidFill>
                <a:latin typeface="Arial Bold"/>
                <a:cs typeface="Arial Bold"/>
              </a:rPr>
              <a:t>Participants are aware of the challenges and opportunities for preventing and mitigating food insecurity in their context and are able to identify possible strategies and next steps. </a:t>
            </a:r>
            <a:endParaRPr lang="en-US" sz="2800" dirty="0">
              <a:solidFill>
                <a:srgbClr val="1E1E1E"/>
              </a:solidFill>
              <a:latin typeface="Arial"/>
            </a:endParaRPr>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409376" y="3231868"/>
            <a:ext cx="57150" cy="5996160"/>
            <a:chOff x="0" y="0"/>
            <a:chExt cx="76200" cy="7994880"/>
          </a:xfrm>
        </p:grpSpPr>
        <p:sp>
          <p:nvSpPr>
            <p:cNvPr id="3" name="AutoShape 3"/>
            <p:cNvSpPr/>
            <p:nvPr/>
          </p:nvSpPr>
          <p:spPr>
            <a:xfrm>
              <a:off x="38100" y="0"/>
              <a:ext cx="0" cy="1925216"/>
            </a:xfrm>
            <a:prstGeom prst="line">
              <a:avLst/>
            </a:prstGeom>
            <a:ln w="76200" cap="rnd">
              <a:solidFill>
                <a:srgbClr val="FFFFFF"/>
              </a:solidFill>
              <a:prstDash val="sysDot"/>
              <a:headEnd type="none" w="sm" len="sm"/>
              <a:tailEnd type="none" w="sm" len="sm"/>
            </a:ln>
          </p:spPr>
          <p:txBody>
            <a:bodyPr/>
            <a:lstStyle/>
            <a:p>
              <a:endParaRPr lang="en-CA"/>
            </a:p>
          </p:txBody>
        </p:sp>
        <p:sp>
          <p:nvSpPr>
            <p:cNvPr id="4" name="AutoShape 4"/>
            <p:cNvSpPr/>
            <p:nvPr/>
          </p:nvSpPr>
          <p:spPr>
            <a:xfrm>
              <a:off x="38100" y="3034832"/>
              <a:ext cx="0" cy="1925216"/>
            </a:xfrm>
            <a:prstGeom prst="line">
              <a:avLst/>
            </a:prstGeom>
            <a:ln w="76200" cap="rnd">
              <a:solidFill>
                <a:srgbClr val="FFFFFF"/>
              </a:solidFill>
              <a:prstDash val="sysDot"/>
              <a:headEnd type="none" w="sm" len="sm"/>
              <a:tailEnd type="none" w="sm" len="sm"/>
            </a:ln>
          </p:spPr>
          <p:txBody>
            <a:bodyPr/>
            <a:lstStyle/>
            <a:p>
              <a:endParaRPr lang="en-CA"/>
            </a:p>
          </p:txBody>
        </p:sp>
        <p:sp>
          <p:nvSpPr>
            <p:cNvPr id="5" name="AutoShape 5"/>
            <p:cNvSpPr/>
            <p:nvPr/>
          </p:nvSpPr>
          <p:spPr>
            <a:xfrm>
              <a:off x="38100" y="6069664"/>
              <a:ext cx="0" cy="1925216"/>
            </a:xfrm>
            <a:prstGeom prst="line">
              <a:avLst/>
            </a:prstGeom>
            <a:ln w="76200" cap="rnd">
              <a:solidFill>
                <a:srgbClr val="FFFFFF"/>
              </a:solidFill>
              <a:prstDash val="sysDot"/>
              <a:headEnd type="none" w="sm" len="sm"/>
              <a:tailEnd type="none" w="sm" len="sm"/>
            </a:ln>
          </p:spPr>
          <p:txBody>
            <a:bodyPr/>
            <a:lstStyle/>
            <a:p>
              <a:endParaRPr lang="en-CA"/>
            </a:p>
          </p:txBody>
        </p:sp>
      </p:grpSp>
      <p:sp>
        <p:nvSpPr>
          <p:cNvPr id="6" name="Freeform 6"/>
          <p:cNvSpPr/>
          <p:nvPr/>
        </p:nvSpPr>
        <p:spPr>
          <a:xfrm>
            <a:off x="2112700" y="2804631"/>
            <a:ext cx="4677738" cy="4677738"/>
          </a:xfrm>
          <a:custGeom>
            <a:avLst/>
            <a:gdLst/>
            <a:ahLst/>
            <a:cxnLst/>
            <a:rect l="l" t="t" r="r" b="b"/>
            <a:pathLst>
              <a:path w="4677738" h="4677738">
                <a:moveTo>
                  <a:pt x="0" y="0"/>
                </a:moveTo>
                <a:lnTo>
                  <a:pt x="4677737" y="0"/>
                </a:lnTo>
                <a:lnTo>
                  <a:pt x="4677737" y="4677738"/>
                </a:lnTo>
                <a:lnTo>
                  <a:pt x="0" y="46777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TextBox 7"/>
          <p:cNvSpPr txBox="1"/>
          <p:nvPr/>
        </p:nvSpPr>
        <p:spPr>
          <a:xfrm>
            <a:off x="10000829" y="885825"/>
            <a:ext cx="6431348" cy="1200150"/>
          </a:xfrm>
          <a:prstGeom prst="rect">
            <a:avLst/>
          </a:prstGeom>
        </p:spPr>
        <p:txBody>
          <a:bodyPr lIns="0" tIns="0" rIns="0" bIns="0" rtlCol="0" anchor="t">
            <a:spAutoFit/>
          </a:bodyPr>
          <a:lstStyle/>
          <a:p>
            <a:pPr algn="ctr">
              <a:lnSpc>
                <a:spcPts val="8400"/>
              </a:lnSpc>
            </a:pPr>
            <a:r>
              <a:rPr lang="en-US" sz="7000" dirty="0">
                <a:solidFill>
                  <a:srgbClr val="FFFFFF"/>
                </a:solidFill>
                <a:latin typeface="Arial"/>
              </a:rPr>
              <a:t>Recap</a:t>
            </a:r>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03</a:t>
            </a:r>
          </a:p>
        </p:txBody>
      </p:sp>
      <p:sp>
        <p:nvSpPr>
          <p:cNvPr id="9" name="TextBox 9"/>
          <p:cNvSpPr txBox="1"/>
          <p:nvPr/>
        </p:nvSpPr>
        <p:spPr>
          <a:xfrm>
            <a:off x="9173706" y="3914753"/>
            <a:ext cx="8085594" cy="4848225"/>
          </a:xfrm>
          <a:prstGeom prst="rect">
            <a:avLst/>
          </a:prstGeom>
        </p:spPr>
        <p:txBody>
          <a:bodyPr lIns="0" tIns="0" rIns="0" bIns="0" rtlCol="0" anchor="t">
            <a:spAutoFit/>
          </a:bodyPr>
          <a:lstStyle/>
          <a:p>
            <a:pPr marL="571113" lvl="1" indent="-285556" algn="l">
              <a:lnSpc>
                <a:spcPts val="3174"/>
              </a:lnSpc>
              <a:spcBef>
                <a:spcPct val="0"/>
              </a:spcBef>
              <a:buFont typeface="Arial"/>
              <a:buChar char="•"/>
            </a:pPr>
            <a:r>
              <a:rPr lang="en-US" sz="2645" dirty="0">
                <a:solidFill>
                  <a:srgbClr val="FFFFFF"/>
                </a:solidFill>
                <a:latin typeface="Arial Bold"/>
              </a:rPr>
              <a:t>Conflict-induced food insecurity is largely preventable​</a:t>
            </a:r>
          </a:p>
          <a:p>
            <a:pPr algn="l">
              <a:lnSpc>
                <a:spcPts val="3174"/>
              </a:lnSpc>
              <a:spcBef>
                <a:spcPct val="0"/>
              </a:spcBef>
            </a:pPr>
            <a:endParaRPr lang="en-US" sz="2645" dirty="0">
              <a:solidFill>
                <a:srgbClr val="FFFFFF"/>
              </a:solidFill>
              <a:latin typeface="Arial Bold"/>
            </a:endParaRPr>
          </a:p>
          <a:p>
            <a:pPr marL="571113" lvl="1" indent="-285556" algn="l">
              <a:lnSpc>
                <a:spcPts val="3174"/>
              </a:lnSpc>
              <a:spcBef>
                <a:spcPct val="0"/>
              </a:spcBef>
              <a:buFont typeface="Arial"/>
              <a:buChar char="•"/>
            </a:pPr>
            <a:r>
              <a:rPr lang="en-US" sz="2645" dirty="0">
                <a:solidFill>
                  <a:srgbClr val="FFFFFF"/>
                </a:solidFill>
                <a:latin typeface="Arial Bold"/>
              </a:rPr>
              <a:t>Armed actors have a responsibility to prevent and mitigate conduct that would result in food insecurity​</a:t>
            </a:r>
          </a:p>
          <a:p>
            <a:pPr algn="l">
              <a:lnSpc>
                <a:spcPts val="3174"/>
              </a:lnSpc>
              <a:spcBef>
                <a:spcPct val="0"/>
              </a:spcBef>
            </a:pPr>
            <a:endParaRPr lang="en-US" sz="2645" dirty="0">
              <a:solidFill>
                <a:srgbClr val="FFFFFF"/>
              </a:solidFill>
              <a:latin typeface="Arial Bold"/>
            </a:endParaRPr>
          </a:p>
          <a:p>
            <a:pPr marL="571113" lvl="1" indent="-285556" algn="l">
              <a:lnSpc>
                <a:spcPts val="3174"/>
              </a:lnSpc>
              <a:spcBef>
                <a:spcPct val="0"/>
              </a:spcBef>
              <a:buFont typeface="Arial"/>
              <a:buChar char="•"/>
            </a:pPr>
            <a:r>
              <a:rPr lang="en-US" sz="2645" dirty="0">
                <a:solidFill>
                  <a:srgbClr val="FFFFFF"/>
                </a:solidFill>
                <a:latin typeface="Arial Bold"/>
              </a:rPr>
              <a:t>Practical measures = a guidance tool for armed actors + an advocacy tool for humanitarian, civil society and diplomatic actors</a:t>
            </a:r>
          </a:p>
          <a:p>
            <a:pPr algn="ctr">
              <a:lnSpc>
                <a:spcPts val="3174"/>
              </a:lnSpc>
              <a:spcBef>
                <a:spcPct val="0"/>
              </a:spcBef>
            </a:pPr>
            <a:endParaRPr lang="en-US" sz="2645" dirty="0">
              <a:solidFill>
                <a:srgbClr val="FFFFFF"/>
              </a:solidFill>
              <a:latin typeface="Arial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AED"/>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3000"/>
            </a:blip>
            <a:stretch>
              <a:fillRect t="-8328" b="-8328"/>
            </a:stretch>
          </a:blipFill>
        </p:spPr>
        <p:txBody>
          <a:bodyPr/>
          <a:lstStyle/>
          <a:p>
            <a:endParaRPr lang="en-CA"/>
          </a:p>
        </p:txBody>
      </p:sp>
      <p:sp>
        <p:nvSpPr>
          <p:cNvPr id="3" name="TextBox 3"/>
          <p:cNvSpPr txBox="1"/>
          <p:nvPr/>
        </p:nvSpPr>
        <p:spPr>
          <a:xfrm>
            <a:off x="1361816" y="3036045"/>
            <a:ext cx="15333024" cy="2847975"/>
          </a:xfrm>
          <a:prstGeom prst="rect">
            <a:avLst/>
          </a:prstGeom>
        </p:spPr>
        <p:txBody>
          <a:bodyPr lIns="0" tIns="0" rIns="0" bIns="0" rtlCol="0" anchor="t">
            <a:spAutoFit/>
          </a:bodyPr>
          <a:lstStyle/>
          <a:p>
            <a:pPr algn="ctr">
              <a:lnSpc>
                <a:spcPts val="10501"/>
              </a:lnSpc>
              <a:spcBef>
                <a:spcPct val="0"/>
              </a:spcBef>
            </a:pPr>
            <a:r>
              <a:rPr lang="en-US" sz="8751" dirty="0">
                <a:solidFill>
                  <a:srgbClr val="FFFFFF"/>
                </a:solidFill>
                <a:latin typeface="Arial Bold"/>
              </a:rPr>
              <a:t>Recap on possible next steps</a:t>
            </a:r>
          </a:p>
        </p:txBody>
      </p:sp>
      <p:sp>
        <p:nvSpPr>
          <p:cNvPr id="4" name="TextBox 4"/>
          <p:cNvSpPr txBox="1"/>
          <p:nvPr/>
        </p:nvSpPr>
        <p:spPr>
          <a:xfrm>
            <a:off x="1158925" y="8667750"/>
            <a:ext cx="254347" cy="304800"/>
          </a:xfrm>
          <a:prstGeom prst="rect">
            <a:avLst/>
          </a:prstGeom>
        </p:spPr>
        <p:txBody>
          <a:bodyPr lIns="0" tIns="0" rIns="0" bIns="0" rtlCol="0" anchor="t">
            <a:spAutoFit/>
          </a:bodyPr>
          <a:lstStyle/>
          <a:p>
            <a:pPr algn="ctr">
              <a:lnSpc>
                <a:spcPts val="2160"/>
              </a:lnSpc>
              <a:spcBef>
                <a:spcPct val="0"/>
              </a:spcBef>
            </a:pPr>
            <a:r>
              <a:rPr lang="en-US" sz="1800">
                <a:solidFill>
                  <a:srgbClr val="000000"/>
                </a:solidFill>
                <a:latin typeface="Arial Bold"/>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795019"/>
            <a:ext cx="6690460" cy="4741864"/>
          </a:xfrm>
          <a:custGeom>
            <a:avLst/>
            <a:gdLst/>
            <a:ahLst/>
            <a:cxnLst/>
            <a:rect l="l" t="t" r="r" b="b"/>
            <a:pathLst>
              <a:path w="6690460" h="4741864">
                <a:moveTo>
                  <a:pt x="0" y="0"/>
                </a:moveTo>
                <a:lnTo>
                  <a:pt x="6690460" y="0"/>
                </a:lnTo>
                <a:lnTo>
                  <a:pt x="6690460" y="4741863"/>
                </a:lnTo>
                <a:lnTo>
                  <a:pt x="0" y="47418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4683" y="0"/>
            <a:ext cx="1350339" cy="1350339"/>
          </a:xfrm>
          <a:custGeom>
            <a:avLst/>
            <a:gdLst/>
            <a:ahLst/>
            <a:cxnLst/>
            <a:rect l="l" t="t" r="r" b="b"/>
            <a:pathLst>
              <a:path w="1350339" h="1350339">
                <a:moveTo>
                  <a:pt x="0" y="0"/>
                </a:moveTo>
                <a:lnTo>
                  <a:pt x="1350339" y="0"/>
                </a:lnTo>
                <a:lnTo>
                  <a:pt x="1350339" y="1350339"/>
                </a:lnTo>
                <a:lnTo>
                  <a:pt x="0" y="1350339"/>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06</a:t>
            </a:r>
          </a:p>
        </p:txBody>
      </p:sp>
      <p:sp>
        <p:nvSpPr>
          <p:cNvPr id="9" name="TextBox 9"/>
          <p:cNvSpPr txBox="1"/>
          <p:nvPr/>
        </p:nvSpPr>
        <p:spPr>
          <a:xfrm>
            <a:off x="10074532" y="4358228"/>
            <a:ext cx="5219642" cy="4005565"/>
          </a:xfrm>
          <a:prstGeom prst="rect">
            <a:avLst/>
          </a:prstGeom>
        </p:spPr>
        <p:txBody>
          <a:bodyPr lIns="0" tIns="0" rIns="0" bIns="0" rtlCol="0" anchor="t">
            <a:spAutoFit/>
          </a:bodyPr>
          <a:lstStyle/>
          <a:p>
            <a:pPr marL="406342" lvl="1" indent="-203171" algn="l">
              <a:lnSpc>
                <a:spcPts val="2634"/>
              </a:lnSpc>
              <a:buFont typeface="Arial"/>
              <a:buChar char="•"/>
            </a:pPr>
            <a:r>
              <a:rPr lang="en-US" sz="1882" dirty="0">
                <a:solidFill>
                  <a:srgbClr val="000000"/>
                </a:solidFill>
                <a:latin typeface="Arial Bold"/>
              </a:rPr>
              <a:t>Do the Practical Measures respond to the concerns in your context? If implemented, could they help prevent and mitigate conflict-induced food insecurity in your context? Why/why not?​</a:t>
            </a:r>
          </a:p>
          <a:p>
            <a:pPr algn="l">
              <a:lnSpc>
                <a:spcPts val="2634"/>
              </a:lnSpc>
            </a:pPr>
            <a:endParaRPr lang="en-US" sz="1882" dirty="0">
              <a:solidFill>
                <a:srgbClr val="000000"/>
              </a:solidFill>
              <a:latin typeface="Arial Bold"/>
            </a:endParaRPr>
          </a:p>
          <a:p>
            <a:pPr marL="406342" lvl="1" indent="-203171" algn="l">
              <a:lnSpc>
                <a:spcPts val="2634"/>
              </a:lnSpc>
              <a:buFont typeface="Arial"/>
              <a:buChar char="•"/>
            </a:pPr>
            <a:r>
              <a:rPr lang="en-US" sz="1882" dirty="0">
                <a:solidFill>
                  <a:srgbClr val="000000"/>
                </a:solidFill>
                <a:latin typeface="Arial Bold"/>
              </a:rPr>
              <a:t>Is there a measure that could be added?</a:t>
            </a:r>
          </a:p>
          <a:p>
            <a:pPr algn="l">
              <a:lnSpc>
                <a:spcPts val="2634"/>
              </a:lnSpc>
            </a:pPr>
            <a:r>
              <a:rPr lang="en-US" sz="1882" dirty="0">
                <a:solidFill>
                  <a:srgbClr val="000000"/>
                </a:solidFill>
                <a:latin typeface="Arial Bold"/>
              </a:rPr>
              <a:t>​</a:t>
            </a:r>
          </a:p>
          <a:p>
            <a:pPr marL="406342" lvl="1" indent="-203171" algn="l">
              <a:lnSpc>
                <a:spcPts val="2634"/>
              </a:lnSpc>
              <a:buFont typeface="Arial"/>
              <a:buChar char="•"/>
            </a:pPr>
            <a:r>
              <a:rPr lang="en-US" sz="1882" dirty="0">
                <a:solidFill>
                  <a:srgbClr val="000000"/>
                </a:solidFill>
                <a:latin typeface="Arial Bold"/>
              </a:rPr>
              <a:t>What would be your priorities in terms of implementation?</a:t>
            </a:r>
          </a:p>
          <a:p>
            <a:pPr algn="l">
              <a:lnSpc>
                <a:spcPts val="2634"/>
              </a:lnSpc>
              <a:spcBef>
                <a:spcPct val="0"/>
              </a:spcBef>
            </a:pPr>
            <a:endParaRPr lang="en-US" sz="1882" dirty="0">
              <a:solidFill>
                <a:srgbClr val="000000"/>
              </a:solidFill>
              <a:latin typeface="Arial Bold"/>
            </a:endParaRPr>
          </a:p>
          <a:p>
            <a:pPr algn="ctr">
              <a:lnSpc>
                <a:spcPts val="2634"/>
              </a:lnSpc>
              <a:spcBef>
                <a:spcPct val="0"/>
              </a:spcBef>
            </a:pPr>
            <a:endParaRPr lang="en-US" sz="1882" dirty="0">
              <a:solidFill>
                <a:srgbClr val="000000"/>
              </a:solidFill>
              <a:latin typeface="Arial Bold"/>
            </a:endParaRPr>
          </a:p>
        </p:txBody>
      </p:sp>
      <p:sp>
        <p:nvSpPr>
          <p:cNvPr id="10" name="TextBox 10"/>
          <p:cNvSpPr txBox="1"/>
          <p:nvPr/>
        </p:nvSpPr>
        <p:spPr>
          <a:xfrm>
            <a:off x="2659388" y="5692282"/>
            <a:ext cx="2095206" cy="706828"/>
          </a:xfrm>
          <a:prstGeom prst="rect">
            <a:avLst/>
          </a:prstGeom>
        </p:spPr>
        <p:txBody>
          <a:bodyPr lIns="0" tIns="0" rIns="0" bIns="0" rtlCol="0" anchor="t">
            <a:spAutoFit/>
          </a:bodyPr>
          <a:lstStyle/>
          <a:p>
            <a:pPr algn="ctr">
              <a:lnSpc>
                <a:spcPts val="5195"/>
              </a:lnSpc>
              <a:spcBef>
                <a:spcPct val="0"/>
              </a:spcBef>
            </a:pPr>
            <a:r>
              <a:rPr lang="en-US" sz="3711" dirty="0">
                <a:solidFill>
                  <a:srgbClr val="000000"/>
                </a:solidFill>
                <a:latin typeface="Arial Medium"/>
              </a:rPr>
              <a:t>Reflection</a:t>
            </a:r>
          </a:p>
        </p:txBody>
      </p:sp>
      <p:sp>
        <p:nvSpPr>
          <p:cNvPr id="11" name="Freeform 11"/>
          <p:cNvSpPr/>
          <p:nvPr/>
        </p:nvSpPr>
        <p:spPr>
          <a:xfrm>
            <a:off x="16362423" y="285475"/>
            <a:ext cx="1793754" cy="1205178"/>
          </a:xfrm>
          <a:custGeom>
            <a:avLst/>
            <a:gdLst/>
            <a:ahLst/>
            <a:cxnLst/>
            <a:rect l="l" t="t" r="r" b="b"/>
            <a:pathLst>
              <a:path w="1793754" h="1205178">
                <a:moveTo>
                  <a:pt x="0" y="0"/>
                </a:moveTo>
                <a:lnTo>
                  <a:pt x="1793754" y="0"/>
                </a:lnTo>
                <a:lnTo>
                  <a:pt x="1793754" y="1205178"/>
                </a:lnTo>
                <a:lnTo>
                  <a:pt x="0" y="1205178"/>
                </a:lnTo>
                <a:lnTo>
                  <a:pt x="0" y="0"/>
                </a:lnTo>
                <a:close/>
              </a:path>
            </a:pathLst>
          </a:custGeom>
          <a:blipFill>
            <a:blip r:embed="rId7"/>
            <a:stretch>
              <a:fillRect/>
            </a:stretch>
          </a:blipFill>
        </p:spPr>
        <p:txBody>
          <a:bodyPr/>
          <a:lstStyle/>
          <a:p>
            <a:endParaRPr lang="en-CA"/>
          </a:p>
        </p:txBody>
      </p:sp>
      <p:sp>
        <p:nvSpPr>
          <p:cNvPr id="12" name="Freeform 12"/>
          <p:cNvSpPr/>
          <p:nvPr/>
        </p:nvSpPr>
        <p:spPr>
          <a:xfrm>
            <a:off x="16650890" y="1617580"/>
            <a:ext cx="1216819" cy="1450823"/>
          </a:xfrm>
          <a:custGeom>
            <a:avLst/>
            <a:gdLst/>
            <a:ahLst/>
            <a:cxnLst/>
            <a:rect l="l" t="t" r="r" b="b"/>
            <a:pathLst>
              <a:path w="1216819" h="1450823">
                <a:moveTo>
                  <a:pt x="0" y="0"/>
                </a:moveTo>
                <a:lnTo>
                  <a:pt x="1216820" y="0"/>
                </a:lnTo>
                <a:lnTo>
                  <a:pt x="1216820" y="1450823"/>
                </a:lnTo>
                <a:lnTo>
                  <a:pt x="0" y="1450823"/>
                </a:lnTo>
                <a:lnTo>
                  <a:pt x="0" y="0"/>
                </a:lnTo>
                <a:close/>
              </a:path>
            </a:pathLst>
          </a:custGeom>
          <a:blipFill>
            <a:blip r:embed="rId8"/>
            <a:stretch>
              <a:fillRect/>
            </a:stretch>
          </a:blipFill>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937772" y="426111"/>
            <a:ext cx="1793754" cy="1205178"/>
          </a:xfrm>
          <a:custGeom>
            <a:avLst/>
            <a:gdLst/>
            <a:ahLst/>
            <a:cxnLst/>
            <a:rect l="l" t="t" r="r" b="b"/>
            <a:pathLst>
              <a:path w="1793754" h="1205178">
                <a:moveTo>
                  <a:pt x="0" y="0"/>
                </a:moveTo>
                <a:lnTo>
                  <a:pt x="1793753" y="0"/>
                </a:lnTo>
                <a:lnTo>
                  <a:pt x="1793753" y="1205178"/>
                </a:lnTo>
                <a:lnTo>
                  <a:pt x="0" y="1205178"/>
                </a:lnTo>
                <a:lnTo>
                  <a:pt x="0" y="0"/>
                </a:lnTo>
                <a:close/>
              </a:path>
            </a:pathLst>
          </a:custGeom>
          <a:blipFill>
            <a:blip r:embed="rId3"/>
            <a:stretch>
              <a:fillRect/>
            </a:stretch>
          </a:blipFill>
        </p:spPr>
        <p:txBody>
          <a:bodyPr/>
          <a:lstStyle/>
          <a:p>
            <a:endParaRPr lang="en-CA"/>
          </a:p>
        </p:txBody>
      </p:sp>
      <p:sp>
        <p:nvSpPr>
          <p:cNvPr id="3" name="Freeform 3"/>
          <p:cNvSpPr/>
          <p:nvPr/>
        </p:nvSpPr>
        <p:spPr>
          <a:xfrm>
            <a:off x="16226239" y="1927868"/>
            <a:ext cx="1216819" cy="1450823"/>
          </a:xfrm>
          <a:custGeom>
            <a:avLst/>
            <a:gdLst/>
            <a:ahLst/>
            <a:cxnLst/>
            <a:rect l="l" t="t" r="r" b="b"/>
            <a:pathLst>
              <a:path w="1216819" h="1450823">
                <a:moveTo>
                  <a:pt x="0" y="0"/>
                </a:moveTo>
                <a:lnTo>
                  <a:pt x="1216819" y="0"/>
                </a:lnTo>
                <a:lnTo>
                  <a:pt x="1216819" y="1450823"/>
                </a:lnTo>
                <a:lnTo>
                  <a:pt x="0" y="1450823"/>
                </a:lnTo>
                <a:lnTo>
                  <a:pt x="0" y="0"/>
                </a:lnTo>
                <a:close/>
              </a:path>
            </a:pathLst>
          </a:custGeom>
          <a:blipFill>
            <a:blip r:embed="rId4"/>
            <a:stretch>
              <a:fillRect/>
            </a:stretch>
          </a:blipFill>
        </p:spPr>
        <p:txBody>
          <a:bodyPr/>
          <a:lstStyle/>
          <a:p>
            <a:endParaRPr lang="en-CA"/>
          </a:p>
        </p:txBody>
      </p:sp>
      <p:sp>
        <p:nvSpPr>
          <p:cNvPr id="4" name="TextBox 4"/>
          <p:cNvSpPr txBox="1"/>
          <p:nvPr/>
        </p:nvSpPr>
        <p:spPr>
          <a:xfrm>
            <a:off x="3724047" y="857250"/>
            <a:ext cx="10839906" cy="1638300"/>
          </a:xfrm>
          <a:prstGeom prst="rect">
            <a:avLst/>
          </a:prstGeom>
        </p:spPr>
        <p:txBody>
          <a:bodyPr lIns="0" tIns="0" rIns="0" bIns="0" rtlCol="0" anchor="t">
            <a:spAutoFit/>
          </a:bodyPr>
          <a:lstStyle/>
          <a:p>
            <a:pPr algn="ctr">
              <a:lnSpc>
                <a:spcPts val="6299"/>
              </a:lnSpc>
            </a:pPr>
            <a:r>
              <a:rPr lang="en-US" sz="4499" dirty="0">
                <a:solidFill>
                  <a:srgbClr val="F1F4ED"/>
                </a:solidFill>
                <a:latin typeface="Arial Bold"/>
              </a:rPr>
              <a:t>Re-assessing the potential of the Practical Measures</a:t>
            </a:r>
          </a:p>
        </p:txBody>
      </p:sp>
      <p:sp>
        <p:nvSpPr>
          <p:cNvPr id="5" name="Freeform 5"/>
          <p:cNvSpPr/>
          <p:nvPr/>
        </p:nvSpPr>
        <p:spPr>
          <a:xfrm>
            <a:off x="1074969" y="5143500"/>
            <a:ext cx="1338878" cy="1566772"/>
          </a:xfrm>
          <a:custGeom>
            <a:avLst/>
            <a:gdLst/>
            <a:ahLst/>
            <a:cxnLst/>
            <a:rect l="l" t="t" r="r" b="b"/>
            <a:pathLst>
              <a:path w="1338878" h="1566772">
                <a:moveTo>
                  <a:pt x="0" y="0"/>
                </a:moveTo>
                <a:lnTo>
                  <a:pt x="1338878" y="0"/>
                </a:lnTo>
                <a:lnTo>
                  <a:pt x="1338878" y="1566772"/>
                </a:lnTo>
                <a:lnTo>
                  <a:pt x="0" y="15667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TextBox 6"/>
          <p:cNvSpPr txBox="1"/>
          <p:nvPr/>
        </p:nvSpPr>
        <p:spPr>
          <a:xfrm>
            <a:off x="2760878" y="5338672"/>
            <a:ext cx="2142259" cy="1371600"/>
          </a:xfrm>
          <a:prstGeom prst="rect">
            <a:avLst/>
          </a:prstGeom>
        </p:spPr>
        <p:txBody>
          <a:bodyPr lIns="0" tIns="0" rIns="0" bIns="0" rtlCol="0" anchor="t">
            <a:spAutoFit/>
          </a:bodyPr>
          <a:lstStyle/>
          <a:p>
            <a:pPr algn="l">
              <a:lnSpc>
                <a:spcPts val="2694"/>
              </a:lnSpc>
              <a:spcBef>
                <a:spcPct val="0"/>
              </a:spcBef>
            </a:pPr>
            <a:r>
              <a:rPr lang="en-US" sz="2245" dirty="0">
                <a:latin typeface="Arial"/>
              </a:rPr>
              <a:t>Policies and practices for Civilian Harm Mitigation​</a:t>
            </a:r>
          </a:p>
        </p:txBody>
      </p:sp>
      <p:sp>
        <p:nvSpPr>
          <p:cNvPr id="7" name="Freeform 7"/>
          <p:cNvSpPr/>
          <p:nvPr/>
        </p:nvSpPr>
        <p:spPr>
          <a:xfrm>
            <a:off x="4995675" y="5143500"/>
            <a:ext cx="1338878" cy="1566772"/>
          </a:xfrm>
          <a:custGeom>
            <a:avLst/>
            <a:gdLst/>
            <a:ahLst/>
            <a:cxnLst/>
            <a:rect l="l" t="t" r="r" b="b"/>
            <a:pathLst>
              <a:path w="1338878" h="1566772">
                <a:moveTo>
                  <a:pt x="0" y="0"/>
                </a:moveTo>
                <a:lnTo>
                  <a:pt x="1338878" y="0"/>
                </a:lnTo>
                <a:lnTo>
                  <a:pt x="1338878" y="1566772"/>
                </a:lnTo>
                <a:lnTo>
                  <a:pt x="0" y="15667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TextBox 8"/>
          <p:cNvSpPr txBox="1"/>
          <p:nvPr/>
        </p:nvSpPr>
        <p:spPr>
          <a:xfrm>
            <a:off x="6707381" y="5338672"/>
            <a:ext cx="2142259" cy="1704975"/>
          </a:xfrm>
          <a:prstGeom prst="rect">
            <a:avLst/>
          </a:prstGeom>
        </p:spPr>
        <p:txBody>
          <a:bodyPr lIns="0" tIns="0" rIns="0" bIns="0" rtlCol="0" anchor="t">
            <a:spAutoFit/>
          </a:bodyPr>
          <a:lstStyle/>
          <a:p>
            <a:pPr algn="l">
              <a:lnSpc>
                <a:spcPts val="2694"/>
              </a:lnSpc>
              <a:spcBef>
                <a:spcPct val="0"/>
              </a:spcBef>
            </a:pPr>
            <a:r>
              <a:rPr lang="en-US" sz="2245" dirty="0">
                <a:latin typeface="Arial"/>
              </a:rPr>
              <a:t>Considerations for planning and conducting military operations</a:t>
            </a:r>
          </a:p>
        </p:txBody>
      </p:sp>
      <p:sp>
        <p:nvSpPr>
          <p:cNvPr id="9" name="Freeform 9"/>
          <p:cNvSpPr/>
          <p:nvPr/>
        </p:nvSpPr>
        <p:spPr>
          <a:xfrm>
            <a:off x="9221115" y="5143500"/>
            <a:ext cx="1338878" cy="1566772"/>
          </a:xfrm>
          <a:custGeom>
            <a:avLst/>
            <a:gdLst/>
            <a:ahLst/>
            <a:cxnLst/>
            <a:rect l="l" t="t" r="r" b="b"/>
            <a:pathLst>
              <a:path w="1338878" h="1566772">
                <a:moveTo>
                  <a:pt x="0" y="0"/>
                </a:moveTo>
                <a:lnTo>
                  <a:pt x="1338878" y="0"/>
                </a:lnTo>
                <a:lnTo>
                  <a:pt x="1338878" y="1566772"/>
                </a:lnTo>
                <a:lnTo>
                  <a:pt x="0" y="15667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0" name="TextBox 10"/>
          <p:cNvSpPr txBox="1"/>
          <p:nvPr/>
        </p:nvSpPr>
        <p:spPr>
          <a:xfrm>
            <a:off x="10932144" y="5672047"/>
            <a:ext cx="2142259" cy="671466"/>
          </a:xfrm>
          <a:prstGeom prst="rect">
            <a:avLst/>
          </a:prstGeom>
        </p:spPr>
        <p:txBody>
          <a:bodyPr lIns="0" tIns="0" rIns="0" bIns="0" rtlCol="0" anchor="t">
            <a:spAutoFit/>
          </a:bodyPr>
          <a:lstStyle/>
          <a:p>
            <a:pPr algn="l">
              <a:lnSpc>
                <a:spcPts val="2694"/>
              </a:lnSpc>
              <a:spcBef>
                <a:spcPct val="0"/>
              </a:spcBef>
            </a:pPr>
            <a:r>
              <a:rPr lang="en-US" sz="2245" dirty="0">
                <a:latin typeface="Arial"/>
              </a:rPr>
              <a:t>Partners and allies</a:t>
            </a:r>
          </a:p>
        </p:txBody>
      </p:sp>
      <p:sp>
        <p:nvSpPr>
          <p:cNvPr id="11" name="Freeform 11"/>
          <p:cNvSpPr/>
          <p:nvPr/>
        </p:nvSpPr>
        <p:spPr>
          <a:xfrm>
            <a:off x="13446554" y="5143500"/>
            <a:ext cx="1338878" cy="1566772"/>
          </a:xfrm>
          <a:custGeom>
            <a:avLst/>
            <a:gdLst/>
            <a:ahLst/>
            <a:cxnLst/>
            <a:rect l="l" t="t" r="r" b="b"/>
            <a:pathLst>
              <a:path w="1338878" h="1566772">
                <a:moveTo>
                  <a:pt x="0" y="0"/>
                </a:moveTo>
                <a:lnTo>
                  <a:pt x="1338879" y="0"/>
                </a:lnTo>
                <a:lnTo>
                  <a:pt x="1338879" y="1566772"/>
                </a:lnTo>
                <a:lnTo>
                  <a:pt x="0" y="15667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2" name="TextBox 12"/>
          <p:cNvSpPr txBox="1"/>
          <p:nvPr/>
        </p:nvSpPr>
        <p:spPr>
          <a:xfrm>
            <a:off x="15117041" y="5672047"/>
            <a:ext cx="2142259" cy="671466"/>
          </a:xfrm>
          <a:prstGeom prst="rect">
            <a:avLst/>
          </a:prstGeom>
        </p:spPr>
        <p:txBody>
          <a:bodyPr lIns="0" tIns="0" rIns="0" bIns="0" rtlCol="0" anchor="t">
            <a:spAutoFit/>
          </a:bodyPr>
          <a:lstStyle/>
          <a:p>
            <a:pPr algn="l">
              <a:lnSpc>
                <a:spcPts val="2694"/>
              </a:lnSpc>
              <a:spcBef>
                <a:spcPct val="0"/>
              </a:spcBef>
            </a:pPr>
            <a:r>
              <a:rPr lang="en-US" sz="2245" dirty="0">
                <a:latin typeface="Arial"/>
              </a:rPr>
              <a:t>Addressing harm caused</a:t>
            </a:r>
          </a:p>
        </p:txBody>
      </p:sp>
      <p:sp>
        <p:nvSpPr>
          <p:cNvPr id="13" name="TextBox 13"/>
          <p:cNvSpPr txBox="1"/>
          <p:nvPr/>
        </p:nvSpPr>
        <p:spPr>
          <a:xfrm>
            <a:off x="1158925" y="8667750"/>
            <a:ext cx="254347" cy="304800"/>
          </a:xfrm>
          <a:prstGeom prst="rect">
            <a:avLst/>
          </a:prstGeom>
        </p:spPr>
        <p:txBody>
          <a:bodyPr lIns="0" tIns="0" rIns="0" bIns="0" rtlCol="0" anchor="t">
            <a:spAutoFit/>
          </a:bodyPr>
          <a:lstStyle/>
          <a:p>
            <a:pPr algn="ctr">
              <a:lnSpc>
                <a:spcPts val="2160"/>
              </a:lnSpc>
              <a:spcBef>
                <a:spcPct val="0"/>
              </a:spcBef>
            </a:pPr>
            <a:r>
              <a:rPr lang="en-US" sz="1800">
                <a:solidFill>
                  <a:srgbClr val="F1F4ED"/>
                </a:solidFill>
                <a:latin typeface="Arial Bold"/>
              </a:rPr>
              <a:t>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920026" y="705056"/>
            <a:ext cx="12447949" cy="1157496"/>
          </a:xfrm>
          <a:prstGeom prst="rect">
            <a:avLst/>
          </a:prstGeom>
        </p:spPr>
        <p:txBody>
          <a:bodyPr lIns="0" tIns="0" rIns="0" bIns="0" rtlCol="0" anchor="t">
            <a:spAutoFit/>
          </a:bodyPr>
          <a:lstStyle/>
          <a:p>
            <a:pPr algn="ctr">
              <a:lnSpc>
                <a:spcPts val="4554"/>
              </a:lnSpc>
              <a:spcBef>
                <a:spcPct val="0"/>
              </a:spcBef>
            </a:pPr>
            <a:r>
              <a:rPr lang="en-US" sz="3253" dirty="0">
                <a:solidFill>
                  <a:srgbClr val="000000"/>
                </a:solidFill>
                <a:latin typeface="Arial Bold"/>
              </a:rPr>
              <a:t>Exercise: Operationalizing the Practical Measures</a:t>
            </a:r>
            <a:endParaRPr lang="fr-FR" dirty="0">
              <a:cs typeface="Calibri"/>
            </a:endParaRPr>
          </a:p>
          <a:p>
            <a:pPr algn="ctr">
              <a:lnSpc>
                <a:spcPts val="4554"/>
              </a:lnSpc>
              <a:spcBef>
                <a:spcPct val="0"/>
              </a:spcBef>
            </a:pPr>
            <a:endParaRPr lang="en-US" sz="3253" dirty="0">
              <a:solidFill>
                <a:srgbClr val="000000"/>
              </a:solidFill>
              <a:latin typeface="Arial Bold"/>
            </a:endParaRPr>
          </a:p>
        </p:txBody>
      </p:sp>
      <p:sp>
        <p:nvSpPr>
          <p:cNvPr id="3" name="TextBox 3"/>
          <p:cNvSpPr txBox="1"/>
          <p:nvPr/>
        </p:nvSpPr>
        <p:spPr>
          <a:xfrm>
            <a:off x="3058066" y="2088133"/>
            <a:ext cx="12171868" cy="7788060"/>
          </a:xfrm>
          <a:prstGeom prst="rect">
            <a:avLst/>
          </a:prstGeom>
        </p:spPr>
        <p:txBody>
          <a:bodyPr lIns="0" tIns="0" rIns="0" bIns="0" rtlCol="0" anchor="t">
            <a:spAutoFit/>
          </a:bodyPr>
          <a:lstStyle/>
          <a:p>
            <a:pPr marL="627553" lvl="1" indent="-313777" algn="l">
              <a:lnSpc>
                <a:spcPts val="4069"/>
              </a:lnSpc>
              <a:buFont typeface="Arial"/>
              <a:buChar char="•"/>
            </a:pPr>
            <a:r>
              <a:rPr lang="en-US" sz="2906" dirty="0">
                <a:solidFill>
                  <a:srgbClr val="000000"/>
                </a:solidFill>
                <a:latin typeface="Arial"/>
              </a:rPr>
              <a:t>What are the priorities to address in terms of improving civilian’s food security? What would be the role of different actors in addressing these issues (armed actors, communities, humanitarian actors, others…)? What would be the incentives for uptake/implementation? ​</a:t>
            </a:r>
          </a:p>
          <a:p>
            <a:pPr algn="l">
              <a:lnSpc>
                <a:spcPts val="4069"/>
              </a:lnSpc>
            </a:pPr>
            <a:endParaRPr lang="en-US" sz="2906" dirty="0">
              <a:solidFill>
                <a:srgbClr val="000000"/>
              </a:solidFill>
              <a:latin typeface="Arial"/>
            </a:endParaRPr>
          </a:p>
          <a:p>
            <a:pPr marL="627553" lvl="1" indent="-313777" algn="l">
              <a:lnSpc>
                <a:spcPts val="4069"/>
              </a:lnSpc>
              <a:buFont typeface="Arial"/>
              <a:buChar char="•"/>
            </a:pPr>
            <a:r>
              <a:rPr lang="en-US" sz="2906" dirty="0">
                <a:solidFill>
                  <a:srgbClr val="000000"/>
                </a:solidFill>
                <a:latin typeface="Arial"/>
              </a:rPr>
              <a:t>What policies and procedures should be put in place for this purpose? ​</a:t>
            </a:r>
          </a:p>
          <a:p>
            <a:pPr algn="l">
              <a:lnSpc>
                <a:spcPts val="4069"/>
              </a:lnSpc>
            </a:pPr>
            <a:endParaRPr lang="en-US" sz="2906" dirty="0">
              <a:solidFill>
                <a:srgbClr val="000000"/>
              </a:solidFill>
              <a:latin typeface="Arial"/>
            </a:endParaRPr>
          </a:p>
          <a:p>
            <a:pPr marL="627553" lvl="1" indent="-313777" algn="l">
              <a:lnSpc>
                <a:spcPts val="4069"/>
              </a:lnSpc>
              <a:buFont typeface="Arial"/>
              <a:buChar char="•"/>
            </a:pPr>
            <a:r>
              <a:rPr lang="en-US" sz="2906" dirty="0">
                <a:solidFill>
                  <a:srgbClr val="000000"/>
                </a:solidFill>
                <a:latin typeface="Arial"/>
              </a:rPr>
              <a:t>Who should do what to operationalize the Practical Measures?​</a:t>
            </a:r>
          </a:p>
          <a:p>
            <a:pPr algn="l">
              <a:lnSpc>
                <a:spcPts val="4069"/>
              </a:lnSpc>
            </a:pPr>
            <a:endParaRPr lang="en-US" sz="2906" dirty="0">
              <a:solidFill>
                <a:srgbClr val="000000"/>
              </a:solidFill>
              <a:latin typeface="Arial"/>
            </a:endParaRPr>
          </a:p>
          <a:p>
            <a:pPr marL="627553" lvl="1" indent="-313777" algn="l">
              <a:lnSpc>
                <a:spcPts val="4069"/>
              </a:lnSpc>
              <a:buFont typeface="Arial"/>
              <a:buChar char="•"/>
            </a:pPr>
            <a:r>
              <a:rPr lang="en-US" sz="2906" dirty="0">
                <a:solidFill>
                  <a:srgbClr val="000000"/>
                </a:solidFill>
                <a:latin typeface="Arial"/>
              </a:rPr>
              <a:t>What would be the main (internal and external) challenges? What would be the main opportunities? What strategies could be put in place to maximize those opportunities and mitigate the challenges?</a:t>
            </a:r>
          </a:p>
          <a:p>
            <a:pPr algn="l">
              <a:lnSpc>
                <a:spcPts val="4069"/>
              </a:lnSpc>
              <a:spcBef>
                <a:spcPct val="0"/>
              </a:spcBef>
            </a:pPr>
            <a:endParaRPr lang="en-US" sz="2906" dirty="0">
              <a:solidFill>
                <a:srgbClr val="000000"/>
              </a:solidFill>
              <a:latin typeface="Arial"/>
            </a:endParaRPr>
          </a:p>
          <a:p>
            <a:pPr algn="l">
              <a:lnSpc>
                <a:spcPts val="4069"/>
              </a:lnSpc>
              <a:spcBef>
                <a:spcPct val="0"/>
              </a:spcBef>
            </a:pPr>
            <a:endParaRPr lang="en-US" sz="2906" dirty="0">
              <a:solidFill>
                <a:srgbClr val="000000"/>
              </a:solidFill>
              <a:latin typeface="Arial"/>
            </a:endParaRPr>
          </a:p>
          <a:p>
            <a:pPr algn="ctr">
              <a:lnSpc>
                <a:spcPts val="4069"/>
              </a:lnSpc>
              <a:spcBef>
                <a:spcPct val="0"/>
              </a:spcBef>
            </a:pPr>
            <a:endParaRPr lang="en-US" sz="2906" dirty="0">
              <a:solidFill>
                <a:srgbClr val="000000"/>
              </a:solidFill>
              <a:latin typeface="Arial"/>
            </a:endParaRPr>
          </a:p>
        </p:txBody>
      </p:sp>
      <p:sp>
        <p:nvSpPr>
          <p:cNvPr id="4" name="Freeform 4"/>
          <p:cNvSpPr/>
          <p:nvPr/>
        </p:nvSpPr>
        <p:spPr>
          <a:xfrm>
            <a:off x="364443" y="201275"/>
            <a:ext cx="2001158" cy="2001158"/>
          </a:xfrm>
          <a:custGeom>
            <a:avLst/>
            <a:gdLst/>
            <a:ahLst/>
            <a:cxnLst/>
            <a:rect l="l" t="t" r="r" b="b"/>
            <a:pathLst>
              <a:path w="2001158" h="2001158">
                <a:moveTo>
                  <a:pt x="0" y="0"/>
                </a:moveTo>
                <a:lnTo>
                  <a:pt x="2001158" y="0"/>
                </a:lnTo>
                <a:lnTo>
                  <a:pt x="2001158" y="2001158"/>
                </a:lnTo>
                <a:lnTo>
                  <a:pt x="0" y="2001158"/>
                </a:lnTo>
                <a:lnTo>
                  <a:pt x="0" y="0"/>
                </a:lnTo>
                <a:close/>
              </a:path>
            </a:pathLst>
          </a:custGeom>
          <a:blipFill>
            <a:blip r:embed="rId3"/>
            <a:stretch>
              <a:fillRect/>
            </a:stretch>
          </a:blipFill>
        </p:spPr>
        <p:txBody>
          <a:bodyPr/>
          <a:lstStyle/>
          <a:p>
            <a:endParaRPr lang="en-CA"/>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07</a:t>
            </a:r>
          </a:p>
        </p:txBody>
      </p:sp>
      <p:grpSp>
        <p:nvGrpSpPr>
          <p:cNvPr id="6" name="Group 6"/>
          <p:cNvGrpSpPr/>
          <p:nvPr/>
        </p:nvGrpSpPr>
        <p:grpSpPr>
          <a:xfrm>
            <a:off x="16362423" y="314671"/>
            <a:ext cx="1793754" cy="2782928"/>
            <a:chOff x="0" y="0"/>
            <a:chExt cx="2391671" cy="3710571"/>
          </a:xfrm>
        </p:grpSpPr>
        <p:sp>
          <p:nvSpPr>
            <p:cNvPr id="7" name="Freeform 7"/>
            <p:cNvSpPr/>
            <p:nvPr/>
          </p:nvSpPr>
          <p:spPr>
            <a:xfrm>
              <a:off x="0" y="0"/>
              <a:ext cx="2391671" cy="1606904"/>
            </a:xfrm>
            <a:custGeom>
              <a:avLst/>
              <a:gdLst/>
              <a:ahLst/>
              <a:cxnLst/>
              <a:rect l="l" t="t" r="r" b="b"/>
              <a:pathLst>
                <a:path w="2391671" h="1606904">
                  <a:moveTo>
                    <a:pt x="0" y="0"/>
                  </a:moveTo>
                  <a:lnTo>
                    <a:pt x="2391671" y="0"/>
                  </a:lnTo>
                  <a:lnTo>
                    <a:pt x="2391671" y="1606904"/>
                  </a:lnTo>
                  <a:lnTo>
                    <a:pt x="0" y="1606904"/>
                  </a:lnTo>
                  <a:lnTo>
                    <a:pt x="0" y="0"/>
                  </a:lnTo>
                  <a:close/>
                </a:path>
              </a:pathLst>
            </a:custGeom>
            <a:blipFill>
              <a:blip r:embed="rId4"/>
              <a:stretch>
                <a:fillRect/>
              </a:stretch>
            </a:blipFill>
          </p:spPr>
          <p:txBody>
            <a:bodyPr/>
            <a:lstStyle/>
            <a:p>
              <a:endParaRPr lang="en-CA"/>
            </a:p>
          </p:txBody>
        </p:sp>
        <p:sp>
          <p:nvSpPr>
            <p:cNvPr id="8" name="Freeform 8"/>
            <p:cNvSpPr/>
            <p:nvPr/>
          </p:nvSpPr>
          <p:spPr>
            <a:xfrm>
              <a:off x="384623" y="1776140"/>
              <a:ext cx="1622426" cy="1934431"/>
            </a:xfrm>
            <a:custGeom>
              <a:avLst/>
              <a:gdLst/>
              <a:ahLst/>
              <a:cxnLst/>
              <a:rect l="l" t="t" r="r" b="b"/>
              <a:pathLst>
                <a:path w="1622426" h="1934431">
                  <a:moveTo>
                    <a:pt x="0" y="0"/>
                  </a:moveTo>
                  <a:lnTo>
                    <a:pt x="1622426" y="0"/>
                  </a:lnTo>
                  <a:lnTo>
                    <a:pt x="1622426" y="1934431"/>
                  </a:lnTo>
                  <a:lnTo>
                    <a:pt x="0" y="1934431"/>
                  </a:lnTo>
                  <a:lnTo>
                    <a:pt x="0" y="0"/>
                  </a:lnTo>
                  <a:close/>
                </a:path>
              </a:pathLst>
            </a:custGeom>
            <a:blipFill>
              <a:blip r:embed="rId5"/>
              <a:stretch>
                <a:fillRect/>
              </a:stretch>
            </a:blipFill>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Freeform 3"/>
          <p:cNvSpPr/>
          <p:nvPr/>
        </p:nvSpPr>
        <p:spPr>
          <a:xfrm>
            <a:off x="16274144" y="182351"/>
            <a:ext cx="1692699" cy="1692699"/>
          </a:xfrm>
          <a:custGeom>
            <a:avLst/>
            <a:gdLst/>
            <a:ahLst/>
            <a:cxnLst/>
            <a:rect l="l" t="t" r="r" b="b"/>
            <a:pathLst>
              <a:path w="1692699" h="1692699">
                <a:moveTo>
                  <a:pt x="0" y="0"/>
                </a:moveTo>
                <a:lnTo>
                  <a:pt x="1692699" y="0"/>
                </a:lnTo>
                <a:lnTo>
                  <a:pt x="1692699" y="1692698"/>
                </a:lnTo>
                <a:lnTo>
                  <a:pt x="0" y="1692698"/>
                </a:lnTo>
                <a:lnTo>
                  <a:pt x="0" y="0"/>
                </a:lnTo>
                <a:close/>
              </a:path>
            </a:pathLst>
          </a:custGeom>
          <a:blipFill>
            <a:blip r:embed="rId3"/>
            <a:stretch>
              <a:fillRect/>
            </a:stretch>
          </a:blipFill>
        </p:spPr>
        <p:txBody>
          <a:bodyPr/>
          <a:lstStyle/>
          <a:p>
            <a:endParaRPr lang="en-CA"/>
          </a:p>
        </p:txBody>
      </p:sp>
      <p:sp>
        <p:nvSpPr>
          <p:cNvPr id="4" name="Freeform 4"/>
          <p:cNvSpPr/>
          <p:nvPr/>
        </p:nvSpPr>
        <p:spPr>
          <a:xfrm>
            <a:off x="16512084" y="2024405"/>
            <a:ext cx="1216819" cy="1450823"/>
          </a:xfrm>
          <a:custGeom>
            <a:avLst/>
            <a:gdLst/>
            <a:ahLst/>
            <a:cxnLst/>
            <a:rect l="l" t="t" r="r" b="b"/>
            <a:pathLst>
              <a:path w="1216819" h="1450823">
                <a:moveTo>
                  <a:pt x="0" y="0"/>
                </a:moveTo>
                <a:lnTo>
                  <a:pt x="1216819" y="0"/>
                </a:lnTo>
                <a:lnTo>
                  <a:pt x="1216819" y="1450823"/>
                </a:lnTo>
                <a:lnTo>
                  <a:pt x="0" y="1450823"/>
                </a:lnTo>
                <a:lnTo>
                  <a:pt x="0" y="0"/>
                </a:lnTo>
                <a:close/>
              </a:path>
            </a:pathLst>
          </a:custGeom>
          <a:blipFill>
            <a:blip r:embed="rId4"/>
            <a:stretch>
              <a:fillRect/>
            </a:stretch>
          </a:blipFill>
        </p:spPr>
        <p:txBody>
          <a:bodyPr/>
          <a:lstStyle/>
          <a:p>
            <a:endParaRPr lang="en-CA"/>
          </a:p>
        </p:txBody>
      </p:sp>
      <p:sp>
        <p:nvSpPr>
          <p:cNvPr id="5" name="Freeform 5"/>
          <p:cNvSpPr/>
          <p:nvPr/>
        </p:nvSpPr>
        <p:spPr>
          <a:xfrm>
            <a:off x="646077" y="3086100"/>
            <a:ext cx="3739324" cy="4114800"/>
          </a:xfrm>
          <a:custGeom>
            <a:avLst/>
            <a:gdLst/>
            <a:ahLst/>
            <a:cxnLst/>
            <a:rect l="l" t="t" r="r" b="b"/>
            <a:pathLst>
              <a:path w="3739324" h="4114800">
                <a:moveTo>
                  <a:pt x="0" y="0"/>
                </a:moveTo>
                <a:lnTo>
                  <a:pt x="3739324" y="0"/>
                </a:lnTo>
                <a:lnTo>
                  <a:pt x="373932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TextBox 6"/>
          <p:cNvSpPr txBox="1"/>
          <p:nvPr/>
        </p:nvSpPr>
        <p:spPr>
          <a:xfrm>
            <a:off x="6036364" y="1992836"/>
            <a:ext cx="9808419" cy="9923679"/>
          </a:xfrm>
          <a:prstGeom prst="rect">
            <a:avLst/>
          </a:prstGeom>
        </p:spPr>
        <p:txBody>
          <a:bodyPr lIns="0" tIns="0" rIns="0" bIns="0" rtlCol="0" anchor="t">
            <a:spAutoFit/>
          </a:bodyPr>
          <a:lstStyle/>
          <a:p>
            <a:pPr marL="288290" lvl="1" algn="l">
              <a:lnSpc>
                <a:spcPts val="3744"/>
              </a:lnSpc>
            </a:pPr>
            <a:endParaRPr lang="en-US" sz="2674" dirty="0">
              <a:solidFill>
                <a:srgbClr val="1E1E1E"/>
              </a:solidFill>
              <a:latin typeface="Arial"/>
              <a:cs typeface="Arial"/>
            </a:endParaRPr>
          </a:p>
          <a:p>
            <a:pPr marL="577215" lvl="1" indent="-288290" algn="l">
              <a:lnSpc>
                <a:spcPts val="3744"/>
              </a:lnSpc>
              <a:buFont typeface="Arial"/>
              <a:buChar char="•"/>
            </a:pPr>
            <a:r>
              <a:rPr lang="en-US" sz="2674" u="sng" dirty="0">
                <a:solidFill>
                  <a:srgbClr val="1E1E1E"/>
                </a:solidFill>
                <a:latin typeface="Arial"/>
              </a:rPr>
              <a:t>Strengths and weaknesses:</a:t>
            </a:r>
            <a:r>
              <a:rPr lang="en-US" sz="2674" dirty="0">
                <a:solidFill>
                  <a:srgbClr val="1E1E1E"/>
                </a:solidFill>
                <a:latin typeface="Arial"/>
              </a:rPr>
              <a:t> What are the strengths and weaknesses of your policies and practices in relation to food security?​</a:t>
            </a:r>
            <a:endParaRPr lang="en-US" sz="2674" dirty="0">
              <a:solidFill>
                <a:srgbClr val="1E1E1E"/>
              </a:solidFill>
              <a:latin typeface="Arial"/>
              <a:cs typeface="Arial"/>
            </a:endParaRPr>
          </a:p>
          <a:p>
            <a:pPr algn="l">
              <a:lnSpc>
                <a:spcPts val="3744"/>
              </a:lnSpc>
            </a:pPr>
            <a:endParaRPr lang="en-US" sz="2674" dirty="0">
              <a:solidFill>
                <a:srgbClr val="1E1E1E"/>
              </a:solidFill>
              <a:latin typeface="Arial"/>
            </a:endParaRPr>
          </a:p>
          <a:p>
            <a:pPr marL="577215" lvl="1" indent="-288290" algn="l">
              <a:lnSpc>
                <a:spcPts val="3744"/>
              </a:lnSpc>
              <a:buFont typeface="Arial"/>
              <a:buChar char="•"/>
            </a:pPr>
            <a:r>
              <a:rPr lang="en-US" sz="2674" u="sng" dirty="0">
                <a:solidFill>
                  <a:srgbClr val="1E1E1E"/>
                </a:solidFill>
                <a:latin typeface="Arial"/>
              </a:rPr>
              <a:t>Policies and practices:</a:t>
            </a:r>
            <a:r>
              <a:rPr lang="en-US" sz="2674" dirty="0">
                <a:solidFill>
                  <a:srgbClr val="1E1E1E"/>
                </a:solidFill>
                <a:latin typeface="Arial"/>
              </a:rPr>
              <a:t> How </a:t>
            </a:r>
            <a:r>
              <a:rPr lang="en-US" sz="2674">
                <a:solidFill>
                  <a:srgbClr val="1E1E1E"/>
                </a:solidFill>
                <a:latin typeface="Arial"/>
              </a:rPr>
              <a:t>could policies </a:t>
            </a:r>
            <a:r>
              <a:rPr lang="en-US" sz="2674" dirty="0">
                <a:solidFill>
                  <a:srgbClr val="1E1E1E"/>
                </a:solidFill>
                <a:latin typeface="Arial"/>
              </a:rPr>
              <a:t>and practices be changed or better implemented to improve food security?​</a:t>
            </a:r>
            <a:endParaRPr lang="en-US" sz="2674" dirty="0">
              <a:solidFill>
                <a:srgbClr val="1E1E1E"/>
              </a:solidFill>
              <a:latin typeface="Arial"/>
              <a:cs typeface="Arial"/>
            </a:endParaRPr>
          </a:p>
          <a:p>
            <a:pPr marL="577215" lvl="1" indent="-288290" algn="l">
              <a:lnSpc>
                <a:spcPts val="3744"/>
              </a:lnSpc>
              <a:buFont typeface="Arial"/>
              <a:buChar char="•"/>
            </a:pPr>
            <a:endParaRPr lang="en-US" sz="2674" dirty="0">
              <a:solidFill>
                <a:srgbClr val="1E1E1E"/>
              </a:solidFill>
              <a:latin typeface="Arial"/>
              <a:cs typeface="Arial"/>
            </a:endParaRPr>
          </a:p>
          <a:p>
            <a:pPr marL="577215" lvl="1" indent="-288290">
              <a:lnSpc>
                <a:spcPts val="3744"/>
              </a:lnSpc>
              <a:buFont typeface="Arial"/>
              <a:buChar char="•"/>
            </a:pPr>
            <a:r>
              <a:rPr lang="en-US" sz="2650" u="sng" dirty="0">
                <a:solidFill>
                  <a:srgbClr val="1E1E1E"/>
                </a:solidFill>
                <a:latin typeface="Arial"/>
              </a:rPr>
              <a:t>Incentives: </a:t>
            </a:r>
            <a:r>
              <a:rPr lang="en-US" sz="2650" dirty="0">
                <a:solidFill>
                  <a:srgbClr val="1E1E1E"/>
                </a:solidFill>
                <a:latin typeface="Arial"/>
              </a:rPr>
              <a:t>What could be the benefits to you if you take measures to improve food security? </a:t>
            </a:r>
            <a:endParaRPr lang="en-US" sz="2650" dirty="0">
              <a:solidFill>
                <a:srgbClr val="1E1E1E"/>
              </a:solidFill>
              <a:latin typeface="Arial"/>
              <a:cs typeface="Arial"/>
            </a:endParaRPr>
          </a:p>
          <a:p>
            <a:pPr algn="l">
              <a:lnSpc>
                <a:spcPts val="3744"/>
              </a:lnSpc>
            </a:pPr>
            <a:endParaRPr lang="en-US" sz="2674" dirty="0">
              <a:solidFill>
                <a:srgbClr val="1E1E1E"/>
              </a:solidFill>
              <a:latin typeface="Arial"/>
            </a:endParaRPr>
          </a:p>
          <a:p>
            <a:pPr marL="577215" lvl="1" indent="-288290" algn="l">
              <a:lnSpc>
                <a:spcPts val="3744"/>
              </a:lnSpc>
              <a:buFont typeface="Arial"/>
              <a:buChar char="•"/>
            </a:pPr>
            <a:r>
              <a:rPr lang="en-US" sz="2674" u="sng" dirty="0">
                <a:solidFill>
                  <a:srgbClr val="1E1E1E"/>
                </a:solidFill>
                <a:latin typeface="Arial"/>
              </a:rPr>
              <a:t>Objectives:</a:t>
            </a:r>
            <a:r>
              <a:rPr lang="en-US" sz="2674" dirty="0">
                <a:solidFill>
                  <a:srgbClr val="1E1E1E"/>
                </a:solidFill>
                <a:latin typeface="Arial"/>
              </a:rPr>
              <a:t> What would be a concrete objective that could be reached? How would it look like (ex. improved assess of farmers to their field at all relevant times)​</a:t>
            </a:r>
            <a:endParaRPr lang="en-US" sz="2674" dirty="0">
              <a:solidFill>
                <a:srgbClr val="1E1E1E"/>
              </a:solidFill>
              <a:latin typeface="Arial"/>
              <a:cs typeface="Arial"/>
            </a:endParaRPr>
          </a:p>
          <a:p>
            <a:pPr algn="l">
              <a:lnSpc>
                <a:spcPts val="3744"/>
              </a:lnSpc>
            </a:pPr>
            <a:endParaRPr lang="en-US" sz="2674" dirty="0">
              <a:solidFill>
                <a:srgbClr val="1E1E1E"/>
              </a:solidFill>
              <a:latin typeface="Arial"/>
            </a:endParaRPr>
          </a:p>
          <a:p>
            <a:pPr marL="577215" lvl="1" indent="-288290" algn="l">
              <a:lnSpc>
                <a:spcPts val="3744"/>
              </a:lnSpc>
              <a:buFont typeface="Arial"/>
              <a:buChar char="•"/>
            </a:pPr>
            <a:r>
              <a:rPr lang="en-US" sz="2674" u="sng" dirty="0">
                <a:solidFill>
                  <a:srgbClr val="1E1E1E"/>
                </a:solidFill>
                <a:latin typeface="Arial"/>
              </a:rPr>
              <a:t>Process:</a:t>
            </a:r>
            <a:r>
              <a:rPr lang="en-US" sz="2674" dirty="0">
                <a:solidFill>
                  <a:srgbClr val="1E1E1E"/>
                </a:solidFill>
                <a:latin typeface="Arial"/>
              </a:rPr>
              <a:t> What should come first for that to happen? ​Who would need to do what for that to happen?</a:t>
            </a:r>
            <a:endParaRPr lang="en-US" sz="2674" dirty="0">
              <a:solidFill>
                <a:srgbClr val="1E1E1E"/>
              </a:solidFill>
              <a:latin typeface="Arial"/>
              <a:cs typeface="Arial"/>
            </a:endParaRPr>
          </a:p>
          <a:p>
            <a:pPr algn="l">
              <a:lnSpc>
                <a:spcPts val="3744"/>
              </a:lnSpc>
            </a:pPr>
            <a:endParaRPr lang="en-US" sz="2674" dirty="0">
              <a:solidFill>
                <a:srgbClr val="1E1E1E"/>
              </a:solidFill>
              <a:latin typeface="Arial"/>
            </a:endParaRPr>
          </a:p>
          <a:p>
            <a:pPr algn="l">
              <a:lnSpc>
                <a:spcPts val="3744"/>
              </a:lnSpc>
            </a:pPr>
            <a:endParaRPr lang="en-US" sz="2674" dirty="0">
              <a:solidFill>
                <a:srgbClr val="1E1E1E"/>
              </a:solidFill>
              <a:latin typeface="Arial"/>
            </a:endParaRPr>
          </a:p>
          <a:p>
            <a:pPr algn="ctr">
              <a:lnSpc>
                <a:spcPts val="3744"/>
              </a:lnSpc>
            </a:pPr>
            <a:endParaRPr lang="en-US" sz="2674" dirty="0">
              <a:solidFill>
                <a:srgbClr val="1E1E1E"/>
              </a:solidFill>
              <a:latin typeface="Arial"/>
            </a:endParaRPr>
          </a:p>
          <a:p>
            <a:pPr algn="ctr">
              <a:lnSpc>
                <a:spcPts val="3744"/>
              </a:lnSpc>
              <a:spcBef>
                <a:spcPct val="0"/>
              </a:spcBef>
            </a:pPr>
            <a:endParaRPr lang="en-US" sz="2674" dirty="0">
              <a:solidFill>
                <a:srgbClr val="1E1E1E"/>
              </a:solidFill>
              <a:latin typeface="Arial"/>
            </a:endParaRPr>
          </a:p>
        </p:txBody>
      </p:sp>
      <p:sp>
        <p:nvSpPr>
          <p:cNvPr id="7" name="TextBox 7"/>
          <p:cNvSpPr txBox="1"/>
          <p:nvPr/>
        </p:nvSpPr>
        <p:spPr>
          <a:xfrm>
            <a:off x="6069307" y="1007806"/>
            <a:ext cx="9093051" cy="529632"/>
          </a:xfrm>
          <a:prstGeom prst="rect">
            <a:avLst/>
          </a:prstGeom>
        </p:spPr>
        <p:txBody>
          <a:bodyPr wrap="square" lIns="0" tIns="0" rIns="0" bIns="0" rtlCol="0" anchor="t">
            <a:spAutoFit/>
          </a:bodyPr>
          <a:lstStyle/>
          <a:p>
            <a:pPr algn="ctr">
              <a:lnSpc>
                <a:spcPts val="4374"/>
              </a:lnSpc>
            </a:pPr>
            <a:r>
              <a:rPr lang="en-US" sz="3645" dirty="0">
                <a:solidFill>
                  <a:srgbClr val="1E1E1E"/>
                </a:solidFill>
                <a:latin typeface="Arial Bold"/>
              </a:rPr>
              <a:t>Improving food security in operations</a:t>
            </a:r>
          </a:p>
        </p:txBody>
      </p:sp>
      <p:sp>
        <p:nvSpPr>
          <p:cNvPr id="8" name="TextBox 8"/>
          <p:cNvSpPr txBox="1"/>
          <p:nvPr/>
        </p:nvSpPr>
        <p:spPr>
          <a:xfrm>
            <a:off x="1071042" y="9003030"/>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 calcmode="lin" valueType="num">
                                      <p:cBhvr additive="base">
                                        <p:cTn id="2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TextBox 3"/>
          <p:cNvSpPr txBox="1"/>
          <p:nvPr/>
        </p:nvSpPr>
        <p:spPr>
          <a:xfrm>
            <a:off x="6531036" y="3892979"/>
            <a:ext cx="10594990" cy="6127768"/>
          </a:xfrm>
          <a:prstGeom prst="rect">
            <a:avLst/>
          </a:prstGeom>
        </p:spPr>
        <p:txBody>
          <a:bodyPr lIns="0" tIns="0" rIns="0" bIns="0" rtlCol="0" anchor="t">
            <a:spAutoFit/>
          </a:bodyPr>
          <a:lstStyle/>
          <a:p>
            <a:pPr marL="577492" lvl="1" indent="-288746" algn="l">
              <a:lnSpc>
                <a:spcPts val="3744"/>
              </a:lnSpc>
              <a:buFont typeface="Arial"/>
              <a:buChar char="•"/>
            </a:pPr>
            <a:endParaRPr lang="en-US" sz="2674" dirty="0">
              <a:solidFill>
                <a:srgbClr val="1E1E1E"/>
              </a:solidFill>
              <a:latin typeface="Arial"/>
            </a:endParaRPr>
          </a:p>
          <a:p>
            <a:pPr marL="577492" lvl="1" indent="-288746" algn="l">
              <a:lnSpc>
                <a:spcPts val="3744"/>
              </a:lnSpc>
              <a:buFont typeface="Arial"/>
              <a:buChar char="•"/>
            </a:pPr>
            <a:endParaRPr lang="en-US" sz="2674" dirty="0">
              <a:solidFill>
                <a:srgbClr val="1E1E1E"/>
              </a:solidFill>
              <a:latin typeface="Arial"/>
            </a:endParaRPr>
          </a:p>
          <a:p>
            <a:pPr marL="577492" lvl="1" indent="-288746" algn="l">
              <a:lnSpc>
                <a:spcPts val="3744"/>
              </a:lnSpc>
              <a:buFont typeface="Arial"/>
              <a:buChar char="•"/>
            </a:pPr>
            <a:r>
              <a:rPr lang="en-US" sz="2674" dirty="0">
                <a:solidFill>
                  <a:srgbClr val="1E1E1E"/>
                </a:solidFill>
                <a:latin typeface="Arial"/>
              </a:rPr>
              <a:t>In which ways could your existing policies be improved to further protect civilians and their food security?​</a:t>
            </a:r>
          </a:p>
          <a:p>
            <a:pPr marL="577492" lvl="1" indent="-288746" algn="l">
              <a:lnSpc>
                <a:spcPts val="3744"/>
              </a:lnSpc>
              <a:buFont typeface="Arial"/>
              <a:buChar char="•"/>
            </a:pPr>
            <a:endParaRPr lang="en-US" sz="2674" dirty="0">
              <a:solidFill>
                <a:srgbClr val="1E1E1E"/>
              </a:solidFill>
              <a:latin typeface="Arial"/>
            </a:endParaRPr>
          </a:p>
          <a:p>
            <a:pPr marL="577492" lvl="1" indent="-288746" algn="l">
              <a:lnSpc>
                <a:spcPts val="3744"/>
              </a:lnSpc>
              <a:buFont typeface="Arial"/>
              <a:buChar char="•"/>
            </a:pPr>
            <a:r>
              <a:rPr lang="en-US" sz="2670" dirty="0">
                <a:latin typeface="Arial" panose="020B0604020202020204" pitchFamily="34" charset="0"/>
                <a:cs typeface="Arial" panose="020B0604020202020204" pitchFamily="34" charset="0"/>
              </a:rPr>
              <a:t>Would a specific policy be needed, or should it be integrated into existing policy? ​</a:t>
            </a:r>
          </a:p>
          <a:p>
            <a:pPr algn="l">
              <a:lnSpc>
                <a:spcPts val="3744"/>
              </a:lnSpc>
            </a:pPr>
            <a:endParaRPr lang="en-US" sz="2674" dirty="0">
              <a:solidFill>
                <a:srgbClr val="1E1E1E"/>
              </a:solidFill>
              <a:latin typeface="Arial"/>
            </a:endParaRPr>
          </a:p>
          <a:p>
            <a:pPr marL="577492" lvl="1" indent="-288746" algn="l">
              <a:lnSpc>
                <a:spcPts val="3744"/>
              </a:lnSpc>
              <a:buFont typeface="Arial"/>
              <a:buChar char="•"/>
            </a:pPr>
            <a:r>
              <a:rPr lang="en-US" sz="2674" dirty="0">
                <a:solidFill>
                  <a:srgbClr val="1E1E1E"/>
                </a:solidFill>
                <a:latin typeface="Arial"/>
              </a:rPr>
              <a:t>What would be the actions required for this to happened and who would need to be involved in the process? </a:t>
            </a:r>
          </a:p>
          <a:p>
            <a:pPr algn="l">
              <a:lnSpc>
                <a:spcPts val="3744"/>
              </a:lnSpc>
            </a:pPr>
            <a:endParaRPr lang="en-US" sz="2674" dirty="0">
              <a:solidFill>
                <a:srgbClr val="1E1E1E"/>
              </a:solidFill>
              <a:latin typeface="Arial"/>
            </a:endParaRPr>
          </a:p>
          <a:p>
            <a:pPr algn="ctr">
              <a:lnSpc>
                <a:spcPts val="3744"/>
              </a:lnSpc>
            </a:pPr>
            <a:endParaRPr lang="en-US" sz="2674" dirty="0">
              <a:solidFill>
                <a:srgbClr val="1E1E1E"/>
              </a:solidFill>
              <a:latin typeface="Arial"/>
            </a:endParaRPr>
          </a:p>
          <a:p>
            <a:pPr algn="ctr">
              <a:lnSpc>
                <a:spcPts val="3744"/>
              </a:lnSpc>
              <a:spcBef>
                <a:spcPct val="0"/>
              </a:spcBef>
            </a:pPr>
            <a:endParaRPr lang="en-US" sz="2674" dirty="0">
              <a:solidFill>
                <a:srgbClr val="1E1E1E"/>
              </a:solidFill>
              <a:latin typeface="Arial"/>
            </a:endParaRPr>
          </a:p>
        </p:txBody>
      </p:sp>
      <p:sp>
        <p:nvSpPr>
          <p:cNvPr id="4" name="Freeform 4"/>
          <p:cNvSpPr/>
          <p:nvPr/>
        </p:nvSpPr>
        <p:spPr>
          <a:xfrm>
            <a:off x="16279676" y="438153"/>
            <a:ext cx="1692699" cy="1692699"/>
          </a:xfrm>
          <a:custGeom>
            <a:avLst/>
            <a:gdLst/>
            <a:ahLst/>
            <a:cxnLst/>
            <a:rect l="l" t="t" r="r" b="b"/>
            <a:pathLst>
              <a:path w="1692699" h="1692699">
                <a:moveTo>
                  <a:pt x="0" y="0"/>
                </a:moveTo>
                <a:lnTo>
                  <a:pt x="1692699" y="0"/>
                </a:lnTo>
                <a:lnTo>
                  <a:pt x="1692699" y="1692699"/>
                </a:lnTo>
                <a:lnTo>
                  <a:pt x="0" y="1692699"/>
                </a:lnTo>
                <a:lnTo>
                  <a:pt x="0" y="0"/>
                </a:lnTo>
                <a:close/>
              </a:path>
            </a:pathLst>
          </a:custGeom>
          <a:blipFill>
            <a:blip r:embed="rId3"/>
            <a:stretch>
              <a:fillRect/>
            </a:stretch>
          </a:blipFill>
        </p:spPr>
        <p:txBody>
          <a:bodyPr/>
          <a:lstStyle/>
          <a:p>
            <a:endParaRPr lang="en-CA"/>
          </a:p>
        </p:txBody>
      </p:sp>
      <p:sp>
        <p:nvSpPr>
          <p:cNvPr id="5" name="Freeform 5"/>
          <p:cNvSpPr/>
          <p:nvPr/>
        </p:nvSpPr>
        <p:spPr>
          <a:xfrm>
            <a:off x="16512084" y="2024405"/>
            <a:ext cx="1216819" cy="1450823"/>
          </a:xfrm>
          <a:custGeom>
            <a:avLst/>
            <a:gdLst/>
            <a:ahLst/>
            <a:cxnLst/>
            <a:rect l="l" t="t" r="r" b="b"/>
            <a:pathLst>
              <a:path w="1216819" h="1450823">
                <a:moveTo>
                  <a:pt x="0" y="0"/>
                </a:moveTo>
                <a:lnTo>
                  <a:pt x="1216819" y="0"/>
                </a:lnTo>
                <a:lnTo>
                  <a:pt x="1216819" y="1450823"/>
                </a:lnTo>
                <a:lnTo>
                  <a:pt x="0" y="1450823"/>
                </a:lnTo>
                <a:lnTo>
                  <a:pt x="0" y="0"/>
                </a:lnTo>
                <a:close/>
              </a:path>
            </a:pathLst>
          </a:custGeom>
          <a:blipFill>
            <a:blip r:embed="rId4"/>
            <a:stretch>
              <a:fillRect/>
            </a:stretch>
          </a:blipFill>
        </p:spPr>
        <p:txBody>
          <a:bodyPr/>
          <a:lstStyle/>
          <a:p>
            <a:endParaRPr lang="en-CA"/>
          </a:p>
        </p:txBody>
      </p:sp>
      <p:sp>
        <p:nvSpPr>
          <p:cNvPr id="6" name="Freeform 6"/>
          <p:cNvSpPr/>
          <p:nvPr/>
        </p:nvSpPr>
        <p:spPr>
          <a:xfrm>
            <a:off x="521509" y="3194061"/>
            <a:ext cx="4135477" cy="411480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TextBox 7"/>
          <p:cNvSpPr txBox="1"/>
          <p:nvPr/>
        </p:nvSpPr>
        <p:spPr>
          <a:xfrm>
            <a:off x="7415097" y="952500"/>
            <a:ext cx="7747261" cy="1692771"/>
          </a:xfrm>
          <a:prstGeom prst="rect">
            <a:avLst/>
          </a:prstGeom>
        </p:spPr>
        <p:txBody>
          <a:bodyPr lIns="0" tIns="0" rIns="0" bIns="0" rtlCol="0" anchor="t">
            <a:spAutoFit/>
          </a:bodyPr>
          <a:lstStyle/>
          <a:p>
            <a:pPr algn="ctr">
              <a:lnSpc>
                <a:spcPts val="4374"/>
              </a:lnSpc>
            </a:pPr>
            <a:r>
              <a:rPr lang="en-US" sz="3645" dirty="0">
                <a:solidFill>
                  <a:srgbClr val="1E1E1E"/>
                </a:solidFill>
                <a:latin typeface="Arial Bold"/>
              </a:rPr>
              <a:t>Exercise: Improving food security through civilian-harm mitigation policies</a:t>
            </a:r>
          </a:p>
        </p:txBody>
      </p:sp>
      <p:sp>
        <p:nvSpPr>
          <p:cNvPr id="8" name="TextBox 8"/>
          <p:cNvSpPr txBox="1"/>
          <p:nvPr/>
        </p:nvSpPr>
        <p:spPr>
          <a:xfrm>
            <a:off x="1071042" y="9003030"/>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69dfa09-064e-483a-aaa6-fdf2a00b3e09" xsi:nil="true"/>
    <lcf76f155ced4ddcb4097134ff3c332f xmlns="069dfa09-064e-483a-aaa6-fdf2a00b3e09">
      <Terms xmlns="http://schemas.microsoft.com/office/infopath/2007/PartnerControls"/>
    </lcf76f155ced4ddcb4097134ff3c332f>
    <TaxCatchAll xmlns="852b2489-6a6e-40a3-bf8d-ac4a2823de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28A16B3921654E968B6AF08CABF914" ma:contentTypeVersion="19" ma:contentTypeDescription="Crée un document." ma:contentTypeScope="" ma:versionID="9dac152727a5ee1c54a179b935e39b17">
  <xsd:schema xmlns:xsd="http://www.w3.org/2001/XMLSchema" xmlns:xs="http://www.w3.org/2001/XMLSchema" xmlns:p="http://schemas.microsoft.com/office/2006/metadata/properties" xmlns:ns2="069dfa09-064e-483a-aaa6-fdf2a00b3e09" xmlns:ns3="852b2489-6a6e-40a3-bf8d-ac4a2823deb3" targetNamespace="http://schemas.microsoft.com/office/2006/metadata/properties" ma:root="true" ma:fieldsID="a9d2d10b29bf4015132d1a7f6d4c0073" ns2:_="" ns3:_="">
    <xsd:import namespace="069dfa09-064e-483a-aaa6-fdf2a00b3e09"/>
    <xsd:import namespace="852b2489-6a6e-40a3-bf8d-ac4a2823de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dfa09-064e-483a-aaa6-fdf2a00b3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597cb6a4-6fd1-4100-ac55-1b08b10303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b2489-6a6e-40a3-bf8d-ac4a2823deb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2f150ec-d8f5-4004-9bb0-7bc34e113c19}" ma:internalName="TaxCatchAll" ma:showField="CatchAllData" ma:web="852b2489-6a6e-40a3-bf8d-ac4a2823de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B4751D-3D91-4E0F-8565-9D5B97172EFE}">
  <ds:schemaRefs>
    <ds:schemaRef ds:uri="http://schemas.microsoft.com/sharepoint/v3/contenttype/forms"/>
  </ds:schemaRefs>
</ds:datastoreItem>
</file>

<file path=customXml/itemProps2.xml><?xml version="1.0" encoding="utf-8"?>
<ds:datastoreItem xmlns:ds="http://schemas.openxmlformats.org/officeDocument/2006/customXml" ds:itemID="{A79FC802-39F0-4408-B2D3-463EBE0E1D4D}">
  <ds:schemaRefs>
    <ds:schemaRef ds:uri="http://purl.org/dc/elements/1.1/"/>
    <ds:schemaRef ds:uri="069dfa09-064e-483a-aaa6-fdf2a00b3e09"/>
    <ds:schemaRef ds:uri="852b2489-6a6e-40a3-bf8d-ac4a2823deb3"/>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8E746CDD-14BF-42F4-B1F3-361FFCB90A62}"/>
</file>

<file path=docProps/app.xml><?xml version="1.0" encoding="utf-8"?>
<Properties xmlns="http://schemas.openxmlformats.org/officeDocument/2006/extended-properties" xmlns:vt="http://schemas.openxmlformats.org/officeDocument/2006/docPropsVTypes">
  <TotalTime>1349</TotalTime>
  <Words>2878</Words>
  <Application>Microsoft Macintosh PowerPoint</Application>
  <PresentationFormat>Custom</PresentationFormat>
  <Paragraphs>290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Arial Bold</vt:lpstr>
      <vt:lpstr>Arial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dc:title>
  <dc:creator>Fight for Humanity</dc:creator>
  <cp:lastModifiedBy>Anki Sjöberg</cp:lastModifiedBy>
  <cp:revision>196</cp:revision>
  <dcterms:created xsi:type="dcterms:W3CDTF">2006-08-16T00:00:00Z</dcterms:created>
  <dcterms:modified xsi:type="dcterms:W3CDTF">2024-06-03T14:31:26Z</dcterms:modified>
  <dc:identifier>DAGGzQmUwj4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0x0101005B28A16B3921654E968B6AF08CABF914</vt:lpwstr>
  </property>
  <property fmtid="{D5CDD505-2E9C-101B-9397-08002B2CF9AE}" pid="3" name="MediaServiceImageTags">
    <vt:lpwstr/>
  </property>
</Properties>
</file>