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x="18288000" cy="10287000"/>
  <p:notesSz cx="6858000" cy="9144000"/>
  <p:embeddedFontLst>
    <p:embeddedFont>
      <p:font typeface="Arial Bold" panose="020B0802020202020204" pitchFamily="34" charset="77"/>
      <p:regular r:id="rId26"/>
      <p:bold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922817-C651-1CB6-D7DE-2E8CDA603C07}" v="10" dt="2024-06-03T10:48:25.627"/>
    <p1510:client id="{48930512-7903-A848-AB10-89F594A06AA2}" v="78" dt="2024-06-03T13:03:00.624"/>
    <p1510:client id="{EC2AC793-2803-5327-5FA9-32CE45170EB5}" v="5" dt="2024-06-03T10:46:34.380"/>
    <p1510:client id="{F270B5E0-1F81-4BD7-2EF7-F11CD049AEC0}" v="4" dt="2024-06-03T08:39:21.7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58095"/>
  </p:normalViewPr>
  <p:slideViewPr>
    <p:cSldViewPr snapToGrid="0">
      <p:cViewPr varScale="1">
        <p:scale>
          <a:sx n="47" d="100"/>
          <a:sy n="47" d="100"/>
        </p:scale>
        <p:origin x="1536" y="2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  Bongard" userId="S::pascal.bongard@fightforhumanity.org::0b682342-0107-4a83-9ab4-89341b237cf0" providerId="AD" clId="Web-{EC2AC793-2803-5327-5FA9-32CE45170EB5}"/>
    <pc:docChg chg="modSld">
      <pc:chgData name="Pascal  Bongard" userId="S::pascal.bongard@fightforhumanity.org::0b682342-0107-4a83-9ab4-89341b237cf0" providerId="AD" clId="Web-{EC2AC793-2803-5327-5FA9-32CE45170EB5}" dt="2024-06-03T10:46:34.301" v="1" actId="20577"/>
      <pc:docMkLst>
        <pc:docMk/>
      </pc:docMkLst>
      <pc:sldChg chg="modSp">
        <pc:chgData name="Pascal  Bongard" userId="S::pascal.bongard@fightforhumanity.org::0b682342-0107-4a83-9ab4-89341b237cf0" providerId="AD" clId="Web-{EC2AC793-2803-5327-5FA9-32CE45170EB5}" dt="2024-06-03T10:46:34.301" v="1" actId="20577"/>
        <pc:sldMkLst>
          <pc:docMk/>
          <pc:sldMk cId="0" sldId="258"/>
        </pc:sldMkLst>
        <pc:spChg chg="mod">
          <ac:chgData name="Pascal  Bongard" userId="S::pascal.bongard@fightforhumanity.org::0b682342-0107-4a83-9ab4-89341b237cf0" providerId="AD" clId="Web-{EC2AC793-2803-5327-5FA9-32CE45170EB5}" dt="2024-06-03T10:46:34.301" v="1" actId="20577"/>
          <ac:spMkLst>
            <pc:docMk/>
            <pc:sldMk cId="0" sldId="258"/>
            <ac:spMk id="6" creationId="{00000000-0000-0000-0000-000000000000}"/>
          </ac:spMkLst>
        </pc:spChg>
      </pc:sldChg>
    </pc:docChg>
  </pc:docChgLst>
  <pc:docChgLst>
    <pc:chgData name="Pascal  Bongard" userId="S::pascal.bongard@fightforhumanity.org::0b682342-0107-4a83-9ab4-89341b237cf0" providerId="AD" clId="Web-{B52BFFF1-8CD6-360C-9287-E3A41D387ECC}"/>
    <pc:docChg chg="modSld">
      <pc:chgData name="Pascal  Bongard" userId="S::pascal.bongard@fightforhumanity.org::0b682342-0107-4a83-9ab4-89341b237cf0" providerId="AD" clId="Web-{B52BFFF1-8CD6-360C-9287-E3A41D387ECC}" dt="2024-05-31T15:35:41.404" v="484"/>
      <pc:docMkLst>
        <pc:docMk/>
      </pc:docMkLst>
      <pc:sldChg chg="modNotes">
        <pc:chgData name="Pascal  Bongard" userId="S::pascal.bongard@fightforhumanity.org::0b682342-0107-4a83-9ab4-89341b237cf0" providerId="AD" clId="Web-{B52BFFF1-8CD6-360C-9287-E3A41D387ECC}" dt="2024-05-31T15:33:55.182" v="437"/>
        <pc:sldMkLst>
          <pc:docMk/>
          <pc:sldMk cId="0" sldId="259"/>
        </pc:sldMkLst>
      </pc:sldChg>
      <pc:sldChg chg="modNotes">
        <pc:chgData name="Pascal  Bongard" userId="S::pascal.bongard@fightforhumanity.org::0b682342-0107-4a83-9ab4-89341b237cf0" providerId="AD" clId="Web-{B52BFFF1-8CD6-360C-9287-E3A41D387ECC}" dt="2024-05-31T15:12:25.514" v="30"/>
        <pc:sldMkLst>
          <pc:docMk/>
          <pc:sldMk cId="0" sldId="268"/>
        </pc:sldMkLst>
      </pc:sldChg>
      <pc:sldChg chg="modSp modNotes">
        <pc:chgData name="Pascal  Bongard" userId="S::pascal.bongard@fightforhumanity.org::0b682342-0107-4a83-9ab4-89341b237cf0" providerId="AD" clId="Web-{B52BFFF1-8CD6-360C-9287-E3A41D387ECC}" dt="2024-05-31T15:17:43.447" v="66" actId="1076"/>
        <pc:sldMkLst>
          <pc:docMk/>
          <pc:sldMk cId="0" sldId="269"/>
        </pc:sldMkLst>
        <pc:spChg chg="mod">
          <ac:chgData name="Pascal  Bongard" userId="S::pascal.bongard@fightforhumanity.org::0b682342-0107-4a83-9ab4-89341b237cf0" providerId="AD" clId="Web-{B52BFFF1-8CD6-360C-9287-E3A41D387ECC}" dt="2024-05-31T15:17:43.447" v="66" actId="1076"/>
          <ac:spMkLst>
            <pc:docMk/>
            <pc:sldMk cId="0" sldId="269"/>
            <ac:spMk id="10" creationId="{00000000-0000-0000-0000-000000000000}"/>
          </ac:spMkLst>
        </pc:spChg>
      </pc:sldChg>
      <pc:sldChg chg="modSp">
        <pc:chgData name="Pascal  Bongard" userId="S::pascal.bongard@fightforhumanity.org::0b682342-0107-4a83-9ab4-89341b237cf0" providerId="AD" clId="Web-{B52BFFF1-8CD6-360C-9287-E3A41D387ECC}" dt="2024-05-31T15:20:38.687" v="98" actId="20577"/>
        <pc:sldMkLst>
          <pc:docMk/>
          <pc:sldMk cId="0" sldId="270"/>
        </pc:sldMkLst>
        <pc:spChg chg="mod">
          <ac:chgData name="Pascal  Bongard" userId="S::pascal.bongard@fightforhumanity.org::0b682342-0107-4a83-9ab4-89341b237cf0" providerId="AD" clId="Web-{B52BFFF1-8CD6-360C-9287-E3A41D387ECC}" dt="2024-05-31T15:20:38.687" v="98" actId="20577"/>
          <ac:spMkLst>
            <pc:docMk/>
            <pc:sldMk cId="0" sldId="270"/>
            <ac:spMk id="6" creationId="{00000000-0000-0000-0000-000000000000}"/>
          </ac:spMkLst>
        </pc:spChg>
      </pc:sldChg>
      <pc:sldChg chg="modNotes">
        <pc:chgData name="Pascal  Bongard" userId="S::pascal.bongard@fightforhumanity.org::0b682342-0107-4a83-9ab4-89341b237cf0" providerId="AD" clId="Web-{B52BFFF1-8CD6-360C-9287-E3A41D387ECC}" dt="2024-05-31T15:24:21.788" v="245"/>
        <pc:sldMkLst>
          <pc:docMk/>
          <pc:sldMk cId="0" sldId="271"/>
        </pc:sldMkLst>
      </pc:sldChg>
      <pc:sldChg chg="modNotes">
        <pc:chgData name="Pascal  Bongard" userId="S::pascal.bongard@fightforhumanity.org::0b682342-0107-4a83-9ab4-89341b237cf0" providerId="AD" clId="Web-{B52BFFF1-8CD6-360C-9287-E3A41D387ECC}" dt="2024-05-31T15:30:12.721" v="385"/>
        <pc:sldMkLst>
          <pc:docMk/>
          <pc:sldMk cId="0" sldId="272"/>
        </pc:sldMkLst>
      </pc:sldChg>
      <pc:sldChg chg="modSp modNotes">
        <pc:chgData name="Pascal  Bongard" userId="S::pascal.bongard@fightforhumanity.org::0b682342-0107-4a83-9ab4-89341b237cf0" providerId="AD" clId="Web-{B52BFFF1-8CD6-360C-9287-E3A41D387ECC}" dt="2024-05-31T15:35:02.090" v="468"/>
        <pc:sldMkLst>
          <pc:docMk/>
          <pc:sldMk cId="0" sldId="273"/>
        </pc:sldMkLst>
        <pc:spChg chg="mod">
          <ac:chgData name="Pascal  Bongard" userId="S::pascal.bongard@fightforhumanity.org::0b682342-0107-4a83-9ab4-89341b237cf0" providerId="AD" clId="Web-{B52BFFF1-8CD6-360C-9287-E3A41D387ECC}" dt="2024-05-31T15:26:00.104" v="264" actId="1076"/>
          <ac:spMkLst>
            <pc:docMk/>
            <pc:sldMk cId="0" sldId="273"/>
            <ac:spMk id="3" creationId="{00000000-0000-0000-0000-000000000000}"/>
          </ac:spMkLst>
        </pc:spChg>
        <pc:spChg chg="mod">
          <ac:chgData name="Pascal  Bongard" userId="S::pascal.bongard@fightforhumanity.org::0b682342-0107-4a83-9ab4-89341b237cf0" providerId="AD" clId="Web-{B52BFFF1-8CD6-360C-9287-E3A41D387ECC}" dt="2024-05-31T15:26:42.652" v="276" actId="1076"/>
          <ac:spMkLst>
            <pc:docMk/>
            <pc:sldMk cId="0" sldId="273"/>
            <ac:spMk id="4" creationId="{00000000-0000-0000-0000-000000000000}"/>
          </ac:spMkLst>
        </pc:spChg>
        <pc:spChg chg="mod">
          <ac:chgData name="Pascal  Bongard" userId="S::pascal.bongard@fightforhumanity.org::0b682342-0107-4a83-9ab4-89341b237cf0" providerId="AD" clId="Web-{B52BFFF1-8CD6-360C-9287-E3A41D387ECC}" dt="2024-05-31T15:26:51.215" v="279" actId="20577"/>
          <ac:spMkLst>
            <pc:docMk/>
            <pc:sldMk cId="0" sldId="273"/>
            <ac:spMk id="5" creationId="{00000000-0000-0000-0000-000000000000}"/>
          </ac:spMkLst>
        </pc:spChg>
      </pc:sldChg>
      <pc:sldChg chg="modNotes">
        <pc:chgData name="Pascal  Bongard" userId="S::pascal.bongard@fightforhumanity.org::0b682342-0107-4a83-9ab4-89341b237cf0" providerId="AD" clId="Web-{B52BFFF1-8CD6-360C-9287-E3A41D387ECC}" dt="2024-05-31T15:35:29.607" v="478"/>
        <pc:sldMkLst>
          <pc:docMk/>
          <pc:sldMk cId="0" sldId="274"/>
        </pc:sldMkLst>
      </pc:sldChg>
      <pc:sldChg chg="modNotes">
        <pc:chgData name="Pascal  Bongard" userId="S::pascal.bongard@fightforhumanity.org::0b682342-0107-4a83-9ab4-89341b237cf0" providerId="AD" clId="Web-{B52BFFF1-8CD6-360C-9287-E3A41D387ECC}" dt="2024-05-31T15:35:41.404" v="484"/>
        <pc:sldMkLst>
          <pc:docMk/>
          <pc:sldMk cId="0" sldId="275"/>
        </pc:sldMkLst>
      </pc:sldChg>
    </pc:docChg>
  </pc:docChgLst>
  <pc:docChgLst>
    <pc:chgData name="Anki Sjöberg" userId="239c0786-fded-44c9-9289-6e10d66b746e" providerId="ADAL" clId="{7A4A4798-9A05-D642-B2C1-1D9F68697B52}"/>
    <pc:docChg chg="undo custSel modSld">
      <pc:chgData name="Anki Sjöberg" userId="239c0786-fded-44c9-9289-6e10d66b746e" providerId="ADAL" clId="{7A4A4798-9A05-D642-B2C1-1D9F68697B52}" dt="2024-06-02T20:05:14.210" v="637" actId="20577"/>
      <pc:docMkLst>
        <pc:docMk/>
      </pc:docMkLst>
      <pc:sldChg chg="modSp mod">
        <pc:chgData name="Anki Sjöberg" userId="239c0786-fded-44c9-9289-6e10d66b746e" providerId="ADAL" clId="{7A4A4798-9A05-D642-B2C1-1D9F68697B52}" dt="2024-06-02T05:40:57.092" v="16" actId="20577"/>
        <pc:sldMkLst>
          <pc:docMk/>
          <pc:sldMk cId="0" sldId="256"/>
        </pc:sldMkLst>
        <pc:spChg chg="mod">
          <ac:chgData name="Anki Sjöberg" userId="239c0786-fded-44c9-9289-6e10d66b746e" providerId="ADAL" clId="{7A4A4798-9A05-D642-B2C1-1D9F68697B52}" dt="2024-06-02T05:40:57.092" v="16" actId="20577"/>
          <ac:spMkLst>
            <pc:docMk/>
            <pc:sldMk cId="0" sldId="256"/>
            <ac:spMk id="7" creationId="{00000000-0000-0000-0000-000000000000}"/>
          </ac:spMkLst>
        </pc:spChg>
      </pc:sldChg>
      <pc:sldChg chg="modNotesTx">
        <pc:chgData name="Anki Sjöberg" userId="239c0786-fded-44c9-9289-6e10d66b746e" providerId="ADAL" clId="{7A4A4798-9A05-D642-B2C1-1D9F68697B52}" dt="2024-06-02T15:08:06.698" v="108" actId="15"/>
        <pc:sldMkLst>
          <pc:docMk/>
          <pc:sldMk cId="0" sldId="257"/>
        </pc:sldMkLst>
      </pc:sldChg>
      <pc:sldChg chg="modNotesTx">
        <pc:chgData name="Anki Sjöberg" userId="239c0786-fded-44c9-9289-6e10d66b746e" providerId="ADAL" clId="{7A4A4798-9A05-D642-B2C1-1D9F68697B52}" dt="2024-06-02T15:14:42.270" v="249" actId="20577"/>
        <pc:sldMkLst>
          <pc:docMk/>
          <pc:sldMk cId="0" sldId="259"/>
        </pc:sldMkLst>
      </pc:sldChg>
      <pc:sldChg chg="modNotesTx">
        <pc:chgData name="Anki Sjöberg" userId="239c0786-fded-44c9-9289-6e10d66b746e" providerId="ADAL" clId="{7A4A4798-9A05-D642-B2C1-1D9F68697B52}" dt="2024-06-02T15:16:40.858" v="269" actId="20577"/>
        <pc:sldMkLst>
          <pc:docMk/>
          <pc:sldMk cId="0" sldId="260"/>
        </pc:sldMkLst>
      </pc:sldChg>
      <pc:sldChg chg="modSp mod modNotesTx">
        <pc:chgData name="Anki Sjöberg" userId="239c0786-fded-44c9-9289-6e10d66b746e" providerId="ADAL" clId="{7A4A4798-9A05-D642-B2C1-1D9F68697B52}" dt="2024-06-02T15:21:17.107" v="386" actId="20577"/>
        <pc:sldMkLst>
          <pc:docMk/>
          <pc:sldMk cId="0" sldId="261"/>
        </pc:sldMkLst>
        <pc:spChg chg="mod">
          <ac:chgData name="Anki Sjöberg" userId="239c0786-fded-44c9-9289-6e10d66b746e" providerId="ADAL" clId="{7A4A4798-9A05-D642-B2C1-1D9F68697B52}" dt="2024-06-02T15:17:12.916" v="271" actId="20577"/>
          <ac:spMkLst>
            <pc:docMk/>
            <pc:sldMk cId="0" sldId="261"/>
            <ac:spMk id="11" creationId="{00000000-0000-0000-0000-000000000000}"/>
          </ac:spMkLst>
        </pc:spChg>
      </pc:sldChg>
      <pc:sldChg chg="modNotesTx">
        <pc:chgData name="Anki Sjöberg" userId="239c0786-fded-44c9-9289-6e10d66b746e" providerId="ADAL" clId="{7A4A4798-9A05-D642-B2C1-1D9F68697B52}" dt="2024-06-02T15:28:36.572" v="522" actId="113"/>
        <pc:sldMkLst>
          <pc:docMk/>
          <pc:sldMk cId="0" sldId="263"/>
        </pc:sldMkLst>
      </pc:sldChg>
      <pc:sldChg chg="modNotesTx">
        <pc:chgData name="Anki Sjöberg" userId="239c0786-fded-44c9-9289-6e10d66b746e" providerId="ADAL" clId="{7A4A4798-9A05-D642-B2C1-1D9F68697B52}" dt="2024-06-02T19:08:22.867" v="541" actId="20577"/>
        <pc:sldMkLst>
          <pc:docMk/>
          <pc:sldMk cId="0" sldId="264"/>
        </pc:sldMkLst>
      </pc:sldChg>
      <pc:sldChg chg="modSp mod modNotesTx">
        <pc:chgData name="Anki Sjöberg" userId="239c0786-fded-44c9-9289-6e10d66b746e" providerId="ADAL" clId="{7A4A4798-9A05-D642-B2C1-1D9F68697B52}" dt="2024-06-02T19:12:51.530" v="556" actId="20577"/>
        <pc:sldMkLst>
          <pc:docMk/>
          <pc:sldMk cId="0" sldId="266"/>
        </pc:sldMkLst>
        <pc:spChg chg="mod">
          <ac:chgData name="Anki Sjöberg" userId="239c0786-fded-44c9-9289-6e10d66b746e" providerId="ADAL" clId="{7A4A4798-9A05-D642-B2C1-1D9F68697B52}" dt="2024-06-02T19:10:31.106" v="543" actId="20577"/>
          <ac:spMkLst>
            <pc:docMk/>
            <pc:sldMk cId="0" sldId="266"/>
            <ac:spMk id="8" creationId="{00000000-0000-0000-0000-000000000000}"/>
          </ac:spMkLst>
        </pc:spChg>
      </pc:sldChg>
      <pc:sldChg chg="modSp mod">
        <pc:chgData name="Anki Sjöberg" userId="239c0786-fded-44c9-9289-6e10d66b746e" providerId="ADAL" clId="{7A4A4798-9A05-D642-B2C1-1D9F68697B52}" dt="2024-06-02T19:13:38.793" v="558" actId="20577"/>
        <pc:sldMkLst>
          <pc:docMk/>
          <pc:sldMk cId="0" sldId="268"/>
        </pc:sldMkLst>
        <pc:spChg chg="mod">
          <ac:chgData name="Anki Sjöberg" userId="239c0786-fded-44c9-9289-6e10d66b746e" providerId="ADAL" clId="{7A4A4798-9A05-D642-B2C1-1D9F68697B52}" dt="2024-06-02T19:13:38.793" v="558" actId="20577"/>
          <ac:spMkLst>
            <pc:docMk/>
            <pc:sldMk cId="0" sldId="268"/>
            <ac:spMk id="6" creationId="{00000000-0000-0000-0000-000000000000}"/>
          </ac:spMkLst>
        </pc:spChg>
      </pc:sldChg>
      <pc:sldChg chg="modSp mod modNotesTx">
        <pc:chgData name="Anki Sjöberg" userId="239c0786-fded-44c9-9289-6e10d66b746e" providerId="ADAL" clId="{7A4A4798-9A05-D642-B2C1-1D9F68697B52}" dt="2024-06-02T19:16:26.266" v="583" actId="20577"/>
        <pc:sldMkLst>
          <pc:docMk/>
          <pc:sldMk cId="0" sldId="269"/>
        </pc:sldMkLst>
        <pc:spChg chg="mod">
          <ac:chgData name="Anki Sjöberg" userId="239c0786-fded-44c9-9289-6e10d66b746e" providerId="ADAL" clId="{7A4A4798-9A05-D642-B2C1-1D9F68697B52}" dt="2024-06-02T19:16:26.266" v="583" actId="20577"/>
          <ac:spMkLst>
            <pc:docMk/>
            <pc:sldMk cId="0" sldId="269"/>
            <ac:spMk id="10" creationId="{00000000-0000-0000-0000-000000000000}"/>
          </ac:spMkLst>
        </pc:spChg>
      </pc:sldChg>
      <pc:sldChg chg="modNotesTx">
        <pc:chgData name="Anki Sjöberg" userId="239c0786-fded-44c9-9289-6e10d66b746e" providerId="ADAL" clId="{7A4A4798-9A05-D642-B2C1-1D9F68697B52}" dt="2024-06-02T19:18:21.471" v="586" actId="20577"/>
        <pc:sldMkLst>
          <pc:docMk/>
          <pc:sldMk cId="0" sldId="271"/>
        </pc:sldMkLst>
      </pc:sldChg>
      <pc:sldChg chg="modSp mod modNotesTx">
        <pc:chgData name="Anki Sjöberg" userId="239c0786-fded-44c9-9289-6e10d66b746e" providerId="ADAL" clId="{7A4A4798-9A05-D642-B2C1-1D9F68697B52}" dt="2024-06-02T19:24:16.453" v="594" actId="20577"/>
        <pc:sldMkLst>
          <pc:docMk/>
          <pc:sldMk cId="0" sldId="272"/>
        </pc:sldMkLst>
        <pc:spChg chg="mod">
          <ac:chgData name="Anki Sjöberg" userId="239c0786-fded-44c9-9289-6e10d66b746e" providerId="ADAL" clId="{7A4A4798-9A05-D642-B2C1-1D9F68697B52}" dt="2024-06-02T19:22:15.512" v="592" actId="20577"/>
          <ac:spMkLst>
            <pc:docMk/>
            <pc:sldMk cId="0" sldId="272"/>
            <ac:spMk id="6" creationId="{00000000-0000-0000-0000-000000000000}"/>
          </ac:spMkLst>
        </pc:spChg>
      </pc:sldChg>
      <pc:sldChg chg="modSp mod modNotesTx">
        <pc:chgData name="Anki Sjöberg" userId="239c0786-fded-44c9-9289-6e10d66b746e" providerId="ADAL" clId="{7A4A4798-9A05-D642-B2C1-1D9F68697B52}" dt="2024-06-02T20:05:14.210" v="637" actId="20577"/>
        <pc:sldMkLst>
          <pc:docMk/>
          <pc:sldMk cId="0" sldId="273"/>
        </pc:sldMkLst>
        <pc:spChg chg="mod">
          <ac:chgData name="Anki Sjöberg" userId="239c0786-fded-44c9-9289-6e10d66b746e" providerId="ADAL" clId="{7A4A4798-9A05-D642-B2C1-1D9F68697B52}" dt="2024-06-02T19:26:10.674" v="599" actId="207"/>
          <ac:spMkLst>
            <pc:docMk/>
            <pc:sldMk cId="0" sldId="273"/>
            <ac:spMk id="4" creationId="{00000000-0000-0000-0000-000000000000}"/>
          </ac:spMkLst>
        </pc:spChg>
        <pc:spChg chg="mod">
          <ac:chgData name="Anki Sjöberg" userId="239c0786-fded-44c9-9289-6e10d66b746e" providerId="ADAL" clId="{7A4A4798-9A05-D642-B2C1-1D9F68697B52}" dt="2024-06-02T19:25:49.490" v="597" actId="207"/>
          <ac:spMkLst>
            <pc:docMk/>
            <pc:sldMk cId="0" sldId="273"/>
            <ac:spMk id="5" creationId="{00000000-0000-0000-0000-000000000000}"/>
          </ac:spMkLst>
        </pc:spChg>
      </pc:sldChg>
    </pc:docChg>
  </pc:docChgLst>
  <pc:docChgLst>
    <pc:chgData name="Pascal  Bongard" userId="S::pascal.bongard@fightforhumanity.org::0b682342-0107-4a83-9ab4-89341b237cf0" providerId="AD" clId="Web-{2A1EA482-7BBE-8A11-D4E3-2A3BA2203582}"/>
    <pc:docChg chg="modSld">
      <pc:chgData name="Pascal  Bongard" userId="S::pascal.bongard@fightforhumanity.org::0b682342-0107-4a83-9ab4-89341b237cf0" providerId="AD" clId="Web-{2A1EA482-7BBE-8A11-D4E3-2A3BA2203582}" dt="2024-06-03T09:15:21.552" v="3"/>
      <pc:docMkLst>
        <pc:docMk/>
      </pc:docMkLst>
      <pc:sldChg chg="modNotes">
        <pc:chgData name="Pascal  Bongard" userId="S::pascal.bongard@fightforhumanity.org::0b682342-0107-4a83-9ab4-89341b237cf0" providerId="AD" clId="Web-{2A1EA482-7BBE-8A11-D4E3-2A3BA2203582}" dt="2024-06-03T09:15:21.552" v="3"/>
        <pc:sldMkLst>
          <pc:docMk/>
          <pc:sldMk cId="0" sldId="257"/>
        </pc:sldMkLst>
      </pc:sldChg>
    </pc:docChg>
  </pc:docChgLst>
  <pc:docChgLst>
    <pc:chgData name="Pascal  Bongard" userId="S::pascal.bongard@fightforhumanity.org::0b682342-0107-4a83-9ab4-89341b237cf0" providerId="AD" clId="Web-{579E97D8-366A-9001-4390-129E9196E389}"/>
    <pc:docChg chg="modSld">
      <pc:chgData name="Pascal  Bongard" userId="S::pascal.bongard@fightforhumanity.org::0b682342-0107-4a83-9ab4-89341b237cf0" providerId="AD" clId="Web-{579E97D8-366A-9001-4390-129E9196E389}" dt="2024-06-02T09:39:15.856" v="493"/>
      <pc:docMkLst>
        <pc:docMk/>
      </pc:docMkLst>
      <pc:sldChg chg="modNotes">
        <pc:chgData name="Pascal  Bongard" userId="S::pascal.bongard@fightforhumanity.org::0b682342-0107-4a83-9ab4-89341b237cf0" providerId="AD" clId="Web-{579E97D8-366A-9001-4390-129E9196E389}" dt="2024-06-02T09:26:15.683" v="54"/>
        <pc:sldMkLst>
          <pc:docMk/>
          <pc:sldMk cId="0" sldId="257"/>
        </pc:sldMkLst>
      </pc:sldChg>
      <pc:sldChg chg="modNotes">
        <pc:chgData name="Pascal  Bongard" userId="S::pascal.bongard@fightforhumanity.org::0b682342-0107-4a83-9ab4-89341b237cf0" providerId="AD" clId="Web-{579E97D8-366A-9001-4390-129E9196E389}" dt="2024-06-02T09:26:06.574" v="51"/>
        <pc:sldMkLst>
          <pc:docMk/>
          <pc:sldMk cId="0" sldId="258"/>
        </pc:sldMkLst>
      </pc:sldChg>
      <pc:sldChg chg="modNotes">
        <pc:chgData name="Pascal  Bongard" userId="S::pascal.bongard@fightforhumanity.org::0b682342-0107-4a83-9ab4-89341b237cf0" providerId="AD" clId="Web-{579E97D8-366A-9001-4390-129E9196E389}" dt="2024-06-02T09:31:28.058" v="219"/>
        <pc:sldMkLst>
          <pc:docMk/>
          <pc:sldMk cId="0" sldId="259"/>
        </pc:sldMkLst>
      </pc:sldChg>
      <pc:sldChg chg="modNotes">
        <pc:chgData name="Pascal  Bongard" userId="S::pascal.bongard@fightforhumanity.org::0b682342-0107-4a83-9ab4-89341b237cf0" providerId="AD" clId="Web-{579E97D8-366A-9001-4390-129E9196E389}" dt="2024-06-02T09:33:37.906" v="335"/>
        <pc:sldMkLst>
          <pc:docMk/>
          <pc:sldMk cId="0" sldId="263"/>
        </pc:sldMkLst>
      </pc:sldChg>
      <pc:sldChg chg="modNotes">
        <pc:chgData name="Pascal  Bongard" userId="S::pascal.bongard@fightforhumanity.org::0b682342-0107-4a83-9ab4-89341b237cf0" providerId="AD" clId="Web-{579E97D8-366A-9001-4390-129E9196E389}" dt="2024-06-02T09:16:56.035" v="46"/>
        <pc:sldMkLst>
          <pc:docMk/>
          <pc:sldMk cId="0" sldId="264"/>
        </pc:sldMkLst>
      </pc:sldChg>
      <pc:sldChg chg="modNotes">
        <pc:chgData name="Pascal  Bongard" userId="S::pascal.bongard@fightforhumanity.org::0b682342-0107-4a83-9ab4-89341b237cf0" providerId="AD" clId="Web-{579E97D8-366A-9001-4390-129E9196E389}" dt="2024-06-02T09:33:55.204" v="340"/>
        <pc:sldMkLst>
          <pc:docMk/>
          <pc:sldMk cId="0" sldId="266"/>
        </pc:sldMkLst>
      </pc:sldChg>
      <pc:sldChg chg="modNotes">
        <pc:chgData name="Pascal  Bongard" userId="S::pascal.bongard@fightforhumanity.org::0b682342-0107-4a83-9ab4-89341b237cf0" providerId="AD" clId="Web-{579E97D8-366A-9001-4390-129E9196E389}" dt="2024-06-02T09:34:11.829" v="343"/>
        <pc:sldMkLst>
          <pc:docMk/>
          <pc:sldMk cId="0" sldId="268"/>
        </pc:sldMkLst>
      </pc:sldChg>
      <pc:sldChg chg="modNotes">
        <pc:chgData name="Pascal  Bongard" userId="S::pascal.bongard@fightforhumanity.org::0b682342-0107-4a83-9ab4-89341b237cf0" providerId="AD" clId="Web-{579E97D8-366A-9001-4390-129E9196E389}" dt="2024-06-02T09:34:49.502" v="366"/>
        <pc:sldMkLst>
          <pc:docMk/>
          <pc:sldMk cId="0" sldId="269"/>
        </pc:sldMkLst>
      </pc:sldChg>
      <pc:sldChg chg="modNotes">
        <pc:chgData name="Pascal  Bongard" userId="S::pascal.bongard@fightforhumanity.org::0b682342-0107-4a83-9ab4-89341b237cf0" providerId="AD" clId="Web-{579E97D8-366A-9001-4390-129E9196E389}" dt="2024-06-02T09:37:18.492" v="433"/>
        <pc:sldMkLst>
          <pc:docMk/>
          <pc:sldMk cId="0" sldId="271"/>
        </pc:sldMkLst>
      </pc:sldChg>
      <pc:sldChg chg="modNotes">
        <pc:chgData name="Pascal  Bongard" userId="S::pascal.bongard@fightforhumanity.org::0b682342-0107-4a83-9ab4-89341b237cf0" providerId="AD" clId="Web-{579E97D8-366A-9001-4390-129E9196E389}" dt="2024-06-02T09:39:08.855" v="490"/>
        <pc:sldMkLst>
          <pc:docMk/>
          <pc:sldMk cId="0" sldId="273"/>
        </pc:sldMkLst>
      </pc:sldChg>
      <pc:sldChg chg="modNotes">
        <pc:chgData name="Pascal  Bongard" userId="S::pascal.bongard@fightforhumanity.org::0b682342-0107-4a83-9ab4-89341b237cf0" providerId="AD" clId="Web-{579E97D8-366A-9001-4390-129E9196E389}" dt="2024-06-02T09:39:12.949" v="492"/>
        <pc:sldMkLst>
          <pc:docMk/>
          <pc:sldMk cId="0" sldId="274"/>
        </pc:sldMkLst>
      </pc:sldChg>
      <pc:sldChg chg="modNotes">
        <pc:chgData name="Pascal  Bongard" userId="S::pascal.bongard@fightforhumanity.org::0b682342-0107-4a83-9ab4-89341b237cf0" providerId="AD" clId="Web-{579E97D8-366A-9001-4390-129E9196E389}" dt="2024-06-02T09:39:15.856" v="493"/>
        <pc:sldMkLst>
          <pc:docMk/>
          <pc:sldMk cId="0" sldId="275"/>
        </pc:sldMkLst>
      </pc:sldChg>
    </pc:docChg>
  </pc:docChgLst>
  <pc:docChgLst>
    <pc:chgData name="Zeyna Erdemoglu" userId="S::zeyna.erdemoglu@fightforhumanity.org::bd1cec30-1bf3-4579-a469-5000e6a70b7a" providerId="AD" clId="Web-{D26DC366-9E59-B9C7-2640-6CB0FF796D25}"/>
    <pc:docChg chg="modSld">
      <pc:chgData name="Zeyna Erdemoglu" userId="S::zeyna.erdemoglu@fightforhumanity.org::bd1cec30-1bf3-4579-a469-5000e6a70b7a" providerId="AD" clId="Web-{D26DC366-9E59-B9C7-2640-6CB0FF796D25}" dt="2024-05-31T14:19:58.799" v="5" actId="20577"/>
      <pc:docMkLst>
        <pc:docMk/>
      </pc:docMkLst>
      <pc:sldChg chg="addSp modSp">
        <pc:chgData name="Zeyna Erdemoglu" userId="S::zeyna.erdemoglu@fightforhumanity.org::bd1cec30-1bf3-4579-a469-5000e6a70b7a" providerId="AD" clId="Web-{D26DC366-9E59-B9C7-2640-6CB0FF796D25}" dt="2024-05-31T14:19:58.799" v="5" actId="20577"/>
        <pc:sldMkLst>
          <pc:docMk/>
          <pc:sldMk cId="0" sldId="263"/>
        </pc:sldMkLst>
        <pc:spChg chg="add mod">
          <ac:chgData name="Zeyna Erdemoglu" userId="S::zeyna.erdemoglu@fightforhumanity.org::bd1cec30-1bf3-4579-a469-5000e6a70b7a" providerId="AD" clId="Web-{D26DC366-9E59-B9C7-2640-6CB0FF796D25}" dt="2024-05-31T14:19:58.799" v="5" actId="20577"/>
          <ac:spMkLst>
            <pc:docMk/>
            <pc:sldMk cId="0" sldId="263"/>
            <ac:spMk id="17" creationId="{B0F0A666-D791-880A-030E-29729E92918E}"/>
          </ac:spMkLst>
        </pc:spChg>
      </pc:sldChg>
    </pc:docChg>
  </pc:docChgLst>
  <pc:docChgLst>
    <pc:chgData name="Pascal  Bongard" userId="S::pascal.bongard@fightforhumanity.org::0b682342-0107-4a83-9ab4-89341b237cf0" providerId="AD" clId="Web-{2B922817-C651-1CB6-D7DE-2E8CDA603C07}"/>
    <pc:docChg chg="modSld">
      <pc:chgData name="Pascal  Bongard" userId="S::pascal.bongard@fightforhumanity.org::0b682342-0107-4a83-9ab4-89341b237cf0" providerId="AD" clId="Web-{2B922817-C651-1CB6-D7DE-2E8CDA603C07}" dt="2024-06-03T10:48:24.315" v="3" actId="20577"/>
      <pc:docMkLst>
        <pc:docMk/>
      </pc:docMkLst>
      <pc:sldChg chg="modSp">
        <pc:chgData name="Pascal  Bongard" userId="S::pascal.bongard@fightforhumanity.org::0b682342-0107-4a83-9ab4-89341b237cf0" providerId="AD" clId="Web-{2B922817-C651-1CB6-D7DE-2E8CDA603C07}" dt="2024-06-03T10:48:24.315" v="3" actId="20577"/>
        <pc:sldMkLst>
          <pc:docMk/>
          <pc:sldMk cId="0" sldId="258"/>
        </pc:sldMkLst>
        <pc:spChg chg="mod">
          <ac:chgData name="Pascal  Bongard" userId="S::pascal.bongard@fightforhumanity.org::0b682342-0107-4a83-9ab4-89341b237cf0" providerId="AD" clId="Web-{2B922817-C651-1CB6-D7DE-2E8CDA603C07}" dt="2024-06-03T10:48:24.315" v="3" actId="20577"/>
          <ac:spMkLst>
            <pc:docMk/>
            <pc:sldMk cId="0" sldId="258"/>
            <ac:spMk id="6" creationId="{00000000-0000-0000-0000-000000000000}"/>
          </ac:spMkLst>
        </pc:spChg>
      </pc:sldChg>
    </pc:docChg>
  </pc:docChgLst>
  <pc:docChgLst>
    <pc:chgData name="Anki Sjöberg" userId="239c0786-fded-44c9-9289-6e10d66b746e" providerId="ADAL" clId="{91DCE4D3-657A-C840-9D85-9A8DF4636887}"/>
    <pc:docChg chg="modSld">
      <pc:chgData name="Anki Sjöberg" userId="239c0786-fded-44c9-9289-6e10d66b746e" providerId="ADAL" clId="{91DCE4D3-657A-C840-9D85-9A8DF4636887}" dt="2024-05-31T12:56:28.253" v="11" actId="20577"/>
      <pc:docMkLst>
        <pc:docMk/>
      </pc:docMkLst>
      <pc:sldChg chg="modNotesTx">
        <pc:chgData name="Anki Sjöberg" userId="239c0786-fded-44c9-9289-6e10d66b746e" providerId="ADAL" clId="{91DCE4D3-657A-C840-9D85-9A8DF4636887}" dt="2024-05-31T12:56:28.253" v="11" actId="20577"/>
        <pc:sldMkLst>
          <pc:docMk/>
          <pc:sldMk cId="0" sldId="259"/>
        </pc:sldMkLst>
      </pc:sldChg>
    </pc:docChg>
  </pc:docChgLst>
  <pc:docChgLst>
    <pc:chgData name="Pascal  Bongard" userId="0b682342-0107-4a83-9ab4-89341b237cf0" providerId="ADAL" clId="{254C9F2F-CD5D-48DA-A181-128F6EB43304}"/>
    <pc:docChg chg="custSel modSld">
      <pc:chgData name="Pascal  Bongard" userId="0b682342-0107-4a83-9ab4-89341b237cf0" providerId="ADAL" clId="{254C9F2F-CD5D-48DA-A181-128F6EB43304}" dt="2024-05-31T15:09:36.264" v="13" actId="1076"/>
      <pc:docMkLst>
        <pc:docMk/>
      </pc:docMkLst>
      <pc:sldChg chg="addSp delSp modSp mod">
        <pc:chgData name="Pascal  Bongard" userId="0b682342-0107-4a83-9ab4-89341b237cf0" providerId="ADAL" clId="{254C9F2F-CD5D-48DA-A181-128F6EB43304}" dt="2024-05-31T15:09:36.264" v="13" actId="1076"/>
        <pc:sldMkLst>
          <pc:docMk/>
          <pc:sldMk cId="0" sldId="268"/>
        </pc:sldMkLst>
        <pc:spChg chg="del">
          <ac:chgData name="Pascal  Bongard" userId="0b682342-0107-4a83-9ab4-89341b237cf0" providerId="ADAL" clId="{254C9F2F-CD5D-48DA-A181-128F6EB43304}" dt="2024-05-31T15:08:57.039" v="3" actId="478"/>
          <ac:spMkLst>
            <pc:docMk/>
            <pc:sldMk cId="0" sldId="268"/>
            <ac:spMk id="2" creationId="{00000000-0000-0000-0000-000000000000}"/>
          </ac:spMkLst>
        </pc:spChg>
        <pc:picChg chg="add mod">
          <ac:chgData name="Pascal  Bongard" userId="0b682342-0107-4a83-9ab4-89341b237cf0" providerId="ADAL" clId="{254C9F2F-CD5D-48DA-A181-128F6EB43304}" dt="2024-05-31T15:09:36.264" v="13" actId="1076"/>
          <ac:picMkLst>
            <pc:docMk/>
            <pc:sldMk cId="0" sldId="268"/>
            <ac:picMk id="9" creationId="{910B82BA-6FCD-BDE8-F0E6-28C8D19D8B64}"/>
          </ac:picMkLst>
        </pc:picChg>
      </pc:sldChg>
    </pc:docChg>
  </pc:docChgLst>
  <pc:docChgLst>
    <pc:chgData name="Pascal  Bongard" userId="S::pascal.bongard@fightforhumanity.org::0b682342-0107-4a83-9ab4-89341b237cf0" providerId="AD" clId="Web-{F270B5E0-1F81-4BD7-2EF7-F11CD049AEC0}"/>
    <pc:docChg chg="modSld">
      <pc:chgData name="Pascal  Bongard" userId="S::pascal.bongard@fightforhumanity.org::0b682342-0107-4a83-9ab4-89341b237cf0" providerId="AD" clId="Web-{F270B5E0-1F81-4BD7-2EF7-F11CD049AEC0}" dt="2024-06-03T08:49:56.364" v="440"/>
      <pc:docMkLst>
        <pc:docMk/>
      </pc:docMkLst>
      <pc:sldChg chg="modNotes">
        <pc:chgData name="Pascal  Bongard" userId="S::pascal.bongard@fightforhumanity.org::0b682342-0107-4a83-9ab4-89341b237cf0" providerId="AD" clId="Web-{F270B5E0-1F81-4BD7-2EF7-F11CD049AEC0}" dt="2024-06-03T08:39:35.592" v="3"/>
        <pc:sldMkLst>
          <pc:docMk/>
          <pc:sldMk cId="0" sldId="256"/>
        </pc:sldMkLst>
      </pc:sldChg>
      <pc:sldChg chg="modNotes">
        <pc:chgData name="Pascal  Bongard" userId="S::pascal.bongard@fightforhumanity.org::0b682342-0107-4a83-9ab4-89341b237cf0" providerId="AD" clId="Web-{F270B5E0-1F81-4BD7-2EF7-F11CD049AEC0}" dt="2024-06-03T08:41:59.332" v="116"/>
        <pc:sldMkLst>
          <pc:docMk/>
          <pc:sldMk cId="0" sldId="257"/>
        </pc:sldMkLst>
      </pc:sldChg>
      <pc:sldChg chg="modNotes">
        <pc:chgData name="Pascal  Bongard" userId="S::pascal.bongard@fightforhumanity.org::0b682342-0107-4a83-9ab4-89341b237cf0" providerId="AD" clId="Web-{F270B5E0-1F81-4BD7-2EF7-F11CD049AEC0}" dt="2024-06-03T08:44:35.290" v="210"/>
        <pc:sldMkLst>
          <pc:docMk/>
          <pc:sldMk cId="0" sldId="259"/>
        </pc:sldMkLst>
      </pc:sldChg>
      <pc:sldChg chg="modNotes">
        <pc:chgData name="Pascal  Bongard" userId="S::pascal.bongard@fightforhumanity.org::0b682342-0107-4a83-9ab4-89341b237cf0" providerId="AD" clId="Web-{F270B5E0-1F81-4BD7-2EF7-F11CD049AEC0}" dt="2024-06-03T08:44:21.243" v="206"/>
        <pc:sldMkLst>
          <pc:docMk/>
          <pc:sldMk cId="0" sldId="260"/>
        </pc:sldMkLst>
      </pc:sldChg>
      <pc:sldChg chg="modNotes">
        <pc:chgData name="Pascal  Bongard" userId="S::pascal.bongard@fightforhumanity.org::0b682342-0107-4a83-9ab4-89341b237cf0" providerId="AD" clId="Web-{F270B5E0-1F81-4BD7-2EF7-F11CD049AEC0}" dt="2024-06-03T08:46:07.746" v="307"/>
        <pc:sldMkLst>
          <pc:docMk/>
          <pc:sldMk cId="0" sldId="263"/>
        </pc:sldMkLst>
      </pc:sldChg>
      <pc:sldChg chg="modNotes">
        <pc:chgData name="Pascal  Bongard" userId="S::pascal.bongard@fightforhumanity.org::0b682342-0107-4a83-9ab4-89341b237cf0" providerId="AD" clId="Web-{F270B5E0-1F81-4BD7-2EF7-F11CD049AEC0}" dt="2024-06-03T08:49:06.065" v="392"/>
        <pc:sldMkLst>
          <pc:docMk/>
          <pc:sldMk cId="0" sldId="271"/>
        </pc:sldMkLst>
      </pc:sldChg>
      <pc:sldChg chg="modNotes">
        <pc:chgData name="Pascal  Bongard" userId="S::pascal.bongard@fightforhumanity.org::0b682342-0107-4a83-9ab4-89341b237cf0" providerId="AD" clId="Web-{F270B5E0-1F81-4BD7-2EF7-F11CD049AEC0}" dt="2024-06-03T08:49:14.378" v="393"/>
        <pc:sldMkLst>
          <pc:docMk/>
          <pc:sldMk cId="0" sldId="272"/>
        </pc:sldMkLst>
      </pc:sldChg>
      <pc:sldChg chg="modSp modNotes">
        <pc:chgData name="Pascal  Bongard" userId="S::pascal.bongard@fightforhumanity.org::0b682342-0107-4a83-9ab4-89341b237cf0" providerId="AD" clId="Web-{F270B5E0-1F81-4BD7-2EF7-F11CD049AEC0}" dt="2024-06-03T08:49:56.364" v="440"/>
        <pc:sldMkLst>
          <pc:docMk/>
          <pc:sldMk cId="0" sldId="273"/>
        </pc:sldMkLst>
        <pc:spChg chg="mod">
          <ac:chgData name="Pascal  Bongard" userId="S::pascal.bongard@fightforhumanity.org::0b682342-0107-4a83-9ab4-89341b237cf0" providerId="AD" clId="Web-{F270B5E0-1F81-4BD7-2EF7-F11CD049AEC0}" dt="2024-06-03T08:39:21.717" v="1" actId="20577"/>
          <ac:spMkLst>
            <pc:docMk/>
            <pc:sldMk cId="0" sldId="273"/>
            <ac:spMk id="5" creationId="{00000000-0000-0000-0000-000000000000}"/>
          </ac:spMkLst>
        </pc:spChg>
      </pc:sldChg>
    </pc:docChg>
  </pc:docChgLst>
  <pc:docChgLst>
    <pc:chgData name="Pascal  Bongard" userId="S::pascal.bongard@fightforhumanity.org::0b682342-0107-4a83-9ab4-89341b237cf0" providerId="AD" clId="Web-{4CF19910-4D3F-21D1-96C2-B0466CAA295B}"/>
    <pc:docChg chg="modSld">
      <pc:chgData name="Pascal  Bongard" userId="S::pascal.bongard@fightforhumanity.org::0b682342-0107-4a83-9ab4-89341b237cf0" providerId="AD" clId="Web-{4CF19910-4D3F-21D1-96C2-B0466CAA295B}" dt="2024-05-31T15:02:36.323" v="574" actId="1076"/>
      <pc:docMkLst>
        <pc:docMk/>
      </pc:docMkLst>
      <pc:sldChg chg="modSp">
        <pc:chgData name="Pascal  Bongard" userId="S::pascal.bongard@fightforhumanity.org::0b682342-0107-4a83-9ab4-89341b237cf0" providerId="AD" clId="Web-{4CF19910-4D3F-21D1-96C2-B0466CAA295B}" dt="2024-05-31T13:58:45.707" v="2" actId="20577"/>
        <pc:sldMkLst>
          <pc:docMk/>
          <pc:sldMk cId="0" sldId="256"/>
        </pc:sldMkLst>
        <pc:spChg chg="mod">
          <ac:chgData name="Pascal  Bongard" userId="S::pascal.bongard@fightforhumanity.org::0b682342-0107-4a83-9ab4-89341b237cf0" providerId="AD" clId="Web-{4CF19910-4D3F-21D1-96C2-B0466CAA295B}" dt="2024-05-31T13:58:45.707" v="2" actId="20577"/>
          <ac:spMkLst>
            <pc:docMk/>
            <pc:sldMk cId="0" sldId="256"/>
            <ac:spMk id="4" creationId="{00000000-0000-0000-0000-000000000000}"/>
          </ac:spMkLst>
        </pc:spChg>
        <pc:spChg chg="mod">
          <ac:chgData name="Pascal  Bongard" userId="S::pascal.bongard@fightforhumanity.org::0b682342-0107-4a83-9ab4-89341b237cf0" providerId="AD" clId="Web-{4CF19910-4D3F-21D1-96C2-B0466CAA295B}" dt="2024-05-31T13:58:41.957" v="0" actId="20577"/>
          <ac:spMkLst>
            <pc:docMk/>
            <pc:sldMk cId="0" sldId="256"/>
            <ac:spMk id="6" creationId="{00000000-0000-0000-0000-000000000000}"/>
          </ac:spMkLst>
        </pc:spChg>
      </pc:sldChg>
      <pc:sldChg chg="modSp modNotes">
        <pc:chgData name="Pascal  Bongard" userId="S::pascal.bongard@fightforhumanity.org::0b682342-0107-4a83-9ab4-89341b237cf0" providerId="AD" clId="Web-{4CF19910-4D3F-21D1-96C2-B0466CAA295B}" dt="2024-05-31T14:31:22.522" v="355" actId="14100"/>
        <pc:sldMkLst>
          <pc:docMk/>
          <pc:sldMk cId="0" sldId="257"/>
        </pc:sldMkLst>
        <pc:spChg chg="mod">
          <ac:chgData name="Pascal  Bongard" userId="S::pascal.bongard@fightforhumanity.org::0b682342-0107-4a83-9ab4-89341b237cf0" providerId="AD" clId="Web-{4CF19910-4D3F-21D1-96C2-B0466CAA295B}" dt="2024-05-31T14:31:22.522" v="355" actId="14100"/>
          <ac:spMkLst>
            <pc:docMk/>
            <pc:sldMk cId="0" sldId="257"/>
            <ac:spMk id="3" creationId="{00000000-0000-0000-0000-000000000000}"/>
          </ac:spMkLst>
        </pc:spChg>
      </pc:sldChg>
      <pc:sldChg chg="delSp modSp modNotes">
        <pc:chgData name="Pascal  Bongard" userId="S::pascal.bongard@fightforhumanity.org::0b682342-0107-4a83-9ab4-89341b237cf0" providerId="AD" clId="Web-{4CF19910-4D3F-21D1-96C2-B0466CAA295B}" dt="2024-05-31T14:08:25.552" v="63" actId="20577"/>
        <pc:sldMkLst>
          <pc:docMk/>
          <pc:sldMk cId="0" sldId="258"/>
        </pc:sldMkLst>
        <pc:spChg chg="mod">
          <ac:chgData name="Pascal  Bongard" userId="S::pascal.bongard@fightforhumanity.org::0b682342-0107-4a83-9ab4-89341b237cf0" providerId="AD" clId="Web-{4CF19910-4D3F-21D1-96C2-B0466CAA295B}" dt="2024-05-31T14:07:59.708" v="58" actId="20577"/>
          <ac:spMkLst>
            <pc:docMk/>
            <pc:sldMk cId="0" sldId="258"/>
            <ac:spMk id="3" creationId="{00000000-0000-0000-0000-000000000000}"/>
          </ac:spMkLst>
        </pc:spChg>
        <pc:spChg chg="del">
          <ac:chgData name="Pascal  Bongard" userId="S::pascal.bongard@fightforhumanity.org::0b682342-0107-4a83-9ab4-89341b237cf0" providerId="AD" clId="Web-{4CF19910-4D3F-21D1-96C2-B0466CAA295B}" dt="2024-05-31T14:04:20.980" v="32"/>
          <ac:spMkLst>
            <pc:docMk/>
            <pc:sldMk cId="0" sldId="258"/>
            <ac:spMk id="5" creationId="{00000000-0000-0000-0000-000000000000}"/>
          </ac:spMkLst>
        </pc:spChg>
        <pc:spChg chg="mod topLvl">
          <ac:chgData name="Pascal  Bongard" userId="S::pascal.bongard@fightforhumanity.org::0b682342-0107-4a83-9ab4-89341b237cf0" providerId="AD" clId="Web-{4CF19910-4D3F-21D1-96C2-B0466CAA295B}" dt="2024-05-31T14:08:25.552" v="63" actId="20577"/>
          <ac:spMkLst>
            <pc:docMk/>
            <pc:sldMk cId="0" sldId="258"/>
            <ac:spMk id="6" creationId="{00000000-0000-0000-0000-000000000000}"/>
          </ac:spMkLst>
        </pc:spChg>
        <pc:spChg chg="del mod topLvl">
          <ac:chgData name="Pascal  Bongard" userId="S::pascal.bongard@fightforhumanity.org::0b682342-0107-4a83-9ab4-89341b237cf0" providerId="AD" clId="Web-{4CF19910-4D3F-21D1-96C2-B0466CAA295B}" dt="2024-05-31T14:06:00.281" v="44"/>
          <ac:spMkLst>
            <pc:docMk/>
            <pc:sldMk cId="0" sldId="258"/>
            <ac:spMk id="7" creationId="{00000000-0000-0000-0000-000000000000}"/>
          </ac:spMkLst>
        </pc:spChg>
        <pc:grpChg chg="del mod">
          <ac:chgData name="Pascal  Bongard" userId="S::pascal.bongard@fightforhumanity.org::0b682342-0107-4a83-9ab4-89341b237cf0" providerId="AD" clId="Web-{4CF19910-4D3F-21D1-96C2-B0466CAA295B}" dt="2024-05-31T14:06:00.281" v="44"/>
          <ac:grpSpMkLst>
            <pc:docMk/>
            <pc:sldMk cId="0" sldId="258"/>
            <ac:grpSpMk id="4" creationId="{00000000-0000-0000-0000-000000000000}"/>
          </ac:grpSpMkLst>
        </pc:grpChg>
      </pc:sldChg>
      <pc:sldChg chg="modSp modNotes">
        <pc:chgData name="Pascal  Bongard" userId="S::pascal.bongard@fightforhumanity.org::0b682342-0107-4a83-9ab4-89341b237cf0" providerId="AD" clId="Web-{4CF19910-4D3F-21D1-96C2-B0466CAA295B}" dt="2024-05-31T14:30:09.440" v="343" actId="20577"/>
        <pc:sldMkLst>
          <pc:docMk/>
          <pc:sldMk cId="0" sldId="259"/>
        </pc:sldMkLst>
        <pc:spChg chg="mod">
          <ac:chgData name="Pascal  Bongard" userId="S::pascal.bongard@fightforhumanity.org::0b682342-0107-4a83-9ab4-89341b237cf0" providerId="AD" clId="Web-{4CF19910-4D3F-21D1-96C2-B0466CAA295B}" dt="2024-05-31T14:30:09.440" v="343" actId="20577"/>
          <ac:spMkLst>
            <pc:docMk/>
            <pc:sldMk cId="0" sldId="259"/>
            <ac:spMk id="5" creationId="{00000000-0000-0000-0000-000000000000}"/>
          </ac:spMkLst>
        </pc:spChg>
      </pc:sldChg>
      <pc:sldChg chg="modSp modNotes">
        <pc:chgData name="Pascal  Bongard" userId="S::pascal.bongard@fightforhumanity.org::0b682342-0107-4a83-9ab4-89341b237cf0" providerId="AD" clId="Web-{4CF19910-4D3F-21D1-96C2-B0466CAA295B}" dt="2024-05-31T14:36:01.082" v="418"/>
        <pc:sldMkLst>
          <pc:docMk/>
          <pc:sldMk cId="0" sldId="260"/>
        </pc:sldMkLst>
        <pc:spChg chg="mod">
          <ac:chgData name="Pascal  Bongard" userId="S::pascal.bongard@fightforhumanity.org::0b682342-0107-4a83-9ab4-89341b237cf0" providerId="AD" clId="Web-{4CF19910-4D3F-21D1-96C2-B0466CAA295B}" dt="2024-05-31T14:31:38.819" v="359" actId="20577"/>
          <ac:spMkLst>
            <pc:docMk/>
            <pc:sldMk cId="0" sldId="260"/>
            <ac:spMk id="7" creationId="{00000000-0000-0000-0000-000000000000}"/>
          </ac:spMkLst>
        </pc:spChg>
        <pc:spChg chg="mod">
          <ac:chgData name="Pascal  Bongard" userId="S::pascal.bongard@fightforhumanity.org::0b682342-0107-4a83-9ab4-89341b237cf0" providerId="AD" clId="Web-{4CF19910-4D3F-21D1-96C2-B0466CAA295B}" dt="2024-05-31T14:29:56.112" v="341" actId="20577"/>
          <ac:spMkLst>
            <pc:docMk/>
            <pc:sldMk cId="0" sldId="260"/>
            <ac:spMk id="8" creationId="{00000000-0000-0000-0000-000000000000}"/>
          </ac:spMkLst>
        </pc:spChg>
        <pc:spChg chg="mod">
          <ac:chgData name="Pascal  Bongard" userId="S::pascal.bongard@fightforhumanity.org::0b682342-0107-4a83-9ab4-89341b237cf0" providerId="AD" clId="Web-{4CF19910-4D3F-21D1-96C2-B0466CAA295B}" dt="2024-05-31T14:29:49.908" v="340" actId="20577"/>
          <ac:spMkLst>
            <pc:docMk/>
            <pc:sldMk cId="0" sldId="260"/>
            <ac:spMk id="10" creationId="{00000000-0000-0000-0000-000000000000}"/>
          </ac:spMkLst>
        </pc:spChg>
        <pc:spChg chg="mod">
          <ac:chgData name="Pascal  Bongard" userId="S::pascal.bongard@fightforhumanity.org::0b682342-0107-4a83-9ab4-89341b237cf0" providerId="AD" clId="Web-{4CF19910-4D3F-21D1-96C2-B0466CAA295B}" dt="2024-05-31T14:29:43.189" v="339" actId="20577"/>
          <ac:spMkLst>
            <pc:docMk/>
            <pc:sldMk cId="0" sldId="260"/>
            <ac:spMk id="11" creationId="{00000000-0000-0000-0000-000000000000}"/>
          </ac:spMkLst>
        </pc:spChg>
      </pc:sldChg>
      <pc:sldChg chg="modSp modNotes">
        <pc:chgData name="Pascal  Bongard" userId="S::pascal.bongard@fightforhumanity.org::0b682342-0107-4a83-9ab4-89341b237cf0" providerId="AD" clId="Web-{4CF19910-4D3F-21D1-96C2-B0466CAA295B}" dt="2024-05-31T14:36:23.192" v="420"/>
        <pc:sldMkLst>
          <pc:docMk/>
          <pc:sldMk cId="0" sldId="261"/>
        </pc:sldMkLst>
        <pc:spChg chg="mod">
          <ac:chgData name="Pascal  Bongard" userId="S::pascal.bongard@fightforhumanity.org::0b682342-0107-4a83-9ab4-89341b237cf0" providerId="AD" clId="Web-{4CF19910-4D3F-21D1-96C2-B0466CAA295B}" dt="2024-05-31T14:31:07.958" v="350" actId="20577"/>
          <ac:spMkLst>
            <pc:docMk/>
            <pc:sldMk cId="0" sldId="261"/>
            <ac:spMk id="8" creationId="{00000000-0000-0000-0000-000000000000}"/>
          </ac:spMkLst>
        </pc:spChg>
        <pc:spChg chg="mod">
          <ac:chgData name="Pascal  Bongard" userId="S::pascal.bongard@fightforhumanity.org::0b682342-0107-4a83-9ab4-89341b237cf0" providerId="AD" clId="Web-{4CF19910-4D3F-21D1-96C2-B0466CAA295B}" dt="2024-05-31T14:31:02.240" v="347" actId="20577"/>
          <ac:spMkLst>
            <pc:docMk/>
            <pc:sldMk cId="0" sldId="261"/>
            <ac:spMk id="10" creationId="{00000000-0000-0000-0000-000000000000}"/>
          </ac:spMkLst>
        </pc:spChg>
      </pc:sldChg>
      <pc:sldChg chg="modSp modNotes">
        <pc:chgData name="Pascal  Bongard" userId="S::pascal.bongard@fightforhumanity.org::0b682342-0107-4a83-9ab4-89341b237cf0" providerId="AD" clId="Web-{4CF19910-4D3F-21D1-96C2-B0466CAA295B}" dt="2024-05-31T14:42:24.707" v="455" actId="1076"/>
        <pc:sldMkLst>
          <pc:docMk/>
          <pc:sldMk cId="0" sldId="263"/>
        </pc:sldMkLst>
        <pc:spChg chg="mod">
          <ac:chgData name="Pascal  Bongard" userId="S::pascal.bongard@fightforhumanity.org::0b682342-0107-4a83-9ab4-89341b237cf0" providerId="AD" clId="Web-{4CF19910-4D3F-21D1-96C2-B0466CAA295B}" dt="2024-05-31T14:42:18.629" v="454" actId="14100"/>
          <ac:spMkLst>
            <pc:docMk/>
            <pc:sldMk cId="0" sldId="263"/>
            <ac:spMk id="10" creationId="{00000000-0000-0000-0000-000000000000}"/>
          </ac:spMkLst>
        </pc:spChg>
        <pc:spChg chg="mod">
          <ac:chgData name="Pascal  Bongard" userId="S::pascal.bongard@fightforhumanity.org::0b682342-0107-4a83-9ab4-89341b237cf0" providerId="AD" clId="Web-{4CF19910-4D3F-21D1-96C2-B0466CAA295B}" dt="2024-05-31T14:42:24.707" v="455" actId="1076"/>
          <ac:spMkLst>
            <pc:docMk/>
            <pc:sldMk cId="0" sldId="263"/>
            <ac:spMk id="13" creationId="{00000000-0000-0000-0000-000000000000}"/>
          </ac:spMkLst>
        </pc:spChg>
      </pc:sldChg>
      <pc:sldChg chg="modNotes">
        <pc:chgData name="Pascal  Bongard" userId="S::pascal.bongard@fightforhumanity.org::0b682342-0107-4a83-9ab4-89341b237cf0" providerId="AD" clId="Web-{4CF19910-4D3F-21D1-96C2-B0466CAA295B}" dt="2024-05-31T14:40:05.217" v="453"/>
        <pc:sldMkLst>
          <pc:docMk/>
          <pc:sldMk cId="0" sldId="264"/>
        </pc:sldMkLst>
      </pc:sldChg>
      <pc:sldChg chg="modSp modNotes">
        <pc:chgData name="Pascal  Bongard" userId="S::pascal.bongard@fightforhumanity.org::0b682342-0107-4a83-9ab4-89341b237cf0" providerId="AD" clId="Web-{4CF19910-4D3F-21D1-96C2-B0466CAA295B}" dt="2024-05-31T14:46:24.668" v="479" actId="20577"/>
        <pc:sldMkLst>
          <pc:docMk/>
          <pc:sldMk cId="0" sldId="265"/>
        </pc:sldMkLst>
        <pc:spChg chg="mod">
          <ac:chgData name="Pascal  Bongard" userId="S::pascal.bongard@fightforhumanity.org::0b682342-0107-4a83-9ab4-89341b237cf0" providerId="AD" clId="Web-{4CF19910-4D3F-21D1-96C2-B0466CAA295B}" dt="2024-05-31T14:45:26.328" v="472" actId="1076"/>
          <ac:spMkLst>
            <pc:docMk/>
            <pc:sldMk cId="0" sldId="265"/>
            <ac:spMk id="7" creationId="{00000000-0000-0000-0000-000000000000}"/>
          </ac:spMkLst>
        </pc:spChg>
        <pc:spChg chg="mod">
          <ac:chgData name="Pascal  Bongard" userId="S::pascal.bongard@fightforhumanity.org::0b682342-0107-4a83-9ab4-89341b237cf0" providerId="AD" clId="Web-{4CF19910-4D3F-21D1-96C2-B0466CAA295B}" dt="2024-05-31T14:46:24.668" v="479" actId="20577"/>
          <ac:spMkLst>
            <pc:docMk/>
            <pc:sldMk cId="0" sldId="265"/>
            <ac:spMk id="8" creationId="{00000000-0000-0000-0000-000000000000}"/>
          </ac:spMkLst>
        </pc:spChg>
        <pc:spChg chg="mod">
          <ac:chgData name="Pascal  Bongard" userId="S::pascal.bongard@fightforhumanity.org::0b682342-0107-4a83-9ab4-89341b237cf0" providerId="AD" clId="Web-{4CF19910-4D3F-21D1-96C2-B0466CAA295B}" dt="2024-05-31T14:46:19.543" v="478" actId="20577"/>
          <ac:spMkLst>
            <pc:docMk/>
            <pc:sldMk cId="0" sldId="265"/>
            <ac:spMk id="9" creationId="{00000000-0000-0000-0000-000000000000}"/>
          </ac:spMkLst>
        </pc:spChg>
        <pc:grpChg chg="mod">
          <ac:chgData name="Pascal  Bongard" userId="S::pascal.bongard@fightforhumanity.org::0b682342-0107-4a83-9ab4-89341b237cf0" providerId="AD" clId="Web-{4CF19910-4D3F-21D1-96C2-B0466CAA295B}" dt="2024-05-31T14:45:12.718" v="471" actId="1076"/>
          <ac:grpSpMkLst>
            <pc:docMk/>
            <pc:sldMk cId="0" sldId="265"/>
            <ac:grpSpMk id="6" creationId="{00000000-0000-0000-0000-000000000000}"/>
          </ac:grpSpMkLst>
        </pc:grpChg>
      </pc:sldChg>
      <pc:sldChg chg="modSp modNotes">
        <pc:chgData name="Pascal  Bongard" userId="S::pascal.bongard@fightforhumanity.org::0b682342-0107-4a83-9ab4-89341b237cf0" providerId="AD" clId="Web-{4CF19910-4D3F-21D1-96C2-B0466CAA295B}" dt="2024-05-31T14:52:20.314" v="542"/>
        <pc:sldMkLst>
          <pc:docMk/>
          <pc:sldMk cId="0" sldId="266"/>
        </pc:sldMkLst>
        <pc:spChg chg="mod">
          <ac:chgData name="Pascal  Bongard" userId="S::pascal.bongard@fightforhumanity.org::0b682342-0107-4a83-9ab4-89341b237cf0" providerId="AD" clId="Web-{4CF19910-4D3F-21D1-96C2-B0466CAA295B}" dt="2024-05-31T14:47:36.249" v="491" actId="20577"/>
          <ac:spMkLst>
            <pc:docMk/>
            <pc:sldMk cId="0" sldId="266"/>
            <ac:spMk id="8" creationId="{00000000-0000-0000-0000-000000000000}"/>
          </ac:spMkLst>
        </pc:spChg>
        <pc:spChg chg="mod">
          <ac:chgData name="Pascal  Bongard" userId="S::pascal.bongard@fightforhumanity.org::0b682342-0107-4a83-9ab4-89341b237cf0" providerId="AD" clId="Web-{4CF19910-4D3F-21D1-96C2-B0466CAA295B}" dt="2024-05-31T14:47:57.250" v="492" actId="20577"/>
          <ac:spMkLst>
            <pc:docMk/>
            <pc:sldMk cId="0" sldId="266"/>
            <ac:spMk id="9" creationId="{00000000-0000-0000-0000-000000000000}"/>
          </ac:spMkLst>
        </pc:spChg>
        <pc:grpChg chg="mod">
          <ac:chgData name="Pascal  Bongard" userId="S::pascal.bongard@fightforhumanity.org::0b682342-0107-4a83-9ab4-89341b237cf0" providerId="AD" clId="Web-{4CF19910-4D3F-21D1-96C2-B0466CAA295B}" dt="2024-05-31T14:45:43.354" v="473" actId="1076"/>
          <ac:grpSpMkLst>
            <pc:docMk/>
            <pc:sldMk cId="0" sldId="266"/>
            <ac:grpSpMk id="6" creationId="{00000000-0000-0000-0000-000000000000}"/>
          </ac:grpSpMkLst>
        </pc:grpChg>
      </pc:sldChg>
      <pc:sldChg chg="modNotes">
        <pc:chgData name="Pascal  Bongard" userId="S::pascal.bongard@fightforhumanity.org::0b682342-0107-4a83-9ab4-89341b237cf0" providerId="AD" clId="Web-{4CF19910-4D3F-21D1-96C2-B0466CAA295B}" dt="2024-05-31T14:54:35.116" v="557"/>
        <pc:sldMkLst>
          <pc:docMk/>
          <pc:sldMk cId="0" sldId="267"/>
        </pc:sldMkLst>
      </pc:sldChg>
      <pc:sldChg chg="modSp">
        <pc:chgData name="Pascal  Bongard" userId="S::pascal.bongard@fightforhumanity.org::0b682342-0107-4a83-9ab4-89341b237cf0" providerId="AD" clId="Web-{4CF19910-4D3F-21D1-96C2-B0466CAA295B}" dt="2024-05-31T15:02:36.323" v="574" actId="1076"/>
        <pc:sldMkLst>
          <pc:docMk/>
          <pc:sldMk cId="0" sldId="268"/>
        </pc:sldMkLst>
        <pc:spChg chg="mod">
          <ac:chgData name="Pascal  Bongard" userId="S::pascal.bongard@fightforhumanity.org::0b682342-0107-4a83-9ab4-89341b237cf0" providerId="AD" clId="Web-{4CF19910-4D3F-21D1-96C2-B0466CAA295B}" dt="2024-05-31T15:02:36.323" v="574" actId="1076"/>
          <ac:spMkLst>
            <pc:docMk/>
            <pc:sldMk cId="0" sldId="268"/>
            <ac:spMk id="2" creationId="{00000000-0000-0000-0000-000000000000}"/>
          </ac:spMkLst>
        </pc:spChg>
        <pc:spChg chg="mod">
          <ac:chgData name="Pascal  Bongard" userId="S::pascal.bongard@fightforhumanity.org::0b682342-0107-4a83-9ab4-89341b237cf0" providerId="AD" clId="Web-{4CF19910-4D3F-21D1-96C2-B0466CAA295B}" dt="2024-05-31T14:55:57.869" v="561" actId="20577"/>
          <ac:spMkLst>
            <pc:docMk/>
            <pc:sldMk cId="0" sldId="268"/>
            <ac:spMk id="6" creationId="{00000000-0000-0000-0000-000000000000}"/>
          </ac:spMkLst>
        </pc:spChg>
        <pc:spChg chg="mod">
          <ac:chgData name="Pascal  Bongard" userId="S::pascal.bongard@fightforhumanity.org::0b682342-0107-4a83-9ab4-89341b237cf0" providerId="AD" clId="Web-{4CF19910-4D3F-21D1-96C2-B0466CAA295B}" dt="2024-05-31T15:02:25.260" v="572" actId="20577"/>
          <ac:spMkLst>
            <pc:docMk/>
            <pc:sldMk cId="0" sldId="268"/>
            <ac:spMk id="7" creationId="{00000000-0000-0000-0000-000000000000}"/>
          </ac:spMkLst>
        </pc:spChg>
      </pc:sldChg>
    </pc:docChg>
  </pc:docChgLst>
  <pc:docChgLst>
    <pc:chgData name="Pascal  Bongard" userId="S::pascal.bongard@fightforhumanity.org::0b682342-0107-4a83-9ab4-89341b237cf0" providerId="AD" clId="Web-{7DFF1F20-2995-5CB6-6019-38A71AB48A7E}"/>
    <pc:docChg chg="modSld">
      <pc:chgData name="Pascal  Bongard" userId="S::pascal.bongard@fightforhumanity.org::0b682342-0107-4a83-9ab4-89341b237cf0" providerId="AD" clId="Web-{7DFF1F20-2995-5CB6-6019-38A71AB48A7E}" dt="2024-06-03T06:26:20.330" v="26"/>
      <pc:docMkLst>
        <pc:docMk/>
      </pc:docMkLst>
      <pc:sldChg chg="modNotes">
        <pc:chgData name="Pascal  Bongard" userId="S::pascal.bongard@fightforhumanity.org::0b682342-0107-4a83-9ab4-89341b237cf0" providerId="AD" clId="Web-{7DFF1F20-2995-5CB6-6019-38A71AB48A7E}" dt="2024-06-03T06:26:20.330" v="26"/>
        <pc:sldMkLst>
          <pc:docMk/>
          <pc:sldMk cId="0" sldId="256"/>
        </pc:sldMkLst>
      </pc:sldChg>
    </pc:docChg>
  </pc:docChgLst>
  <pc:docChgLst>
    <pc:chgData name="Anki Sjöberg" userId="239c0786-fded-44c9-9289-6e10d66b746e" providerId="ADAL" clId="{48930512-7903-A848-AB10-89F594A06AA2}"/>
    <pc:docChg chg="undo custSel modSld">
      <pc:chgData name="Anki Sjöberg" userId="239c0786-fded-44c9-9289-6e10d66b746e" providerId="ADAL" clId="{48930512-7903-A848-AB10-89F594A06AA2}" dt="2024-06-03T13:03:00.624" v="87"/>
      <pc:docMkLst>
        <pc:docMk/>
      </pc:docMkLst>
      <pc:sldChg chg="modAnim">
        <pc:chgData name="Anki Sjöberg" userId="239c0786-fded-44c9-9289-6e10d66b746e" providerId="ADAL" clId="{48930512-7903-A848-AB10-89F594A06AA2}" dt="2024-06-03T06:40:10.736" v="1"/>
        <pc:sldMkLst>
          <pc:docMk/>
          <pc:sldMk cId="0" sldId="256"/>
        </pc:sldMkLst>
      </pc:sldChg>
      <pc:sldChg chg="modAnim">
        <pc:chgData name="Anki Sjöberg" userId="239c0786-fded-44c9-9289-6e10d66b746e" providerId="ADAL" clId="{48930512-7903-A848-AB10-89F594A06AA2}" dt="2024-06-03T06:40:16.619" v="2"/>
        <pc:sldMkLst>
          <pc:docMk/>
          <pc:sldMk cId="0" sldId="257"/>
        </pc:sldMkLst>
      </pc:sldChg>
      <pc:sldChg chg="modSp modAnim">
        <pc:chgData name="Anki Sjöberg" userId="239c0786-fded-44c9-9289-6e10d66b746e" providerId="ADAL" clId="{48930512-7903-A848-AB10-89F594A06AA2}" dt="2024-06-03T06:52:41.274" v="79" actId="113"/>
        <pc:sldMkLst>
          <pc:docMk/>
          <pc:sldMk cId="0" sldId="258"/>
        </pc:sldMkLst>
        <pc:spChg chg="mod">
          <ac:chgData name="Anki Sjöberg" userId="239c0786-fded-44c9-9289-6e10d66b746e" providerId="ADAL" clId="{48930512-7903-A848-AB10-89F594A06AA2}" dt="2024-06-03T06:52:41.274" v="79" actId="113"/>
          <ac:spMkLst>
            <pc:docMk/>
            <pc:sldMk cId="0" sldId="258"/>
            <ac:spMk id="3" creationId="{00000000-0000-0000-0000-000000000000}"/>
          </ac:spMkLst>
        </pc:spChg>
      </pc:sldChg>
      <pc:sldChg chg="modAnim">
        <pc:chgData name="Anki Sjöberg" userId="239c0786-fded-44c9-9289-6e10d66b746e" providerId="ADAL" clId="{48930512-7903-A848-AB10-89F594A06AA2}" dt="2024-06-03T06:41:14.267" v="9"/>
        <pc:sldMkLst>
          <pc:docMk/>
          <pc:sldMk cId="0" sldId="259"/>
        </pc:sldMkLst>
      </pc:sldChg>
      <pc:sldChg chg="modSp mod modAnim">
        <pc:chgData name="Anki Sjöberg" userId="239c0786-fded-44c9-9289-6e10d66b746e" providerId="ADAL" clId="{48930512-7903-A848-AB10-89F594A06AA2}" dt="2024-06-03T06:41:55.427" v="17"/>
        <pc:sldMkLst>
          <pc:docMk/>
          <pc:sldMk cId="0" sldId="260"/>
        </pc:sldMkLst>
        <pc:spChg chg="mod">
          <ac:chgData name="Anki Sjöberg" userId="239c0786-fded-44c9-9289-6e10d66b746e" providerId="ADAL" clId="{48930512-7903-A848-AB10-89F594A06AA2}" dt="2024-06-03T06:41:41.317" v="14" actId="1076"/>
          <ac:spMkLst>
            <pc:docMk/>
            <pc:sldMk cId="0" sldId="260"/>
            <ac:spMk id="2" creationId="{00000000-0000-0000-0000-000000000000}"/>
          </ac:spMkLst>
        </pc:spChg>
      </pc:sldChg>
      <pc:sldChg chg="modAnim">
        <pc:chgData name="Anki Sjöberg" userId="239c0786-fded-44c9-9289-6e10d66b746e" providerId="ADAL" clId="{48930512-7903-A848-AB10-89F594A06AA2}" dt="2024-06-03T06:42:14.946" v="21"/>
        <pc:sldMkLst>
          <pc:docMk/>
          <pc:sldMk cId="0" sldId="261"/>
        </pc:sldMkLst>
      </pc:sldChg>
      <pc:sldChg chg="modAnim">
        <pc:chgData name="Anki Sjöberg" userId="239c0786-fded-44c9-9289-6e10d66b746e" providerId="ADAL" clId="{48930512-7903-A848-AB10-89F594A06AA2}" dt="2024-06-03T06:42:22.866" v="22"/>
        <pc:sldMkLst>
          <pc:docMk/>
          <pc:sldMk cId="0" sldId="262"/>
        </pc:sldMkLst>
      </pc:sldChg>
      <pc:sldChg chg="modAnim">
        <pc:chgData name="Anki Sjöberg" userId="239c0786-fded-44c9-9289-6e10d66b746e" providerId="ADAL" clId="{48930512-7903-A848-AB10-89F594A06AA2}" dt="2024-06-03T06:42:50.672" v="27"/>
        <pc:sldMkLst>
          <pc:docMk/>
          <pc:sldMk cId="0" sldId="263"/>
        </pc:sldMkLst>
      </pc:sldChg>
      <pc:sldChg chg="modSp mod modAnim">
        <pc:chgData name="Anki Sjöberg" userId="239c0786-fded-44c9-9289-6e10d66b746e" providerId="ADAL" clId="{48930512-7903-A848-AB10-89F594A06AA2}" dt="2024-06-03T13:02:18.962" v="83"/>
        <pc:sldMkLst>
          <pc:docMk/>
          <pc:sldMk cId="0" sldId="264"/>
        </pc:sldMkLst>
        <pc:spChg chg="mod">
          <ac:chgData name="Anki Sjöberg" userId="239c0786-fded-44c9-9289-6e10d66b746e" providerId="ADAL" clId="{48930512-7903-A848-AB10-89F594A06AA2}" dt="2024-06-03T06:43:26.621" v="34" actId="1076"/>
          <ac:spMkLst>
            <pc:docMk/>
            <pc:sldMk cId="0" sldId="264"/>
            <ac:spMk id="3" creationId="{00000000-0000-0000-0000-000000000000}"/>
          </ac:spMkLst>
        </pc:spChg>
      </pc:sldChg>
      <pc:sldChg chg="modAnim">
        <pc:chgData name="Anki Sjöberg" userId="239c0786-fded-44c9-9289-6e10d66b746e" providerId="ADAL" clId="{48930512-7903-A848-AB10-89F594A06AA2}" dt="2024-06-03T06:43:51.636" v="37"/>
        <pc:sldMkLst>
          <pc:docMk/>
          <pc:sldMk cId="0" sldId="265"/>
        </pc:sldMkLst>
      </pc:sldChg>
      <pc:sldChg chg="modSp mod modAnim">
        <pc:chgData name="Anki Sjöberg" userId="239c0786-fded-44c9-9289-6e10d66b746e" providerId="ADAL" clId="{48930512-7903-A848-AB10-89F594A06AA2}" dt="2024-06-03T13:03:00.624" v="87"/>
        <pc:sldMkLst>
          <pc:docMk/>
          <pc:sldMk cId="0" sldId="266"/>
        </pc:sldMkLst>
        <pc:spChg chg="mod">
          <ac:chgData name="Anki Sjöberg" userId="239c0786-fded-44c9-9289-6e10d66b746e" providerId="ADAL" clId="{48930512-7903-A848-AB10-89F594A06AA2}" dt="2024-06-03T13:02:55.409" v="86" actId="1076"/>
          <ac:spMkLst>
            <pc:docMk/>
            <pc:sldMk cId="0" sldId="266"/>
            <ac:spMk id="3" creationId="{00000000-0000-0000-0000-000000000000}"/>
          </ac:spMkLst>
        </pc:spChg>
        <pc:spChg chg="mod">
          <ac:chgData name="Anki Sjöberg" userId="239c0786-fded-44c9-9289-6e10d66b746e" providerId="ADAL" clId="{48930512-7903-A848-AB10-89F594A06AA2}" dt="2024-06-03T13:02:48.340" v="84" actId="20577"/>
          <ac:spMkLst>
            <pc:docMk/>
            <pc:sldMk cId="0" sldId="266"/>
            <ac:spMk id="9" creationId="{00000000-0000-0000-0000-000000000000}"/>
          </ac:spMkLst>
        </pc:spChg>
      </pc:sldChg>
      <pc:sldChg chg="modSp mod modAnim">
        <pc:chgData name="Anki Sjöberg" userId="239c0786-fded-44c9-9289-6e10d66b746e" providerId="ADAL" clId="{48930512-7903-A848-AB10-89F594A06AA2}" dt="2024-06-03T06:44:22.477" v="43"/>
        <pc:sldMkLst>
          <pc:docMk/>
          <pc:sldMk cId="0" sldId="267"/>
        </pc:sldMkLst>
        <pc:spChg chg="mod">
          <ac:chgData name="Anki Sjöberg" userId="239c0786-fded-44c9-9289-6e10d66b746e" providerId="ADAL" clId="{48930512-7903-A848-AB10-89F594A06AA2}" dt="2024-06-03T06:44:13.580" v="41" actId="1076"/>
          <ac:spMkLst>
            <pc:docMk/>
            <pc:sldMk cId="0" sldId="267"/>
            <ac:spMk id="3" creationId="{00000000-0000-0000-0000-000000000000}"/>
          </ac:spMkLst>
        </pc:spChg>
      </pc:sldChg>
      <pc:sldChg chg="modAnim">
        <pc:chgData name="Anki Sjöberg" userId="239c0786-fded-44c9-9289-6e10d66b746e" providerId="ADAL" clId="{48930512-7903-A848-AB10-89F594A06AA2}" dt="2024-06-03T06:46:23.036" v="49"/>
        <pc:sldMkLst>
          <pc:docMk/>
          <pc:sldMk cId="0" sldId="268"/>
        </pc:sldMkLst>
      </pc:sldChg>
      <pc:sldChg chg="modAnim">
        <pc:chgData name="Anki Sjöberg" userId="239c0786-fded-44c9-9289-6e10d66b746e" providerId="ADAL" clId="{48930512-7903-A848-AB10-89F594A06AA2}" dt="2024-06-03T06:51:40.878" v="78"/>
        <pc:sldMkLst>
          <pc:docMk/>
          <pc:sldMk cId="0" sldId="269"/>
        </pc:sldMkLst>
      </pc:sldChg>
      <pc:sldChg chg="modAnim">
        <pc:chgData name="Anki Sjöberg" userId="239c0786-fded-44c9-9289-6e10d66b746e" providerId="ADAL" clId="{48930512-7903-A848-AB10-89F594A06AA2}" dt="2024-06-03T06:46:51.743" v="53"/>
        <pc:sldMkLst>
          <pc:docMk/>
          <pc:sldMk cId="0" sldId="270"/>
        </pc:sldMkLst>
      </pc:sldChg>
      <pc:sldChg chg="modAnim">
        <pc:chgData name="Anki Sjöberg" userId="239c0786-fded-44c9-9289-6e10d66b746e" providerId="ADAL" clId="{48930512-7903-A848-AB10-89F594A06AA2}" dt="2024-06-03T06:47:20.183" v="58"/>
        <pc:sldMkLst>
          <pc:docMk/>
          <pc:sldMk cId="0" sldId="271"/>
        </pc:sldMkLst>
      </pc:sldChg>
      <pc:sldChg chg="modAnim">
        <pc:chgData name="Anki Sjöberg" userId="239c0786-fded-44c9-9289-6e10d66b746e" providerId="ADAL" clId="{48930512-7903-A848-AB10-89F594A06AA2}" dt="2024-06-03T06:48:15.431" v="69"/>
        <pc:sldMkLst>
          <pc:docMk/>
          <pc:sldMk cId="0" sldId="272"/>
        </pc:sldMkLst>
      </pc:sldChg>
      <pc:sldChg chg="modAnim">
        <pc:chgData name="Anki Sjöberg" userId="239c0786-fded-44c9-9289-6e10d66b746e" providerId="ADAL" clId="{48930512-7903-A848-AB10-89F594A06AA2}" dt="2024-06-03T06:48:36.985" v="72"/>
        <pc:sldMkLst>
          <pc:docMk/>
          <pc:sldMk cId="0" sldId="273"/>
        </pc:sldMkLst>
      </pc:sldChg>
      <pc:sldChg chg="modAnim">
        <pc:chgData name="Anki Sjöberg" userId="239c0786-fded-44c9-9289-6e10d66b746e" providerId="ADAL" clId="{48930512-7903-A848-AB10-89F594A06AA2}" dt="2024-06-03T06:48:43.204" v="73"/>
        <pc:sldMkLst>
          <pc:docMk/>
          <pc:sldMk cId="0" sldId="274"/>
        </pc:sldMkLst>
      </pc:sldChg>
      <pc:sldChg chg="modAnim">
        <pc:chgData name="Anki Sjöberg" userId="239c0786-fded-44c9-9289-6e10d66b746e" providerId="ADAL" clId="{48930512-7903-A848-AB10-89F594A06AA2}" dt="2024-06-03T06:48:48.188" v="74"/>
        <pc:sldMkLst>
          <pc:docMk/>
          <pc:sldMk cId="0" sldId="27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03.06.2024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rotectingeducation.org/wp-content/uploads/documents/documents_guidelines_en.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CH" b="1" u="sng" dirty="0">
                <a:cs typeface="Calibri"/>
              </a:rPr>
              <a:t>Notes</a:t>
            </a:r>
            <a:r>
              <a:rPr lang="en-CH" dirty="0">
                <a:cs typeface="Calibri"/>
              </a:rPr>
              <a:t>:</a:t>
            </a:r>
          </a:p>
          <a:p>
            <a:endParaRPr lang="en-CH" dirty="0">
              <a:cs typeface="Calibri"/>
            </a:endParaRPr>
          </a:p>
          <a:p>
            <a:r>
              <a:rPr lang="en-US"/>
              <a:t>Module 2, The Practical Measures</a:t>
            </a:r>
            <a:endParaRPr lang="en-CH"/>
          </a:p>
          <a:p>
            <a:endParaRPr lang="en-CH" dirty="0">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1</a:t>
            </a:fld>
            <a:endParaRPr lang="cs-CZ"/>
          </a:p>
        </p:txBody>
      </p:sp>
    </p:spTree>
    <p:extLst>
      <p:ext uri="{BB962C8B-B14F-4D97-AF65-F5344CB8AC3E}">
        <p14:creationId xmlns:p14="http://schemas.microsoft.com/office/powerpoint/2010/main" val="1066520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t>
            </a:r>
            <a:r>
              <a:rPr lang="en-US" b="1" u="sng" dirty="0"/>
              <a:t>Notes</a:t>
            </a:r>
            <a:r>
              <a:rPr lang="en-US" dirty="0"/>
              <a:t>:</a:t>
            </a:r>
            <a:endParaRPr lang="fr-FR" dirty="0"/>
          </a:p>
          <a:p>
            <a:endParaRPr lang="en-US" dirty="0">
              <a:cs typeface="Calibri"/>
            </a:endParaRPr>
          </a:p>
          <a:p>
            <a:r>
              <a:rPr lang="en-US" dirty="0"/>
              <a:t>Explain that:​​</a:t>
            </a:r>
            <a:endParaRPr lang="en-US" dirty="0">
              <a:cs typeface="Calibri"/>
            </a:endParaRPr>
          </a:p>
          <a:p>
            <a:pPr marL="171450" indent="-171450">
              <a:buFont typeface="Arial"/>
              <a:buChar char="•"/>
            </a:pPr>
            <a:r>
              <a:rPr lang="en-US" dirty="0"/>
              <a:t>The right to food, and water, is a fundamental right recognized by IHRL. The Universal Declaration of Human Rights recognizes that: “Everyone has the right to a standard of living adequate for the health and well-being of himself and of his family, including adequate food, ...” (art. 25)  ​</a:t>
            </a:r>
            <a:endParaRPr lang="en-US" dirty="0">
              <a:cs typeface="Calibri"/>
            </a:endParaRPr>
          </a:p>
          <a:p>
            <a:pPr marL="171450" indent="-171450">
              <a:buFont typeface="Arial"/>
              <a:buChar char="•"/>
            </a:pPr>
            <a:r>
              <a:rPr lang="en-US" dirty="0"/>
              <a:t>The International Covenant on Economic, Social and Cultural Rights, which is part of the International Bill of Human Rights, recognizes the right to adequate food as an essential part of the right to an adequate standard of living (art. 11 (1)). It also explicitly recognizes “the fundamental right of everyone to be free from hunger” (art. 11 (2)).  ​</a:t>
            </a:r>
            <a:endParaRPr lang="en-US" dirty="0">
              <a:cs typeface="Calibri"/>
            </a:endParaRPr>
          </a:p>
          <a:p>
            <a:pPr marL="171450" indent="-171450">
              <a:buFont typeface="Arial"/>
              <a:buChar char="•"/>
            </a:pPr>
            <a:r>
              <a:rPr lang="en-US" dirty="0"/>
              <a:t>The right to food is also recognized in other international conventions protecting specific groups, such as the Convention on the Elimination of All Forms of Discrimination against Women (1979), the Convention on the Rights of the Child (1989), and the Convention on the Rights of Persons with Disabilities (2006).​</a:t>
            </a:r>
            <a:endParaRPr lang="en-US" dirty="0">
              <a:cs typeface="Calibri"/>
            </a:endParaRPr>
          </a:p>
          <a:p>
            <a:pPr marL="171450" indent="-171450">
              <a:buFont typeface="Arial"/>
              <a:buChar char="•"/>
            </a:pPr>
            <a:r>
              <a:rPr lang="en-US" dirty="0"/>
              <a:t>IHRL requires States and arguably de facto authorities to take steps indispensable for the fulfillment of a population’s essential needs, including in terms of access to food. Under the International Covenant on Economic, Social and Cultural Rights (ICESCR), states parties have an obligation to take steps, individually and through international cooperation, indispensable for the survival of a population, including in terms of access to food and health care. ​</a:t>
            </a:r>
            <a:endParaRPr lang="en-US" dirty="0">
              <a:cs typeface="Calibri"/>
            </a:endParaRPr>
          </a:p>
          <a:p>
            <a:pPr marL="171450" indent="-171450">
              <a:buFont typeface="Arial"/>
              <a:buChar char="•"/>
            </a:pPr>
            <a:endParaRPr lang="en-US" dirty="0">
              <a:cs typeface="Calibri"/>
            </a:endParaRPr>
          </a:p>
          <a:p>
            <a:pPr marL="171450" indent="-171450">
              <a:buFont typeface="Arial"/>
              <a:buChar char="•"/>
            </a:pPr>
            <a:endParaRPr lang="en-US" dirty="0">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u="sng">
                <a:cs typeface="Calibri"/>
              </a:rPr>
              <a:t>Notes</a:t>
            </a:r>
            <a:r>
              <a:rPr lang="en-US">
                <a:cs typeface="Calibri"/>
              </a:rPr>
              <a:t>:</a:t>
            </a:r>
            <a:endParaRPr lang="en-US"/>
          </a:p>
          <a:p>
            <a:endParaRPr lang="en-US"/>
          </a:p>
          <a:p>
            <a:r>
              <a:rPr lang="en-US"/>
              <a:t>Explain that under the Rome Statute of the International Criminal Court (ICC):​</a:t>
            </a:r>
            <a:endParaRPr lang="en-US">
              <a:cs typeface="Calibri"/>
            </a:endParaRPr>
          </a:p>
          <a:p>
            <a:pPr marL="171450" indent="-171450">
              <a:buFont typeface="Arial"/>
              <a:buChar char="•"/>
            </a:pPr>
            <a:r>
              <a:rPr lang="en-US"/>
              <a:t>Intentionally starving civilians as a method of warfare is a war crime. This prohibition applies to both situations of international and non-international armed conflicts. The prohibition applies to blockades and sieges. ​</a:t>
            </a:r>
            <a:endParaRPr lang="en-US">
              <a:cs typeface="Calibri"/>
            </a:endParaRPr>
          </a:p>
          <a:p>
            <a:pPr marL="171450" indent="-171450">
              <a:buFont typeface="Arial"/>
              <a:buChar char="•"/>
            </a:pPr>
            <a:r>
              <a:rPr lang="en-US"/>
              <a:t>Intentionally attacking humanitarian personnel and objects may also constitute a war crime. ​</a:t>
            </a:r>
            <a:endParaRPr lang="en-US">
              <a:cs typeface="Calibri"/>
            </a:endParaRPr>
          </a:p>
          <a:p>
            <a:pPr marL="171450" indent="-171450">
              <a:buFont typeface="Arial"/>
              <a:buChar char="•"/>
            </a:pPr>
            <a:r>
              <a:rPr lang="en-US"/>
              <a:t>The denial of humanitarian assistance and intentional deprivation of food, whether in war or peace, may amount to the crime against humanity of extermination and in extreme cases even genocide.​</a:t>
            </a:r>
            <a:endParaRPr lang="en-US">
              <a:cs typeface="Calibri"/>
            </a:endParaRPr>
          </a:p>
          <a:p>
            <a:pPr marL="171450" indent="-171450">
              <a:buFont typeface="Arial"/>
              <a:buChar char="•"/>
            </a:pPr>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t>
            </a:r>
            <a:r>
              <a:rPr lang="en-US" b="1" u="sng" dirty="0"/>
              <a:t>Notes</a:t>
            </a:r>
            <a:r>
              <a:rPr lang="en-US" dirty="0"/>
              <a:t>:</a:t>
            </a:r>
          </a:p>
          <a:p>
            <a:endParaRPr lang="en-US" dirty="0"/>
          </a:p>
          <a:p>
            <a:r>
              <a:rPr lang="en-US" dirty="0"/>
              <a:t>Explain that there are a number of UN Security Council Resolutions that are addressing food security, usually focusing on hunger.​</a:t>
            </a:r>
            <a:endParaRPr lang="en-US" dirty="0">
              <a:ea typeface="Calibri"/>
              <a:cs typeface="Calibri"/>
            </a:endParaRPr>
          </a:p>
          <a:p>
            <a:pPr marL="171450" indent="-171450">
              <a:buFont typeface="Arial"/>
              <a:buChar char="•"/>
            </a:pPr>
            <a:endParaRPr lang="en-US" dirty="0">
              <a:ea typeface="Calibri"/>
              <a:cs typeface="Calibri"/>
            </a:endParaRPr>
          </a:p>
          <a:p>
            <a:r>
              <a:rPr lang="en-US" u="sng" dirty="0"/>
              <a:t>UNSC 2417​</a:t>
            </a:r>
            <a:endParaRPr lang="en-US" u="sng" dirty="0">
              <a:ea typeface="Calibri"/>
              <a:cs typeface="Calibri"/>
            </a:endParaRPr>
          </a:p>
          <a:p>
            <a:pPr marL="171450" indent="-171450">
              <a:buFont typeface="Arial"/>
              <a:buChar char="•"/>
            </a:pPr>
            <a:r>
              <a:rPr lang="en-US" dirty="0"/>
              <a:t>In May 2018, the UN Security Council unanimously adopted Resolution 2417 in response to its deep concern about the level of global humanitarian needs and the threat of famine facing millions of people in armed conflicts, and about the number of undernourished people in the world. ​</a:t>
            </a:r>
            <a:endParaRPr lang="en-US" dirty="0">
              <a:ea typeface="Calibri"/>
              <a:cs typeface="Calibri"/>
            </a:endParaRPr>
          </a:p>
          <a:p>
            <a:pPr marL="171450" indent="-171450">
              <a:buFont typeface="Arial"/>
              <a:buChar char="•"/>
            </a:pPr>
            <a:r>
              <a:rPr lang="en-US" dirty="0"/>
              <a:t>Resolution 2417 recalls the link between armed conflict and hunger and acknowledges that peace is directly threatened when hunger emerges from armed conflict. ​</a:t>
            </a:r>
            <a:endParaRPr lang="en-US" dirty="0">
              <a:ea typeface="Calibri"/>
              <a:cs typeface="Calibri"/>
            </a:endParaRPr>
          </a:p>
          <a:p>
            <a:pPr marL="171450" indent="-171450">
              <a:buFont typeface="Arial"/>
              <a:buChar char="•"/>
            </a:pPr>
            <a:r>
              <a:rPr lang="en-US" dirty="0"/>
              <a:t>Resolution 2417 recognizes that using starvation as a method of warfare can constitute a war crime​.</a:t>
            </a:r>
            <a:endParaRPr lang="en-US" dirty="0">
              <a:ea typeface="Calibri"/>
              <a:cs typeface="Calibri"/>
            </a:endParaRPr>
          </a:p>
          <a:p>
            <a:pPr marL="171450" indent="-171450">
              <a:buFont typeface="Arial"/>
              <a:buChar char="•"/>
            </a:pPr>
            <a:r>
              <a:rPr lang="en-US" dirty="0"/>
              <a:t>Resolution 2417 also restates the range of IHL rules that aim to protect against hunger, calling on all parties to conflict to respect them, and on those with influence over parties to remind them of their obligations.​</a:t>
            </a:r>
            <a:endParaRPr lang="en-US" dirty="0">
              <a:ea typeface="Calibri"/>
              <a:cs typeface="Calibri"/>
            </a:endParaRPr>
          </a:p>
          <a:p>
            <a:pPr marL="171450" indent="-171450">
              <a:buFont typeface="Arial"/>
              <a:buChar char="•"/>
            </a:pPr>
            <a:r>
              <a:rPr lang="en-US" dirty="0"/>
              <a:t>Resolution 2417 also requests that the Secretary-General report: </a:t>
            </a:r>
            <a:r>
              <a:rPr lang="en-US" dirty="0" err="1"/>
              <a:t>i</a:t>
            </a:r>
            <a:r>
              <a:rPr lang="en-US" dirty="0"/>
              <a:t>) annually on its implementation, ii) regularly on the risk of famine and food insecurity in his country reports, and iii) swiftly to the Council when the risk of conflict-induced famine and wide-spread food insecurity in armed conflict contexts occurs. ​</a:t>
            </a:r>
            <a:endParaRPr lang="en-US" dirty="0">
              <a:ea typeface="Calibri"/>
              <a:cs typeface="Calibri"/>
            </a:endParaRPr>
          </a:p>
          <a:p>
            <a:endParaRPr lang="en-US" dirty="0">
              <a:ea typeface="Calibri"/>
              <a:cs typeface="Calibri"/>
            </a:endParaRPr>
          </a:p>
          <a:p>
            <a:r>
              <a:rPr lang="en-US" u="sng" dirty="0"/>
              <a:t>UNSC 2573</a:t>
            </a:r>
            <a:r>
              <a:rPr lang="en-US" dirty="0"/>
              <a:t>​</a:t>
            </a:r>
            <a:endParaRPr lang="en-US" dirty="0">
              <a:ea typeface="Calibri"/>
              <a:cs typeface="Calibri"/>
            </a:endParaRPr>
          </a:p>
          <a:p>
            <a:pPr marL="171450" indent="-171450">
              <a:buFont typeface="Arial"/>
              <a:buChar char="•"/>
            </a:pPr>
            <a:r>
              <a:rPr lang="en-US" dirty="0"/>
              <a:t>In 2021 the UNSC also unanimously adopted Resolution 2573, its first resolution recalling that indiscriminate and disproportionate attacks that result in depriving the civilian population of objects indispensable to their survival are flagrant violations of IHL.</a:t>
            </a:r>
            <a:endParaRPr lang="en-US" dirty="0">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u="sng" dirty="0">
                <a:ea typeface="Calibri"/>
                <a:cs typeface="Calibri"/>
              </a:rPr>
              <a:t>Notes</a:t>
            </a:r>
            <a:r>
              <a:rPr lang="en-US" dirty="0">
                <a:ea typeface="Calibri"/>
                <a:cs typeface="Calibri"/>
              </a:rPr>
              <a:t>:</a:t>
            </a:r>
            <a:endParaRPr lang="en-US" dirty="0"/>
          </a:p>
          <a:p>
            <a:endParaRPr lang="en-US" dirty="0"/>
          </a:p>
          <a:p>
            <a:r>
              <a:rPr lang="en-US" i="1" dirty="0"/>
              <a:t>Exercise 3: (10 minutes in plenary or small groups)​</a:t>
            </a:r>
            <a:endParaRPr lang="en-US" i="1" dirty="0">
              <a:ea typeface="Calibri"/>
              <a:cs typeface="Calibri"/>
            </a:endParaRPr>
          </a:p>
          <a:p>
            <a:pPr marL="171450" indent="-171450">
              <a:buFont typeface="Arial"/>
              <a:buChar char="•"/>
            </a:pPr>
            <a:r>
              <a:rPr lang="en-US" dirty="0"/>
              <a:t>Explain to them that now that you have discussed the international framework it would be interesting to hear from them how this relates to/is reflected in the framework where they are operating. You can either do this in plenary, or in small groups. ​</a:t>
            </a:r>
            <a:endParaRPr lang="en-US" dirty="0">
              <a:ea typeface="Calibri"/>
              <a:cs typeface="Calibri"/>
            </a:endParaRPr>
          </a:p>
          <a:p>
            <a:pPr marL="171450" indent="-171450">
              <a:buFont typeface="Arial"/>
              <a:buChar char="•"/>
            </a:pPr>
            <a:r>
              <a:rPr lang="en-US" dirty="0"/>
              <a:t>In small groups: (adds 5-10 minutes of time, so total around 15-20 minutes) ​</a:t>
            </a:r>
            <a:endParaRPr lang="en-US" dirty="0">
              <a:ea typeface="Calibri"/>
              <a:cs typeface="Calibri"/>
            </a:endParaRPr>
          </a:p>
          <a:p>
            <a:pPr marL="171450" indent="-171450">
              <a:buFont typeface="Arial"/>
              <a:buChar char="•"/>
            </a:pPr>
            <a:r>
              <a:rPr lang="en-US" dirty="0"/>
              <a:t>Ask them to divide into small groups (3-4 people) and take 5-10 minutes to identify and list the most relevant legal and normative frameworks regulating food security in their contexts.​</a:t>
            </a:r>
            <a:endParaRPr lang="en-US" dirty="0">
              <a:ea typeface="Calibri"/>
              <a:cs typeface="Calibri"/>
            </a:endParaRPr>
          </a:p>
          <a:p>
            <a:pPr marL="171450" indent="-171450">
              <a:buFont typeface="Arial"/>
              <a:buChar char="•"/>
            </a:pPr>
            <a:r>
              <a:rPr lang="en-US" dirty="0"/>
              <a:t>Ask which bodies or institutions are in charge of developing and implementing these frameworks.​</a:t>
            </a:r>
            <a:endParaRPr lang="en-US" dirty="0">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u="sng" dirty="0">
                <a:ea typeface="Calibri"/>
                <a:cs typeface="Calibri"/>
              </a:rPr>
              <a:t>Notes</a:t>
            </a:r>
            <a:r>
              <a:rPr lang="en-US" dirty="0">
                <a:ea typeface="Calibri"/>
                <a:cs typeface="Calibri"/>
              </a:rPr>
              <a:t>:</a:t>
            </a:r>
            <a:endParaRPr lang="en-US" dirty="0"/>
          </a:p>
          <a:p>
            <a:endParaRPr lang="en-US" dirty="0"/>
          </a:p>
          <a:p>
            <a:pPr marL="171450" indent="-171450">
              <a:buFont typeface="Arial"/>
              <a:buChar char="•"/>
            </a:pPr>
            <a:r>
              <a:rPr lang="en-US" dirty="0"/>
              <a:t>Explain that as mentioned before, the Practical Measures are designed to help armed actors better comply with their legal obligations and reduce civilian harm from operations. Complying with IHL is the minimum that armed actors must do. The document lays out the policies, practices, and major considerations that armed actors should incorporate into their analysis, planning, operations, and post-operations that are necessary to mitigate civilian harm, specifically their impact on food security.​</a:t>
            </a:r>
            <a:endParaRPr lang="en-US" dirty="0">
              <a:ea typeface="Calibri"/>
              <a:cs typeface="Calibri"/>
            </a:endParaRPr>
          </a:p>
          <a:p>
            <a:pPr marL="171450" indent="-171450">
              <a:buFont typeface="Arial"/>
              <a:buChar char="•"/>
            </a:pPr>
            <a:endParaRPr lang="en-US"/>
          </a:p>
          <a:p>
            <a:pPr marL="171450" indent="-171450">
              <a:buFont typeface="Arial"/>
              <a:buChar char="•"/>
            </a:pPr>
            <a:r>
              <a:rPr lang="en-US" dirty="0"/>
              <a:t>In terms of content, there are </a:t>
            </a:r>
            <a:r>
              <a:rPr lang="en-US" u="sng"/>
              <a:t>four key areas</a:t>
            </a:r>
            <a:r>
              <a:rPr lang="en-US" dirty="0"/>
              <a:t>, that are complementary with each other and reinforce the measures taken in the other areas: ​</a:t>
            </a:r>
            <a:endParaRPr lang="en-US" dirty="0">
              <a:ea typeface="Calibri"/>
              <a:cs typeface="Calibri"/>
            </a:endParaRPr>
          </a:p>
          <a:p>
            <a:r>
              <a:rPr lang="en-US"/>
              <a:t>     </a:t>
            </a:r>
            <a:r>
              <a:rPr lang="en-US" dirty="0"/>
              <a:t>1) Policies and practices for Civilian Harm Mitigation</a:t>
            </a:r>
            <a:endParaRPr lang="en-US" dirty="0">
              <a:ea typeface="Calibri"/>
              <a:cs typeface="Calibri"/>
            </a:endParaRPr>
          </a:p>
          <a:p>
            <a:r>
              <a:rPr lang="en-US"/>
              <a:t>          </a:t>
            </a:r>
            <a:r>
              <a:rPr lang="en-US" dirty="0"/>
              <a:t>Armed actors should have in place policies, guidance, and procedures aimed at preventing, mitigating and responding to civilian harm, </a:t>
            </a:r>
            <a:r>
              <a:rPr lang="en-US"/>
              <a:t>                   </a:t>
            </a:r>
            <a:r>
              <a:rPr lang="en-US" dirty="0"/>
              <a:t>including conflict-induced food insecurity. ​</a:t>
            </a:r>
            <a:endParaRPr lang="en-US" dirty="0">
              <a:cs typeface="Calibri"/>
            </a:endParaRPr>
          </a:p>
          <a:p>
            <a:r>
              <a:rPr lang="en-US"/>
              <a:t>     </a:t>
            </a:r>
            <a:r>
              <a:rPr lang="en-US" dirty="0"/>
              <a:t>2) Considerations for planning and conducting military operations</a:t>
            </a:r>
            <a:endParaRPr lang="en-US" dirty="0">
              <a:ea typeface="Calibri"/>
              <a:cs typeface="Calibri"/>
            </a:endParaRPr>
          </a:p>
          <a:p>
            <a:r>
              <a:rPr lang="en-US"/>
              <a:t>          </a:t>
            </a:r>
            <a:r>
              <a:rPr lang="en-US" dirty="0"/>
              <a:t>When planning and conducting operations, armed actors should consider their potential impact on civilians and civilian objects to avoid </a:t>
            </a:r>
            <a:r>
              <a:rPr lang="en-US"/>
              <a:t>                 </a:t>
            </a:r>
            <a:r>
              <a:rPr lang="en-US" dirty="0"/>
              <a:t>causing or increasing food insecurity. ​</a:t>
            </a:r>
            <a:endParaRPr lang="en-US" dirty="0">
              <a:ea typeface="Calibri"/>
              <a:cs typeface="Calibri"/>
            </a:endParaRPr>
          </a:p>
          <a:p>
            <a:r>
              <a:rPr lang="en-US"/>
              <a:t>     </a:t>
            </a:r>
            <a:r>
              <a:rPr lang="en-US" dirty="0"/>
              <a:t>3) Partners and allies​</a:t>
            </a:r>
            <a:endParaRPr lang="en-US" dirty="0">
              <a:ea typeface="Calibri"/>
              <a:cs typeface="Calibri"/>
            </a:endParaRPr>
          </a:p>
          <a:p>
            <a:r>
              <a:rPr lang="en-US"/>
              <a:t>          </a:t>
            </a:r>
            <a:r>
              <a:rPr lang="en-US" dirty="0"/>
              <a:t>Armed actors should make every effort to ensure that partners and allied forces align with their own standards regarding preventing and </a:t>
            </a:r>
            <a:r>
              <a:rPr lang="en-US"/>
              <a:t>               </a:t>
            </a:r>
            <a:r>
              <a:rPr lang="en-US" dirty="0"/>
              <a:t>mitigating civilian harm, including conflict-induced food insecurity.​</a:t>
            </a:r>
            <a:endParaRPr lang="en-US" dirty="0">
              <a:ea typeface="Calibri"/>
              <a:cs typeface="Calibri"/>
            </a:endParaRPr>
          </a:p>
          <a:p>
            <a:r>
              <a:rPr lang="en-US"/>
              <a:t>      </a:t>
            </a:r>
            <a:r>
              <a:rPr lang="en-US" dirty="0"/>
              <a:t>4) Addressing harm caused​</a:t>
            </a:r>
            <a:endParaRPr lang="en-US" dirty="0">
              <a:ea typeface="Calibri"/>
              <a:cs typeface="Calibri"/>
            </a:endParaRPr>
          </a:p>
          <a:p>
            <a:r>
              <a:rPr lang="en-US"/>
              <a:t>          </a:t>
            </a:r>
            <a:r>
              <a:rPr lang="en-US" dirty="0"/>
              <a:t>Armed actors should take all feasible steps to address the harm caused by their actions or omissions, in consultation with affected people. ​</a:t>
            </a:r>
            <a:endParaRPr lang="en-US" dirty="0">
              <a:ea typeface="Calibri"/>
              <a:cs typeface="Calibri"/>
            </a:endParaRPr>
          </a:p>
          <a:p>
            <a:pPr marL="228600" indent="-228600">
              <a:buFont typeface="Arial"/>
              <a:buChar char="•"/>
            </a:pPr>
            <a:endParaRPr lang="en-US" dirty="0">
              <a:ea typeface="Calibri"/>
              <a:cs typeface="Calibri"/>
            </a:endParaRPr>
          </a:p>
          <a:p>
            <a:endParaRPr lang="en-US" dirty="0">
              <a:ea typeface="Calibri"/>
              <a:cs typeface="Calibri"/>
            </a:endParaRPr>
          </a:p>
          <a:p>
            <a:endParaRPr lang="en-US" dirty="0">
              <a:ea typeface="Calibri"/>
              <a:cs typeface="Calibri"/>
            </a:endParaRPr>
          </a:p>
          <a:p>
            <a:pPr marL="228600" indent="-228600">
              <a:buFont typeface="Arial"/>
              <a:buChar char="•"/>
            </a:pPr>
            <a:endParaRPr lang="en-US" dirty="0">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u="sng" dirty="0">
                <a:ea typeface="Calibri"/>
                <a:cs typeface="Calibri"/>
              </a:rPr>
              <a:t>Notes</a:t>
            </a:r>
            <a:r>
              <a:rPr lang="en-US" dirty="0">
                <a:ea typeface="Calibri"/>
                <a:cs typeface="Calibri"/>
              </a:rPr>
              <a:t>:</a:t>
            </a:r>
            <a:endParaRPr lang="en-US" dirty="0"/>
          </a:p>
          <a:p>
            <a:endParaRPr lang="en-US" dirty="0"/>
          </a:p>
          <a:p>
            <a:r>
              <a:rPr lang="en-US" dirty="0"/>
              <a:t>Explain that the Practical Measures are:​</a:t>
            </a:r>
            <a:endParaRPr lang="en-US" dirty="0">
              <a:ea typeface="Calibri"/>
              <a:cs typeface="Calibri"/>
            </a:endParaRPr>
          </a:p>
          <a:p>
            <a:pPr marL="171450" indent="-171450">
              <a:buFont typeface="Arial"/>
              <a:buChar char="•"/>
            </a:pPr>
            <a:r>
              <a:rPr lang="en-US" dirty="0"/>
              <a:t>a guidance and reference tool for State and non-State armed groups who would otherwise unwittingly contribute to food insecurity.  ​</a:t>
            </a:r>
            <a:endParaRPr lang="en-US" dirty="0">
              <a:ea typeface="Calibri"/>
              <a:cs typeface="Calibri"/>
            </a:endParaRPr>
          </a:p>
          <a:p>
            <a:pPr marL="171450" indent="-171450">
              <a:buFont typeface="Arial"/>
              <a:buChar char="•"/>
            </a:pPr>
            <a:r>
              <a:rPr lang="en-US" dirty="0"/>
              <a:t>rooted in civilian harm-mitigation and response good practice, therefore reflecting and complimenting IHL and IHRL.​</a:t>
            </a:r>
            <a:endParaRPr lang="en-US" dirty="0">
              <a:ea typeface="Calibri"/>
              <a:cs typeface="Calibri"/>
            </a:endParaRPr>
          </a:p>
          <a:p>
            <a:pPr marL="171450" indent="-171450">
              <a:buFont typeface="Arial"/>
              <a:buChar char="•"/>
            </a:pPr>
            <a:r>
              <a:rPr lang="en-US" dirty="0"/>
              <a:t>concrete steps that armed actors can take to prevent or mitigate conflict-induced food insecurity.​</a:t>
            </a:r>
            <a:endParaRPr lang="en-US" dirty="0">
              <a:ea typeface="Calibri"/>
              <a:cs typeface="Calibri"/>
            </a:endParaRPr>
          </a:p>
          <a:p>
            <a:pPr marL="171450" indent="-171450">
              <a:buFont typeface="Arial"/>
              <a:buChar char="•"/>
            </a:pPr>
            <a:r>
              <a:rPr lang="en-US" dirty="0"/>
              <a:t>a collective effort to raise the bar on standard practice. As such, some of the measures are aspirational and can be progressively realized.​</a:t>
            </a:r>
            <a:endParaRPr lang="en-US" dirty="0">
              <a:ea typeface="Calibri"/>
              <a:cs typeface="Calibri"/>
            </a:endParaRPr>
          </a:p>
          <a:p>
            <a:endParaRPr lang="en-US" dirty="0"/>
          </a:p>
          <a:p>
            <a:r>
              <a:rPr lang="en-US" dirty="0"/>
              <a:t>Explain that they are </a:t>
            </a:r>
            <a:r>
              <a:rPr lang="en-US" b="1"/>
              <a:t>not</a:t>
            </a:r>
            <a:r>
              <a:rPr lang="en-US" dirty="0"/>
              <a:t>:​</a:t>
            </a:r>
            <a:endParaRPr lang="en-US" dirty="0">
              <a:ea typeface="Calibri"/>
              <a:cs typeface="Calibri"/>
            </a:endParaRPr>
          </a:p>
          <a:p>
            <a:pPr marL="171450" indent="-171450">
              <a:buFont typeface="Arial"/>
              <a:buChar char="•"/>
            </a:pPr>
            <a:r>
              <a:rPr lang="en-US" dirty="0"/>
              <a:t>the go-to document for understanding one’s IHL obligations: while some IHL obligations are reflected in the document, this is not comprehensive​.</a:t>
            </a:r>
            <a:endParaRPr lang="en-US" dirty="0">
              <a:ea typeface="Calibri"/>
              <a:cs typeface="Calibri"/>
            </a:endParaRPr>
          </a:p>
          <a:p>
            <a:pPr marL="171450" indent="-171450">
              <a:buFont typeface="Arial"/>
              <a:buChar char="•"/>
            </a:pPr>
            <a:r>
              <a:rPr lang="en-US" dirty="0"/>
              <a:t>a monitoring or accountability tool.</a:t>
            </a:r>
            <a:endParaRPr lang="en-US" dirty="0">
              <a:ea typeface="Calibri"/>
              <a:cs typeface="Calibri"/>
            </a:endParaRPr>
          </a:p>
          <a:p>
            <a:pPr marL="171450" indent="-171450">
              <a:buFont typeface="Arial"/>
              <a:buChar char="•"/>
            </a:pPr>
            <a:r>
              <a:rPr lang="en-US" dirty="0"/>
              <a:t>Nor is it a political declaration that requires sign-on.​</a:t>
            </a:r>
            <a:endParaRPr lang="en-US" dirty="0">
              <a:ea typeface="Calibri"/>
              <a:cs typeface="Calibri"/>
            </a:endParaRPr>
          </a:p>
          <a:p>
            <a:pPr marL="171450" indent="-171450">
              <a:buFont typeface="Arial"/>
              <a:buChar char="•"/>
            </a:pPr>
            <a:r>
              <a:rPr lang="en-US" dirty="0"/>
              <a:t>As such, it does not focus on the behavior of political actors.​</a:t>
            </a:r>
            <a:endParaRPr lang="en-US" dirty="0">
              <a:ea typeface="Calibri"/>
              <a:cs typeface="Calibri"/>
            </a:endParaRPr>
          </a:p>
          <a:p>
            <a:pPr marL="171450" indent="-171450">
              <a:buFont typeface="Arial"/>
              <a:buChar char="•"/>
            </a:pPr>
            <a:r>
              <a:rPr lang="en-US" dirty="0"/>
              <a:t>Lastly, it is not expected that the Practical Measures will influence the behavior of those purposefully using starvation as a method of war.​</a:t>
            </a:r>
            <a:endParaRPr lang="en-US" dirty="0">
              <a:ea typeface="Calibri"/>
              <a:cs typeface="Calibri"/>
            </a:endParaRPr>
          </a:p>
          <a:p>
            <a:pPr marL="171450" indent="-171450">
              <a:buFont typeface="Arial"/>
              <a:buChar char="•"/>
            </a:pPr>
            <a:endParaRPr lang="en-US" dirty="0">
              <a:ea typeface="Calibri"/>
              <a:cs typeface="Calibri"/>
            </a:endParaRPr>
          </a:p>
          <a:p>
            <a:r>
              <a:rPr lang="en-US" dirty="0"/>
              <a:t>​</a:t>
            </a:r>
            <a:endParaRPr lang="en-US" dirty="0">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u="sng" dirty="0">
                <a:ea typeface="Calibri"/>
                <a:cs typeface="Calibri"/>
              </a:rPr>
              <a:t>Notes</a:t>
            </a:r>
            <a:r>
              <a:rPr lang="en-US" dirty="0">
                <a:ea typeface="Calibri"/>
                <a:cs typeface="Calibri"/>
              </a:rPr>
              <a:t>:</a:t>
            </a:r>
            <a:endParaRPr lang="en-US" dirty="0"/>
          </a:p>
          <a:p>
            <a:endParaRPr lang="en-US" dirty="0"/>
          </a:p>
          <a:p>
            <a:r>
              <a:rPr lang="en-US" i="1" dirty="0"/>
              <a:t>For armed actors you do this exercise as an introductory brainstorming exercise. ​</a:t>
            </a:r>
            <a:endParaRPr lang="en-US" i="1" dirty="0">
              <a:ea typeface="Calibri"/>
              <a:cs typeface="Calibri"/>
            </a:endParaRPr>
          </a:p>
          <a:p>
            <a:r>
              <a:rPr lang="en-US" i="1" dirty="0"/>
              <a:t>For civil society you can chose to not do it here, but to expand it instead in the final module.</a:t>
            </a:r>
            <a:r>
              <a:rPr lang="en-US" dirty="0"/>
              <a:t>​</a:t>
            </a:r>
            <a:endParaRPr lang="en-US" dirty="0">
              <a:ea typeface="Calibri"/>
              <a:cs typeface="Calibri"/>
            </a:endParaRPr>
          </a:p>
          <a:p>
            <a:endParaRPr lang="en-US" dirty="0">
              <a:ea typeface="Calibri"/>
              <a:cs typeface="Calibri"/>
            </a:endParaRPr>
          </a:p>
          <a:p>
            <a:r>
              <a:rPr lang="en-US" i="1" dirty="0"/>
              <a:t>Exercise 4</a:t>
            </a:r>
            <a:r>
              <a:rPr lang="en-US" dirty="0"/>
              <a:t> (groups): (20 minutes)​</a:t>
            </a:r>
            <a:endParaRPr lang="en-US" dirty="0">
              <a:ea typeface="Calibri"/>
              <a:cs typeface="Calibri"/>
            </a:endParaRPr>
          </a:p>
          <a:p>
            <a:pPr marL="171450" indent="-171450">
              <a:buFont typeface="Arial"/>
              <a:buChar char="•"/>
            </a:pPr>
            <a:r>
              <a:rPr lang="en-US" dirty="0"/>
              <a:t>Explain that now that you have discussed what the Practical Measures are meant to be and not, you would like them to consider what use they could find of them in their specific context. ​</a:t>
            </a:r>
            <a:endParaRPr lang="en-US" dirty="0">
              <a:ea typeface="Calibri"/>
              <a:cs typeface="Calibri"/>
            </a:endParaRPr>
          </a:p>
          <a:p>
            <a:pPr marL="171450" indent="-171450">
              <a:buFont typeface="Arial"/>
              <a:buChar char="•"/>
            </a:pPr>
            <a:r>
              <a:rPr lang="en-US" dirty="0"/>
              <a:t>Ask them to split into smaller groups, it could be the same is Exercise 2: focusing on armed actors, communities and humanitarian actors. Each group should come up with at least one potential use and one potential benefit for these actors of the Practical Measures tool in their context. ​</a:t>
            </a:r>
            <a:endParaRPr lang="en-US" dirty="0">
              <a:ea typeface="Calibri"/>
              <a:cs typeface="Calibri"/>
            </a:endParaRPr>
          </a:p>
          <a:p>
            <a:pPr marL="171450" indent="-171450">
              <a:buFont typeface="Arial"/>
              <a:buChar char="•"/>
            </a:pPr>
            <a:r>
              <a:rPr lang="en-US" dirty="0"/>
              <a:t>Leave the slide with the content on, as this can give them an idea what concrete issues the actions could relate to.​</a:t>
            </a:r>
            <a:endParaRPr lang="en-US" dirty="0">
              <a:ea typeface="Calibri"/>
              <a:cs typeface="Calibri"/>
            </a:endParaRPr>
          </a:p>
          <a:p>
            <a:pPr marL="171450" indent="-171450">
              <a:buFont typeface="Arial"/>
              <a:buChar char="•"/>
            </a:pPr>
            <a:r>
              <a:rPr lang="en-US" dirty="0"/>
              <a:t>​You can either have all of them focus on armed actors or keep the division of: ​</a:t>
            </a:r>
            <a:endParaRPr lang="en-US" dirty="0">
              <a:ea typeface="Calibri"/>
              <a:cs typeface="Calibri"/>
            </a:endParaRPr>
          </a:p>
          <a:p>
            <a:r>
              <a:rPr lang="en-US" dirty="0"/>
              <a:t>     - </a:t>
            </a:r>
            <a:r>
              <a:rPr lang="en-US" u="sng" dirty="0"/>
              <a:t>Communities</a:t>
            </a:r>
            <a:r>
              <a:rPr lang="en-US" dirty="0"/>
              <a:t> – what use could communities make of the Practical Measures? What could be the benefits for communities if the</a:t>
            </a:r>
            <a:r>
              <a:rPr lang="en-US"/>
              <a:t>                               </a:t>
            </a:r>
            <a:r>
              <a:rPr lang="en-US" dirty="0"/>
              <a:t> Practical Measures are implemented in their context?</a:t>
            </a:r>
            <a:endParaRPr lang="en-US" dirty="0">
              <a:ea typeface="Calibri"/>
              <a:cs typeface="Calibri"/>
            </a:endParaRPr>
          </a:p>
          <a:p>
            <a:r>
              <a:rPr lang="en-US" dirty="0"/>
              <a:t>     - </a:t>
            </a:r>
            <a:r>
              <a:rPr lang="en-US" u="sng" dirty="0"/>
              <a:t>Humanitarian actors</a:t>
            </a:r>
            <a:r>
              <a:rPr lang="en-US" dirty="0"/>
              <a:t> – what use could humanitarian actors make of the Practical Measures? What could be the benefit for </a:t>
            </a:r>
            <a:r>
              <a:rPr lang="en-US"/>
              <a:t>                                        </a:t>
            </a:r>
            <a:r>
              <a:rPr lang="en-US" dirty="0"/>
              <a:t>humanitarian actors if the Practical Measures are implemented where they are operating? ​</a:t>
            </a:r>
            <a:endParaRPr lang="en-US" dirty="0">
              <a:ea typeface="Calibri"/>
              <a:cs typeface="Calibri"/>
            </a:endParaRPr>
          </a:p>
          <a:p>
            <a:r>
              <a:rPr lang="en-US" dirty="0"/>
              <a:t>     - </a:t>
            </a:r>
            <a:r>
              <a:rPr lang="en-US" u="sng" dirty="0"/>
              <a:t>Armed actors</a:t>
            </a:r>
            <a:r>
              <a:rPr lang="en-US" dirty="0"/>
              <a:t> – what could be the use of the Practical Measures for armed actors in their contexts? What could be the benefits for </a:t>
            </a:r>
            <a:r>
              <a:rPr lang="en-US"/>
              <a:t>                          armed actors </a:t>
            </a:r>
            <a:r>
              <a:rPr lang="en-US" dirty="0"/>
              <a:t>if they implement the Practical Measures? </a:t>
            </a:r>
            <a:endParaRPr lang="en-US" dirty="0">
              <a:ea typeface="Calibri"/>
              <a:cs typeface="Calibri"/>
            </a:endParaRPr>
          </a:p>
          <a:p>
            <a:pPr marL="171450" indent="-171450">
              <a:buFont typeface="Arial"/>
              <a:buChar char="•"/>
            </a:pPr>
            <a:r>
              <a:rPr lang="en-US" dirty="0"/>
              <a:t>While in armed actor training, just like in exercise 2, there could be an advantage to have more people working on their own perspective, it could also be of use to have the members of the armed actors putting themselves in the shoes of the communities and humanitarian actors respectively to think about what use they could make of the tool and how it could benefit them. ​</a:t>
            </a:r>
            <a:endParaRPr lang="en-US" dirty="0">
              <a:ea typeface="Calibri"/>
              <a:cs typeface="Calibri"/>
            </a:endParaRPr>
          </a:p>
          <a:p>
            <a:pPr marL="171450" indent="-171450">
              <a:buFont typeface="Arial"/>
              <a:buChar char="•"/>
            </a:pPr>
            <a:r>
              <a:rPr lang="en-US" dirty="0"/>
              <a:t>There may be no need to have a detailed presentation of all ideas (they can either present 1-2 ideas each or the facilitator reads on their flipcharts). ​</a:t>
            </a:r>
            <a:endParaRPr lang="en-US" dirty="0">
              <a:ea typeface="Calibri"/>
              <a:cs typeface="Calibri"/>
            </a:endParaRPr>
          </a:p>
          <a:p>
            <a:pPr marL="171450" indent="-171450">
              <a:buFont typeface="Arial"/>
              <a:buChar char="•"/>
            </a:pPr>
            <a:r>
              <a:rPr lang="en-US" dirty="0"/>
              <a:t>Say that you will return to this discussion particularly the second day. ​</a:t>
            </a:r>
            <a:endParaRPr lang="en-US" dirty="0">
              <a:ea typeface="Calibri"/>
              <a:cs typeface="Calibri"/>
            </a:endParaRPr>
          </a:p>
          <a:p>
            <a:endParaRPr lang="en-US" dirty="0"/>
          </a:p>
          <a:p>
            <a:r>
              <a:rPr lang="en-US" dirty="0"/>
              <a:t>​</a:t>
            </a:r>
            <a:endParaRPr lang="en-US" dirty="0">
              <a:ea typeface="Calibri"/>
              <a:cs typeface="Calibri"/>
            </a:endParaRPr>
          </a:p>
          <a:p>
            <a:r>
              <a:rPr lang="en-US" dirty="0"/>
              <a:t>​</a:t>
            </a:r>
            <a:endParaRPr lang="en-US" dirty="0">
              <a:ea typeface="Calibri"/>
              <a:cs typeface="Calibri"/>
            </a:endParaRPr>
          </a:p>
          <a:p>
            <a:endParaRPr lang="en-US" dirty="0"/>
          </a:p>
          <a:p>
            <a:r>
              <a:rPr lang="en-US" dirty="0"/>
              <a:t>​</a:t>
            </a:r>
            <a:endParaRPr lang="en-US" dirty="0">
              <a:ea typeface="Calibri"/>
              <a:cs typeface="Calibri"/>
            </a:endParaRPr>
          </a:p>
          <a:p>
            <a:endParaRPr lang="en-US" dirty="0"/>
          </a:p>
          <a:p>
            <a:r>
              <a:rPr lang="en-US" dirty="0"/>
              <a:t>​</a:t>
            </a:r>
            <a:endParaRPr lang="en-US" dirty="0">
              <a:ea typeface="Calibri"/>
              <a:cs typeface="Calibri"/>
            </a:endParaRPr>
          </a:p>
          <a:p>
            <a:endParaRPr lang="en-US" dirty="0"/>
          </a:p>
          <a:p>
            <a:r>
              <a:rPr lang="en-US" dirty="0"/>
              <a:t>​</a:t>
            </a:r>
            <a:endParaRPr lang="en-US" dirty="0">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u="sng"/>
              <a:t>Notes</a:t>
            </a:r>
            <a:r>
              <a:rPr lang="en-US"/>
              <a:t>:</a:t>
            </a:r>
            <a:endParaRPr lang="fr-FR"/>
          </a:p>
          <a:p>
            <a:endParaRPr lang="en-US"/>
          </a:p>
          <a:p>
            <a:pPr marL="171450" indent="-171450">
              <a:buFont typeface="Arial"/>
              <a:buChar char="•"/>
            </a:pPr>
            <a:r>
              <a:rPr lang="en-US"/>
              <a:t>Ask one or several of the participants to mention the most important things they learned/noted in the module. Take note on the flip chart or white board.​</a:t>
            </a:r>
            <a:endParaRPr lang="en-US">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r>
              <a:rPr lang="en-US" b="1" u="sng"/>
              <a:t>Notes</a:t>
            </a:r>
            <a:r>
              <a:rPr lang="en-US"/>
              <a:t>:</a:t>
            </a:r>
          </a:p>
          <a:p>
            <a:endParaRPr lang="en-US"/>
          </a:p>
          <a:p>
            <a:pPr marL="171450" indent="-171450">
              <a:buFont typeface="Arial"/>
              <a:buChar char="•"/>
            </a:pPr>
            <a:r>
              <a:rPr lang="en-US"/>
              <a:t>Address any questions or concerns raised by the participants.</a:t>
            </a:r>
            <a:endParaRPr lang="en-US">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u="sng" dirty="0"/>
              <a:t>Notes</a:t>
            </a:r>
            <a:r>
              <a:rPr lang="en-US" dirty="0"/>
              <a:t>:​</a:t>
            </a:r>
          </a:p>
          <a:p>
            <a:endParaRPr lang="en-US" dirty="0">
              <a:cs typeface="Calibri"/>
            </a:endParaRPr>
          </a:p>
          <a:p>
            <a:pPr marL="171450" indent="-171450">
              <a:buFont typeface="Arial"/>
              <a:buChar char="•"/>
            </a:pPr>
            <a:r>
              <a:rPr lang="en-US" b="1" dirty="0"/>
              <a:t>Time needed for module for armed actors</a:t>
            </a:r>
            <a:r>
              <a:rPr lang="en-US" dirty="0"/>
              <a:t>: about 140 minutes​</a:t>
            </a:r>
            <a:endParaRPr lang="en-US" dirty="0">
              <a:cs typeface="Calibri"/>
            </a:endParaRPr>
          </a:p>
          <a:p>
            <a:r>
              <a:rPr lang="en-US" dirty="0"/>
              <a:t>     </a:t>
            </a:r>
            <a:r>
              <a:rPr lang="en-US"/>
              <a:t>            </a:t>
            </a:r>
            <a:r>
              <a:rPr lang="en-US" dirty="0"/>
              <a:t>- Session 2: Introduction to the Practical Measures: 40 minutes​</a:t>
            </a:r>
            <a:endParaRPr lang="en-US" dirty="0">
              <a:ea typeface="Calibri"/>
              <a:cs typeface="Calibri"/>
            </a:endParaRPr>
          </a:p>
          <a:p>
            <a:r>
              <a:rPr lang="en-US" dirty="0"/>
              <a:t>     </a:t>
            </a:r>
            <a:r>
              <a:rPr lang="en-US"/>
              <a:t>            </a:t>
            </a:r>
            <a:r>
              <a:rPr lang="en-US" dirty="0"/>
              <a:t>- Session 3: Legal and Normative Framework of the Practical Measures: 60 minutes​</a:t>
            </a:r>
            <a:endParaRPr lang="en-US" dirty="0">
              <a:ea typeface="Calibri"/>
              <a:cs typeface="Calibri"/>
            </a:endParaRPr>
          </a:p>
          <a:p>
            <a:r>
              <a:rPr lang="en-US" dirty="0"/>
              <a:t>     </a:t>
            </a:r>
            <a:r>
              <a:rPr lang="en-US"/>
              <a:t>            </a:t>
            </a:r>
            <a:r>
              <a:rPr lang="en-US" dirty="0"/>
              <a:t>- (Lunchbreak)​</a:t>
            </a:r>
            <a:endParaRPr lang="en-US" dirty="0">
              <a:ea typeface="Calibri"/>
              <a:cs typeface="Calibri"/>
            </a:endParaRPr>
          </a:p>
          <a:p>
            <a:r>
              <a:rPr lang="en-US" dirty="0"/>
              <a:t>    </a:t>
            </a:r>
            <a:r>
              <a:rPr lang="en-US"/>
              <a:t>             </a:t>
            </a:r>
            <a:r>
              <a:rPr lang="en-US" dirty="0"/>
              <a:t>- Session 4: Content and purpose of the Practical Measures: 40 minutes​</a:t>
            </a:r>
            <a:endParaRPr lang="en-US" dirty="0">
              <a:ea typeface="Calibri"/>
              <a:cs typeface="Calibri"/>
            </a:endParaRPr>
          </a:p>
          <a:p>
            <a:pPr marL="171450" indent="-171450">
              <a:buFont typeface="Arial"/>
              <a:buChar char="•"/>
            </a:pPr>
            <a:r>
              <a:rPr lang="en-US"/>
              <a:t>Set-up</a:t>
            </a:r>
            <a:r>
              <a:rPr lang="en-US" dirty="0"/>
              <a:t>: free set up, space for group work (three groups if possible)​</a:t>
            </a:r>
            <a:endParaRPr lang="en-US" dirty="0">
              <a:cs typeface="Calibri"/>
            </a:endParaRPr>
          </a:p>
          <a:p>
            <a:pPr marL="171450" indent="-171450">
              <a:buFont typeface="Arial"/>
              <a:buChar char="•"/>
            </a:pPr>
            <a:r>
              <a:rPr lang="en-US" dirty="0"/>
              <a:t>Material: flip chart or similar available for note-taking.​</a:t>
            </a:r>
            <a:endParaRPr lang="en-US" dirty="0">
              <a:cs typeface="Calibri"/>
            </a:endParaRPr>
          </a:p>
          <a:p>
            <a:pPr marL="171450" indent="-171450">
              <a:buFont typeface="Arial"/>
              <a:buChar char="•"/>
            </a:pPr>
            <a:endParaRPr lang="en-US" dirty="0">
              <a:cs typeface="Calibri"/>
            </a:endParaRPr>
          </a:p>
          <a:p>
            <a:pPr marL="171450" indent="-171450">
              <a:buFont typeface="Arial"/>
              <a:buChar char="•"/>
            </a:pPr>
            <a:r>
              <a:rPr lang="en-US" b="1" dirty="0"/>
              <a:t>Time needed for module for civil society</a:t>
            </a:r>
            <a:r>
              <a:rPr lang="en-US" dirty="0"/>
              <a:t>: about 105 minutes​</a:t>
            </a:r>
            <a:endParaRPr lang="en-US" dirty="0">
              <a:cs typeface="Calibri"/>
            </a:endParaRPr>
          </a:p>
          <a:p>
            <a:pPr lvl="1"/>
            <a:r>
              <a:rPr lang="en-US"/>
              <a:t>   - </a:t>
            </a:r>
            <a:r>
              <a:rPr lang="en-US" dirty="0"/>
              <a:t>Session 2: Introduction to the Practical Measures: 40 minutes​</a:t>
            </a:r>
            <a:endParaRPr lang="en-US">
              <a:ea typeface="Calibri"/>
              <a:cs typeface="Calibri"/>
            </a:endParaRPr>
          </a:p>
          <a:p>
            <a:pPr lvl="1"/>
            <a:r>
              <a:rPr lang="en-US"/>
              <a:t>   - </a:t>
            </a:r>
            <a:r>
              <a:rPr lang="en-US" dirty="0"/>
              <a:t>Session 3: Legal and Normative Framework of the Practical Measures: 45 minutes</a:t>
            </a:r>
            <a:endParaRPr lang="en-US">
              <a:cs typeface="Calibri"/>
            </a:endParaRPr>
          </a:p>
          <a:p>
            <a:pPr lvl="1">
              <a:buFont typeface="Arial" panose="020B0604020202020204" pitchFamily="34" charset="0"/>
            </a:pPr>
            <a:r>
              <a:rPr lang="en-US"/>
              <a:t>   - </a:t>
            </a:r>
            <a:r>
              <a:rPr lang="en-US" dirty="0"/>
              <a:t>Session 4: Content and purpose of the Practical Measures: 20 minutes​</a:t>
            </a:r>
            <a:endParaRPr lang="en-US">
              <a:ea typeface="Calibri"/>
              <a:cs typeface="Calibri"/>
            </a:endParaRPr>
          </a:p>
          <a:p>
            <a:pPr marL="171450" indent="-171450">
              <a:buFont typeface="Arial"/>
              <a:buChar char="•"/>
            </a:pPr>
            <a:r>
              <a:rPr lang="en-US" dirty="0"/>
              <a:t>Set-up: free set up, space for group work (three groups if possible)​</a:t>
            </a:r>
            <a:endParaRPr lang="en-US" dirty="0">
              <a:cs typeface="Calibri"/>
            </a:endParaRPr>
          </a:p>
          <a:p>
            <a:pPr marL="171450" indent="-171450">
              <a:buFont typeface="Arial"/>
              <a:buChar char="•"/>
            </a:pPr>
            <a:r>
              <a:rPr lang="en-US" dirty="0"/>
              <a:t>Material: flip chart or similar available for note-taking.​</a:t>
            </a:r>
            <a:endParaRPr lang="en-US" dirty="0">
              <a:cs typeface="Calibri"/>
            </a:endParaRPr>
          </a:p>
          <a:p>
            <a:pPr marL="171450" indent="-171450">
              <a:buFont typeface="Arial"/>
              <a:buChar char="•"/>
            </a:pPr>
            <a:endParaRPr lang="en-US" dirty="0">
              <a:cs typeface="Calibri"/>
            </a:endParaRPr>
          </a:p>
          <a:p>
            <a:r>
              <a:rPr lang="en-US" dirty="0"/>
              <a:t> ​</a:t>
            </a:r>
            <a:endParaRPr lang="en-US" dirty="0">
              <a:cs typeface="Calibri"/>
            </a:endParaRPr>
          </a:p>
          <a:p>
            <a:endParaRPr lang="en-US" dirty="0"/>
          </a:p>
          <a:p>
            <a:r>
              <a:rPr lang="en-US" dirty="0"/>
              <a:t>​</a:t>
            </a:r>
            <a:endParaRPr lang="en-US" dirty="0">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u="sng">
                <a:cs typeface="Calibri"/>
              </a:rPr>
              <a:t>Notes</a:t>
            </a:r>
            <a:r>
              <a:rPr lang="en-US" b="1">
                <a:cs typeface="Calibri"/>
              </a:rPr>
              <a:t>:</a:t>
            </a:r>
            <a:endParaRPr lang="en-US" b="1"/>
          </a:p>
          <a:p>
            <a:endParaRPr lang="en-US" b="1"/>
          </a:p>
          <a:p>
            <a:r>
              <a:rPr lang="en-US" b="1"/>
              <a:t>Learning objective</a:t>
            </a:r>
            <a:r>
              <a:rPr lang="en-US"/>
              <a:t>: ​</a:t>
            </a:r>
            <a:endParaRPr lang="en-US">
              <a:ea typeface="Calibri"/>
              <a:cs typeface="Calibri"/>
            </a:endParaRPr>
          </a:p>
          <a:p>
            <a:pPr marL="171450" indent="-171450">
              <a:buFont typeface="Arial"/>
              <a:buChar char="•"/>
            </a:pPr>
            <a:r>
              <a:rPr lang="en-US"/>
              <a:t>Explain that the objective of this module is that is that participants are aware of the purpose, origins, and content of the Practical Measures, and recognize their relevance and usefulness in their context.​</a:t>
            </a:r>
            <a:endParaRPr lang="en-US">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u="sng">
                <a:cs typeface="Calibri"/>
              </a:rPr>
              <a:t>Notes</a:t>
            </a:r>
            <a:r>
              <a:rPr lang="en-US">
                <a:cs typeface="Calibri"/>
              </a:rPr>
              <a:t>:</a:t>
            </a:r>
            <a:endParaRPr lang="en-US"/>
          </a:p>
          <a:p>
            <a:endParaRPr lang="en-US"/>
          </a:p>
          <a:p>
            <a:r>
              <a:rPr lang="en-US" i="1"/>
              <a:t>Exercise 2 (group work): 30 minutes​. </a:t>
            </a:r>
            <a:endParaRPr lang="en-US" i="1">
              <a:cs typeface="Calibri"/>
            </a:endParaRPr>
          </a:p>
          <a:p>
            <a:r>
              <a:rPr lang="en-US" i="1"/>
              <a:t>This exercise builds on mapping exercise 1A in module 1 Mapping the food insecurity landscape.​</a:t>
            </a:r>
            <a:endParaRPr lang="en-US" i="1">
              <a:cs typeface="Calibri"/>
            </a:endParaRPr>
          </a:p>
          <a:p>
            <a:pPr marL="171450" indent="-171450">
              <a:buFont typeface="Arial"/>
              <a:buChar char="•"/>
            </a:pPr>
            <a:endParaRPr lang="en-US">
              <a:ea typeface="Calibri"/>
              <a:cs typeface="Calibri"/>
            </a:endParaRPr>
          </a:p>
          <a:p>
            <a:pPr marL="171450" indent="-171450">
              <a:buFont typeface="Arial"/>
              <a:buChar char="•"/>
            </a:pPr>
            <a:r>
              <a:rPr lang="en-US"/>
              <a:t>Even or specifically if you’re training armed actors, it has a value to have them also do the groups focusing on civil society or humanitarian actors, so that they understand, as well their roles and to some extent their needs. </a:t>
            </a:r>
          </a:p>
          <a:p>
            <a:pPr marL="171450" indent="-171450">
              <a:buFont typeface="Arial"/>
              <a:buChar char="•"/>
            </a:pPr>
            <a:r>
              <a:rPr lang="en-US"/>
              <a:t>Start out the module by asking the participants how they perceive the role of different actors in food security – in a positive or negative way – in their contexts. ​</a:t>
            </a:r>
            <a:endParaRPr lang="en-US">
              <a:ea typeface="Calibri"/>
              <a:cs typeface="Calibri"/>
            </a:endParaRPr>
          </a:p>
          <a:p>
            <a:pPr marL="171450" indent="-171450">
              <a:buFont typeface="Arial"/>
              <a:buChar char="•"/>
            </a:pPr>
            <a:r>
              <a:rPr lang="en-US"/>
              <a:t>Ask them to split into three groups, according to three different types of actors (communities, humanitarian actors and armed actors), and to answer to the following question: What are the roles of each of these groups related to food security in conflict?</a:t>
            </a:r>
            <a:endParaRPr lang="en-US">
              <a:ea typeface="Calibri"/>
              <a:cs typeface="Calibri"/>
            </a:endParaRPr>
          </a:p>
          <a:p>
            <a:r>
              <a:rPr lang="en-US"/>
              <a:t>    You can detail the questions more and make them more targeted for each group:​</a:t>
            </a:r>
            <a:endParaRPr lang="en-US">
              <a:ea typeface="Calibri"/>
              <a:cs typeface="Calibri"/>
            </a:endParaRPr>
          </a:p>
          <a:p>
            <a:r>
              <a:rPr lang="en-US"/>
              <a:t>     - </a:t>
            </a:r>
            <a:r>
              <a:rPr lang="en-US" u="sng"/>
              <a:t>Group 1</a:t>
            </a:r>
            <a:r>
              <a:rPr lang="en-US"/>
              <a:t>: How can communities contribute to ensuring food security? When doing so, what are the risks they may face? Do they have                                      any specific limitations to what they can do?​</a:t>
            </a:r>
            <a:endParaRPr lang="en-US">
              <a:ea typeface="Calibri"/>
              <a:cs typeface="Calibri"/>
            </a:endParaRPr>
          </a:p>
          <a:p>
            <a:r>
              <a:rPr lang="en-US"/>
              <a:t>     - </a:t>
            </a:r>
            <a:r>
              <a:rPr lang="en-US" u="sng"/>
              <a:t>Group 2</a:t>
            </a:r>
            <a:r>
              <a:rPr lang="en-US"/>
              <a:t>: What is the role of humanitarian actors in ensuring food security? What are the risks they may face? What are the needs of the                                humanitarian actors in order to operate? Also, do humanitarian actors have any limitation to what they can do? Why?​</a:t>
            </a:r>
            <a:endParaRPr lang="en-US">
              <a:ea typeface="Calibri"/>
              <a:cs typeface="Calibri"/>
            </a:endParaRPr>
          </a:p>
          <a:p>
            <a:r>
              <a:rPr lang="en-US"/>
              <a:t>     - </a:t>
            </a:r>
            <a:r>
              <a:rPr lang="en-US" u="sng"/>
              <a:t>Group 3</a:t>
            </a:r>
            <a:r>
              <a:rPr lang="en-US"/>
              <a:t>: What is the role of armed actors in conflict-induced food insecurity in the target context? How can their actions affect                                                  food security, positively and negatively? ​</a:t>
            </a:r>
            <a:endParaRPr lang="en-US">
              <a:ea typeface="Calibri"/>
              <a:cs typeface="Calibri"/>
            </a:endParaRPr>
          </a:p>
          <a:p>
            <a:pPr marL="171450" indent="-171450">
              <a:buFont typeface="Arial"/>
              <a:buChar char="•"/>
            </a:pPr>
            <a:endParaRPr lang="en-US"/>
          </a:p>
          <a:p>
            <a:pPr marL="171450" indent="-171450">
              <a:buFont typeface="Arial"/>
              <a:buChar char="•"/>
            </a:pPr>
            <a:r>
              <a:rPr lang="en-US"/>
              <a:t>Give them about 10 minutes to discuss and prepare some bullet points. 1-2 persons from each group gives a recap of the discussion.</a:t>
            </a:r>
            <a:endParaRPr lang="en-US">
              <a:cs typeface="Calibri"/>
            </a:endParaRPr>
          </a:p>
          <a:p>
            <a:r>
              <a:rPr lang="en-US"/>
              <a:t>​Go through their answers with them, take about 20 minutes for the discussion in plenary.​</a:t>
            </a:r>
            <a:endParaRPr lang="en-US">
              <a:cs typeface="Calibri"/>
            </a:endParaRPr>
          </a:p>
          <a:p>
            <a:r>
              <a:rPr lang="en-US"/>
              <a:t>     - </a:t>
            </a:r>
            <a:r>
              <a:rPr lang="en-US" u="sng"/>
              <a:t>For communities:</a:t>
            </a:r>
            <a:r>
              <a:rPr lang="en-US"/>
              <a:t> some coping strategies of the communities may come up. These may include negative strategies, such as child labor and sex work. It is important to highlight that communities can play a positive role in solving problems that affect them.​</a:t>
            </a:r>
            <a:endParaRPr lang="en-US">
              <a:ea typeface="Calibri"/>
              <a:cs typeface="Calibri"/>
            </a:endParaRPr>
          </a:p>
          <a:p>
            <a:r>
              <a:rPr lang="en-US"/>
              <a:t>     - </a:t>
            </a:r>
            <a:r>
              <a:rPr lang="en-US" u="sng"/>
              <a:t>For humanitarian actors</a:t>
            </a:r>
            <a:r>
              <a:rPr lang="en-US"/>
              <a:t>: make sure that the issue of mandate and humanitarian principles come up. They might not be fully aware that humanitarian actors have some limitations that are beyond them, due to their mandate, their operating principles, the nature of their funds, security considerations, etc.  ​</a:t>
            </a:r>
            <a:endParaRPr lang="en-US">
              <a:ea typeface="Calibri"/>
              <a:cs typeface="Calibri"/>
            </a:endParaRPr>
          </a:p>
          <a:p>
            <a:r>
              <a:rPr lang="en-US"/>
              <a:t>     - </a:t>
            </a:r>
            <a:r>
              <a:rPr lang="en-US" u="sng"/>
              <a:t>Armed actors</a:t>
            </a:r>
            <a:r>
              <a:rPr lang="en-US"/>
              <a:t>: see if they have mentioned mainly negative or positive roles for the armed actors. If they mentioned mainly negative roles, ask them: What is or could be the role of armed (and related political) actors in ensuring food security in their context? Explain that this is at the core of this training. The role of the State and different political and humanitarian instances will mostly come up. Confirm that this is very important, but make sure to stress that the Practical Measures are meant for armed actors. </a:t>
            </a:r>
            <a:endParaRPr lang="en-US">
              <a:ea typeface="Calibri"/>
              <a:cs typeface="Calibri"/>
            </a:endParaRPr>
          </a:p>
          <a:p>
            <a:endParaRPr lang="en-US">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t>
            </a:r>
            <a:r>
              <a:rPr lang="en-US" b="1" u="sng" dirty="0"/>
              <a:t>Notes</a:t>
            </a:r>
            <a:r>
              <a:rPr lang="en-US" dirty="0"/>
              <a:t>:</a:t>
            </a:r>
          </a:p>
          <a:p>
            <a:endParaRPr lang="en-US" dirty="0"/>
          </a:p>
          <a:p>
            <a:pPr marL="171450" indent="-171450">
              <a:buFont typeface="Arial"/>
              <a:buChar char="•"/>
            </a:pPr>
            <a:r>
              <a:rPr lang="en-US" dirty="0"/>
              <a:t>Explain that the “Practical Measures” initiative has been undertaken by a number of humanitarian actors and led by InterAction to cover a gap in supporting efforts to combat conflict-induced food insecurity. ​</a:t>
            </a:r>
            <a:endParaRPr lang="en-US" dirty="0">
              <a:cs typeface="Calibri"/>
            </a:endParaRPr>
          </a:p>
          <a:p>
            <a:pPr marL="171450" indent="-171450">
              <a:buFont typeface="Arial"/>
              <a:buChar char="•"/>
            </a:pPr>
            <a:r>
              <a:rPr lang="en-US" dirty="0"/>
              <a:t>The initiative produced a tool called “Practical Measures” to help armed actors – and the humanitarian, civil society and diplomatic communities that engage with them – to address conflict-induced hunger. ​</a:t>
            </a:r>
            <a:endParaRPr lang="en-US" dirty="0">
              <a:cs typeface="Calibri"/>
            </a:endParaRPr>
          </a:p>
          <a:p>
            <a:r>
              <a:rPr lang="en-US" dirty="0"/>
              <a:t>     - For armed actors it is a guidance tool to help them better prevent and mitigate conflict-induced food insecurity.​</a:t>
            </a:r>
            <a:endParaRPr lang="en-US" dirty="0">
              <a:cs typeface="Calibri"/>
            </a:endParaRPr>
          </a:p>
          <a:p>
            <a:r>
              <a:rPr lang="en-US" dirty="0"/>
              <a:t>     - For humanitarian, civil society and diplomatic actors it is an advocacy tool to engage in more targeted outreach and negotiation with</a:t>
            </a:r>
            <a:r>
              <a:rPr lang="en-US"/>
              <a:t>                       </a:t>
            </a:r>
            <a:r>
              <a:rPr lang="en-US" dirty="0"/>
              <a:t> armed actors.​</a:t>
            </a:r>
            <a:endParaRPr lang="en-US" dirty="0">
              <a:cs typeface="Calibri"/>
            </a:endParaRPr>
          </a:p>
          <a:p>
            <a:pPr marL="171450" indent="-171450">
              <a:buFont typeface="Arial"/>
              <a:buChar char="•"/>
            </a:pPr>
            <a:r>
              <a:rPr lang="en-US" dirty="0"/>
              <a:t>​The Practical Measures initiative echoes previous work initiatives such as the </a:t>
            </a:r>
            <a:r>
              <a:rPr lang="en-US" dirty="0">
                <a:hlinkClick r:id="rId3"/>
              </a:rPr>
              <a:t>Safe School Guidelines</a:t>
            </a:r>
            <a:r>
              <a:rPr lang="en-US" dirty="0"/>
              <a:t> and </a:t>
            </a:r>
            <a:r>
              <a:rPr lang="en-US" dirty="0">
                <a:hlinkClick r:id="rId3"/>
              </a:rPr>
              <a:t>Protecting Healthcare: Guidance for the Armed Forces</a:t>
            </a:r>
            <a:r>
              <a:rPr lang="en-US" dirty="0"/>
              <a:t>. ​</a:t>
            </a:r>
            <a:endParaRPr lang="en-US" dirty="0">
              <a:cs typeface="Calibri"/>
            </a:endParaRPr>
          </a:p>
          <a:p>
            <a:pPr marL="171450" indent="-171450">
              <a:buFont typeface="Arial"/>
              <a:buChar char="•"/>
            </a:pPr>
            <a:endParaRPr lang="en-US" dirty="0">
              <a:cs typeface="Calibri"/>
            </a:endParaRPr>
          </a:p>
          <a:p>
            <a:r>
              <a:rPr lang="en-US" dirty="0"/>
              <a:t>​</a:t>
            </a:r>
            <a:endParaRPr lang="en-US" dirty="0">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t>
            </a:r>
            <a:r>
              <a:rPr lang="en-US" b="1" u="sng" dirty="0"/>
              <a:t>Notes</a:t>
            </a:r>
            <a:r>
              <a:rPr lang="en-US" dirty="0"/>
              <a:t>:</a:t>
            </a:r>
          </a:p>
          <a:p>
            <a:endParaRPr lang="en-US" dirty="0"/>
          </a:p>
          <a:p>
            <a:pPr marL="171450" indent="-171450">
              <a:buFont typeface="Arial"/>
              <a:buChar char="•"/>
            </a:pPr>
            <a:r>
              <a:rPr lang="en-US" dirty="0"/>
              <a:t>Explain that the process started in 2022 with a scoping meeting of 45 protection and food security actors, followed by the set up of a Steering Committee. The Steering Committee was responsible the drafting of the document.​ It was composed of experts in the areas of food security, protection, and IHL, as well as military practitioners. It reached consensus on the key purpose, and structure of the process, as well as the content of the document. ​</a:t>
            </a:r>
            <a:endParaRPr lang="en-US" dirty="0">
              <a:cs typeface="Calibri"/>
            </a:endParaRPr>
          </a:p>
          <a:p>
            <a:pPr marL="171450" indent="-171450">
              <a:buFont typeface="Arial"/>
              <a:buChar char="•"/>
            </a:pPr>
            <a:r>
              <a:rPr lang="en-US" dirty="0"/>
              <a:t>The consultation phase took place in 2023, and consultations were held with States, non-State armed groups and other key stakeholders for food security. ​Between January and March 2023, consultations on successive drafts of the “Practical Measures” tool began with States. ​The primary focus was members of the Group of Friends (</a:t>
            </a:r>
            <a:r>
              <a:rPr lang="en-US" dirty="0" err="1"/>
              <a:t>GoFs</a:t>
            </a:r>
            <a:r>
              <a:rPr lang="en-US" dirty="0"/>
              <a:t>) for Action on Conflict and Hunger. Eight member countries of the </a:t>
            </a:r>
            <a:r>
              <a:rPr lang="en-US" dirty="0" err="1"/>
              <a:t>GoFs</a:t>
            </a:r>
            <a:r>
              <a:rPr lang="en-US" dirty="0"/>
              <a:t> provided feedback. ​From April to December 2023, further consultations took place with a broad range of stakeholders, including non-State armed groups, affected communities, civil society organizations, the Red Cross/Crescent movement, international NGOs, UN agencies, local authorities, national armed forces, and the diplomatic and donor communities. ​</a:t>
            </a:r>
            <a:endParaRPr lang="en-US" dirty="0">
              <a:cs typeface="Calibri"/>
            </a:endParaRPr>
          </a:p>
          <a:p>
            <a:pPr marL="171450" indent="-171450">
              <a:buFont typeface="Arial"/>
              <a:buChar char="•"/>
            </a:pPr>
            <a:r>
              <a:rPr lang="en-US" dirty="0"/>
              <a:t>May 2024 saw the launch of the Practical Measures:​ based on these multi-stakeholder consultations and additional feedbacks, the “Practical Measures” tool was finalized and launched publicly on 6 May 2024. </a:t>
            </a:r>
          </a:p>
          <a:p>
            <a:pPr marL="171450" indent="-171450">
              <a:buFont typeface="Arial"/>
              <a:buChar char="•"/>
            </a:pPr>
            <a:r>
              <a:rPr lang="en-US" dirty="0"/>
              <a:t>The document is available in four languages: Arabic, English, French, and Spanish.   ​</a:t>
            </a:r>
            <a:endParaRPr lang="en-US" dirty="0">
              <a:cs typeface="Calibri"/>
            </a:endParaRPr>
          </a:p>
          <a:p>
            <a:endParaRPr lang="en-US" dirty="0">
              <a:cs typeface="Calibri"/>
            </a:endParaRPr>
          </a:p>
          <a:p>
            <a:r>
              <a:rPr lang="en-US" b="1" dirty="0"/>
              <a:t>Background:​</a:t>
            </a:r>
            <a:endParaRPr lang="en-US" dirty="0"/>
          </a:p>
          <a:p>
            <a:pPr marL="171450" indent="-171450">
              <a:buFont typeface="Arial"/>
              <a:buChar char="•"/>
            </a:pPr>
            <a:r>
              <a:rPr lang="en-US" dirty="0"/>
              <a:t>Affected communities were consulted in Cameron, Chad, and Nigeria.​ </a:t>
            </a:r>
            <a:endParaRPr lang="en-US" dirty="0">
              <a:cs typeface="Calibri"/>
            </a:endParaRPr>
          </a:p>
          <a:p>
            <a:pPr marL="171450" indent="-171450">
              <a:buFont typeface="Arial"/>
              <a:buChar char="•"/>
            </a:pPr>
            <a:r>
              <a:rPr lang="en-US" dirty="0"/>
              <a:t>Consultations with non-state armed groups took place in four countries (Colombia, Mali, Myanmar, and Syria).​ ​</a:t>
            </a:r>
            <a:endParaRPr lang="en-US" dirty="0">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u="sng" dirty="0"/>
              <a:t>Notes</a:t>
            </a:r>
            <a:r>
              <a:rPr lang="en-US" dirty="0"/>
              <a:t>:​</a:t>
            </a:r>
          </a:p>
          <a:p>
            <a:endParaRPr lang="en-US" dirty="0">
              <a:cs typeface="Calibri"/>
            </a:endParaRPr>
          </a:p>
          <a:p>
            <a:r>
              <a:rPr lang="en-US" i="1" dirty="0"/>
              <a:t>Note: The following five slides explain the legal framework in some detail. Depending on the level and interests of the participants you may want to cut or expand this part of the module.​</a:t>
            </a:r>
            <a:endParaRPr lang="en-US" i="1" dirty="0">
              <a:cs typeface="Calibri"/>
            </a:endParaRPr>
          </a:p>
          <a:p>
            <a:r>
              <a:rPr lang="en-US" i="1" dirty="0"/>
              <a:t>For civil society it is calculated that the legal framework will be done in about 45 minutes, while for armed actors 60 minutes could be dedicated to this. ​</a:t>
            </a:r>
            <a:endParaRPr lang="en-US" i="1" dirty="0">
              <a:cs typeface="Calibri"/>
            </a:endParaRPr>
          </a:p>
          <a:p>
            <a:endParaRPr lang="en-US" dirty="0">
              <a:cs typeface="Calibri"/>
            </a:endParaRPr>
          </a:p>
          <a:p>
            <a:pPr marL="171450" indent="-171450">
              <a:buFont typeface="Arial"/>
              <a:buChar char="•"/>
            </a:pPr>
            <a:r>
              <a:rPr lang="en-US" dirty="0"/>
              <a:t>Ask participants about some of the acts related to food insecurity they think should be prohibited for armed actors under international law. ​</a:t>
            </a:r>
            <a:endParaRPr lang="en-US" dirty="0">
              <a:ea typeface="Calibri"/>
              <a:cs typeface="Calibri"/>
            </a:endParaRPr>
          </a:p>
          <a:p>
            <a:pPr marL="171450" indent="-171450">
              <a:buFont typeface="Arial"/>
              <a:buChar char="•"/>
            </a:pPr>
            <a:r>
              <a:rPr lang="en-US" dirty="0">
                <a:cs typeface="Calibri"/>
              </a:rPr>
              <a:t>Then </a:t>
            </a:r>
            <a:r>
              <a:rPr lang="en-US" dirty="0"/>
              <a:t>review key sources of international law:​</a:t>
            </a:r>
            <a:endParaRPr lang="en-US" dirty="0">
              <a:ea typeface="Calibri"/>
              <a:cs typeface="Calibri"/>
            </a:endParaRPr>
          </a:p>
          <a:p>
            <a:r>
              <a:rPr lang="en-US" dirty="0"/>
              <a:t>      - </a:t>
            </a:r>
            <a:r>
              <a:rPr lang="en-US" u="sng" dirty="0"/>
              <a:t>IHL</a:t>
            </a:r>
            <a:r>
              <a:rPr lang="en-US" dirty="0"/>
              <a:t>, also known as the Law of Armed Conflict, applies in times of armed conflict. It establishes a set of rules which seek to protect</a:t>
            </a:r>
            <a:r>
              <a:rPr lang="en-US"/>
              <a:t>                           </a:t>
            </a:r>
            <a:r>
              <a:rPr lang="en-US" dirty="0"/>
              <a:t> persons who are not, or no longer, participating in the hostilities and regulates the means and methods of warfare. All parties to an armed </a:t>
            </a:r>
            <a:r>
              <a:rPr lang="en-US"/>
              <a:t>           </a:t>
            </a:r>
            <a:r>
              <a:rPr lang="en-US" dirty="0"/>
              <a:t>conflict –  either states or organized non-State armed groups  – are bound by IHL. ​</a:t>
            </a:r>
            <a:endParaRPr lang="en-US" dirty="0">
              <a:ea typeface="Calibri"/>
              <a:cs typeface="Calibri"/>
            </a:endParaRPr>
          </a:p>
          <a:p>
            <a:r>
              <a:rPr lang="en-US" dirty="0"/>
              <a:t>      - </a:t>
            </a:r>
            <a:r>
              <a:rPr lang="en-US" u="sng" dirty="0"/>
              <a:t>IHRL</a:t>
            </a:r>
            <a:r>
              <a:rPr lang="en-US" dirty="0"/>
              <a:t> establishes a set of rules that seeks to protect the fundamental rights of all human beings. It applies at all times, whether an armed </a:t>
            </a:r>
            <a:r>
              <a:rPr lang="en-US"/>
              <a:t>               </a:t>
            </a:r>
            <a:r>
              <a:rPr lang="en-US" dirty="0"/>
              <a:t>conflict exists or not. It is primarily States that must respect, protect and fulfil human rights. The extent to which non-State armed </a:t>
            </a:r>
            <a:r>
              <a:rPr lang="en-US"/>
              <a:t>                           </a:t>
            </a:r>
            <a:r>
              <a:rPr lang="en-US" dirty="0"/>
              <a:t>groups are bound by IHRL is debated. There is a growing consensus however, that organized armed groups exercising government-like </a:t>
            </a:r>
            <a:r>
              <a:rPr lang="en-US"/>
              <a:t>                   </a:t>
            </a:r>
            <a:r>
              <a:rPr lang="en-US" dirty="0"/>
              <a:t>functions and control over a given territory and population (‘de facto authorities’) also have human rights responsibilities.​</a:t>
            </a:r>
            <a:endParaRPr lang="en-US" dirty="0">
              <a:ea typeface="Calibri"/>
              <a:cs typeface="Calibri"/>
            </a:endParaRPr>
          </a:p>
          <a:p>
            <a:r>
              <a:rPr lang="en-US" dirty="0"/>
              <a:t>      - </a:t>
            </a:r>
            <a:r>
              <a:rPr lang="en-US" u="sng" dirty="0"/>
              <a:t>ICL </a:t>
            </a:r>
            <a:r>
              <a:rPr lang="en-US" dirty="0"/>
              <a:t>deals with the criminal responsibility of individuals for the commission of particularly serious violations of international law: war </a:t>
            </a:r>
            <a:r>
              <a:rPr lang="en-US"/>
              <a:t>                        </a:t>
            </a:r>
            <a:r>
              <a:rPr lang="en-US" dirty="0"/>
              <a:t>crimes, crimes against humanity, genocide and the crime of aggression.​</a:t>
            </a:r>
            <a:endParaRPr lang="en-US" dirty="0">
              <a:ea typeface="Calibri"/>
              <a:cs typeface="Calibri"/>
            </a:endParaRPr>
          </a:p>
          <a:p>
            <a:r>
              <a:rPr lang="en-US" dirty="0"/>
              <a:t>      - </a:t>
            </a:r>
            <a:r>
              <a:rPr lang="en-US" u="sng" dirty="0"/>
              <a:t>UNSC resolutions</a:t>
            </a:r>
            <a:r>
              <a:rPr lang="en-US" dirty="0"/>
              <a:t> are decisions adopted by a vote of the Security Council, the UN organ charged with ensuring international peace </a:t>
            </a:r>
            <a:r>
              <a:rPr lang="en-US"/>
              <a:t>                          </a:t>
            </a:r>
            <a:r>
              <a:rPr lang="en-US" dirty="0"/>
              <a:t>and security. The nature of the resolution determines if it is considered binding on Member States. In general, resolutions adopted by </a:t>
            </a:r>
            <a:r>
              <a:rPr lang="en-US"/>
              <a:t>                    </a:t>
            </a:r>
            <a:r>
              <a:rPr lang="en-US" dirty="0"/>
              <a:t>the Security Council acting under Chapter VII of the UN Charter, are considered binding.​</a:t>
            </a:r>
            <a:endParaRPr lang="en-US" dirty="0">
              <a:ea typeface="Calibri"/>
              <a:cs typeface="Calibri"/>
            </a:endParaRPr>
          </a:p>
          <a:p>
            <a:pPr marL="171450" indent="-171450">
              <a:buFont typeface="Arial"/>
              <a:buChar char="•"/>
            </a:pPr>
            <a:endParaRPr lang="en-US" dirty="0">
              <a:ea typeface="Calibri"/>
              <a:cs typeface="Calibri"/>
            </a:endParaRPr>
          </a:p>
          <a:p>
            <a:r>
              <a:rPr lang="en-US" dirty="0"/>
              <a:t> ​</a:t>
            </a:r>
            <a:endParaRPr lang="en-US" dirty="0">
              <a:cs typeface="Calibri"/>
            </a:endParaRPr>
          </a:p>
          <a:p>
            <a:endParaRPr lang="en-US" dirty="0"/>
          </a:p>
          <a:p>
            <a:r>
              <a:rPr lang="en-US" dirty="0"/>
              <a:t>​</a:t>
            </a:r>
            <a:endParaRPr lang="en-US" dirty="0">
              <a:cs typeface="Calibri"/>
            </a:endParaRPr>
          </a:p>
          <a:p>
            <a:r>
              <a:rPr lang="en-US" dirty="0"/>
              <a:t>​</a:t>
            </a:r>
            <a:endParaRPr lang="en-US" dirty="0">
              <a:cs typeface="Calibri"/>
            </a:endParaRPr>
          </a:p>
          <a:p>
            <a:endParaRPr lang="en-US" dirty="0"/>
          </a:p>
          <a:p>
            <a:r>
              <a:rPr lang="en-US" dirty="0"/>
              <a:t>​</a:t>
            </a:r>
            <a:endParaRPr lang="en-US" dirty="0">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t>
            </a:r>
            <a:r>
              <a:rPr lang="en-US" b="1" u="sng" dirty="0"/>
              <a:t>Notes</a:t>
            </a:r>
            <a:r>
              <a:rPr lang="en-US" dirty="0"/>
              <a:t>:</a:t>
            </a:r>
          </a:p>
          <a:p>
            <a:endParaRPr lang="en-US" dirty="0"/>
          </a:p>
          <a:p>
            <a:r>
              <a:rPr lang="en-US" dirty="0"/>
              <a:t>Explain that many IHL rules are relevant to ensuring food security and preventing starvation in situations of armed conflict. Parties to conflict must respect several obligations designed to preserve sources of food and livelihoods and protect civilians from food insecurity. ​</a:t>
            </a:r>
            <a:endParaRPr lang="en-US" dirty="0">
              <a:ea typeface="Calibri"/>
              <a:cs typeface="Calibri"/>
            </a:endParaRPr>
          </a:p>
          <a:p>
            <a:endParaRPr lang="en-US" dirty="0"/>
          </a:p>
          <a:p>
            <a:r>
              <a:rPr lang="en-US" dirty="0"/>
              <a:t>​</a:t>
            </a:r>
            <a:r>
              <a:rPr lang="en-US" u="sng" dirty="0"/>
              <a:t>Rules related to the conduct of hostilities​:</a:t>
            </a:r>
            <a:endParaRPr lang="en-US" u="sng" dirty="0">
              <a:cs typeface="Calibri"/>
            </a:endParaRPr>
          </a:p>
          <a:p>
            <a:endParaRPr lang="en-US" dirty="0">
              <a:cs typeface="Calibri"/>
            </a:endParaRPr>
          </a:p>
          <a:p>
            <a:r>
              <a:rPr lang="en-US" dirty="0"/>
              <a:t>1) In order to safeguard the civilian population’s access to food in armed conflict, IHL prohibits starvation as a method of warfare. To use starvation as a method of warfare is to provoke it intentionally, causing the population to suffer hunger by depriving it of sources of food or supplies. Denying access of humanitarian aid intended for civilians in need, including by deliberately impeding humanitarian aid or restricting the freedom of movement of humanitarian relief personnel, can constitute violations of the prohibition of starvation.​</a:t>
            </a:r>
            <a:endParaRPr lang="en-US" dirty="0">
              <a:cs typeface="Calibri"/>
            </a:endParaRPr>
          </a:p>
          <a:p>
            <a:endParaRPr lang="en-US" dirty="0">
              <a:cs typeface="Calibri"/>
            </a:endParaRPr>
          </a:p>
          <a:p>
            <a:r>
              <a:rPr lang="en-US" dirty="0"/>
              <a:t>2) Related to the rule on starvation, IHL prohibits attacking, destroying, removing or rendering useless objects indispensable to the survival of the civilian population. Such objects include foodstuffs and agricultural areas for their production, crops, livestock, drinking water installations and supplies, and irrigation works. This list of protected objects is not exhaustive. The rule should be interpreted widely to cover the variety of needs of populations. ​</a:t>
            </a:r>
            <a:endParaRPr lang="en-US" dirty="0">
              <a:cs typeface="Calibri"/>
            </a:endParaRPr>
          </a:p>
          <a:p>
            <a:endParaRPr lang="en-US" dirty="0">
              <a:cs typeface="Calibri"/>
            </a:endParaRPr>
          </a:p>
          <a:p>
            <a:r>
              <a:rPr lang="en-US" dirty="0"/>
              <a:t>3) More generally, the IHL rules of distinction, proportionality and precautions in attack also serve to protect civilians and civilian objects such as land and infrastructure. In addition to prohibiting attacks directed against civilian objects, IHL prohibits attacking a military objective if the expected incidental civilian death, injury or damage exceeds the military advantage anticipated. IHL also requires that parties take constant care to spare civilians and civilian objects in the conduct of military operations and take all feasible precautions to avoid and minimize incidental loss of civilian life, injury to civilians and damage to civilian objects.​</a:t>
            </a:r>
            <a:endParaRPr lang="en-US" dirty="0">
              <a:cs typeface="Calibri"/>
            </a:endParaRPr>
          </a:p>
          <a:p>
            <a:endParaRPr lang="en-US" dirty="0">
              <a:cs typeface="Calibri"/>
            </a:endParaRPr>
          </a:p>
          <a:p>
            <a:r>
              <a:rPr lang="en-US" dirty="0"/>
              <a:t>4) IHL prohibits or restricts the use of a broad range of weapons that can have widespread and long-lasting adverse impact on food security. These include prohibitions against the use of poison and biological and chemical weapons, and restrictions on the use of herbicides as a weapon. Anti-personnel mines, cluster munitions and nuclear weapons are also subject to prohibitions and restrictions under IHL.</a:t>
            </a:r>
            <a:endParaRPr lang="en-US" dirty="0">
              <a:cs typeface="Calibri"/>
            </a:endParaRPr>
          </a:p>
          <a:p>
            <a:endParaRPr lang="en-US" dirty="0"/>
          </a:p>
          <a:p>
            <a:r>
              <a:rPr lang="en-US" dirty="0"/>
              <a:t>5) No part of the natural environment may be attacked, given its underlying civilian character, unless, in specific circumstances, when a part of it has become a military objective.</a:t>
            </a:r>
            <a:endParaRPr lang="en-US" dirty="0">
              <a:cs typeface="Calibri"/>
            </a:endParaRPr>
          </a:p>
          <a:p>
            <a:endParaRPr lang="en-US" dirty="0"/>
          </a:p>
          <a:p>
            <a:r>
              <a:rPr lang="en-US" dirty="0"/>
              <a:t>6) IHL imposes significant restrictions in relation to sieges and encirclements. Civilians must not be trapped in sieges, and parties to conflict must allow civilians to leave a besieged area. Naval blockades are prohibited if their purpose is to starve the civilian population or deny it other objects essential for its survival. </a:t>
            </a:r>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t>
            </a:r>
            <a:r>
              <a:rPr lang="en-US" b="1" u="sng" dirty="0"/>
              <a:t>Notes</a:t>
            </a:r>
            <a:r>
              <a:rPr lang="en-US" dirty="0"/>
              <a:t>:</a:t>
            </a:r>
          </a:p>
          <a:p>
            <a:endParaRPr lang="en-US" dirty="0"/>
          </a:p>
          <a:p>
            <a:r>
              <a:rPr lang="en-US" u="sng" dirty="0"/>
              <a:t>Rules related to food security and humanitarian access</a:t>
            </a:r>
            <a:r>
              <a:rPr lang="en-US" dirty="0"/>
              <a:t>:​</a:t>
            </a:r>
            <a:endParaRPr lang="en-US" dirty="0">
              <a:cs typeface="Calibri"/>
            </a:endParaRPr>
          </a:p>
          <a:p>
            <a:endParaRPr lang="en-US" dirty="0">
              <a:cs typeface="Calibri"/>
            </a:endParaRPr>
          </a:p>
          <a:p>
            <a:r>
              <a:rPr lang="en-US" dirty="0"/>
              <a:t>1) Each party to armed conflict has primary responsibility for ensuring that the basic needs of the population under its control are met, including adequate supplies of food and water.​</a:t>
            </a:r>
            <a:endParaRPr lang="en-US" dirty="0">
              <a:cs typeface="Calibri"/>
            </a:endParaRPr>
          </a:p>
          <a:p>
            <a:endParaRPr lang="en-US" dirty="0">
              <a:cs typeface="Calibri"/>
            </a:endParaRPr>
          </a:p>
          <a:p>
            <a:r>
              <a:rPr lang="en-US" dirty="0"/>
              <a:t>2) Humanitarian relief can also play a vital role in averting and addressing hunger. If they cannot meet the needs of the population, parties to the conflict must allow and facilitate rapid and unimpeded passage of impartial humanitarian relief for civilians in need, subject to their right of control. The parties must also ensure the freedom of movement of humanitarian personnel that is essential to their functions. Humanitarian activities or movements can only be restricted in case of imperative military necessity, and only temporarily. Relief personnel and objects used for relief operations must be respected and protected. Attacks, harassment, intimidation, and arbitrary detention of relief personnel, and destruction, misappropriation and looting of relief objects, are prohibited.​</a:t>
            </a:r>
            <a:endParaRPr lang="en-US" dirty="0">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6/3/24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svg"/></Relationships>
</file>

<file path=ppt/slides/_rels/slide1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2.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s://www.unocha.org/publications/report/world/hunger-and-armed-conflict-ihl-framework" TargetMode="External"/><Relationship Id="rId3" Type="http://schemas.openxmlformats.org/officeDocument/2006/relationships/image" Target="../media/image15.png"/><Relationship Id="rId7" Type="http://schemas.openxmlformats.org/officeDocument/2006/relationships/hyperlink" Target="https://shop.icrc.org/starvation-hunger-and-famine-in-armed-conflict-pdf-en.html"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 Id="rId9" Type="http://schemas.openxmlformats.org/officeDocument/2006/relationships/hyperlink" Target="https://www.ohchr.org/sites/default/files/Documents/Publications/FactSheet34en.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8328" b="-8328"/>
            </a:stretch>
          </a:blipFill>
        </p:spPr>
        <p:txBody>
          <a:bodyPr/>
          <a:lstStyle/>
          <a:p>
            <a:endParaRPr lang="en-CA"/>
          </a:p>
        </p:txBody>
      </p:sp>
      <p:grpSp>
        <p:nvGrpSpPr>
          <p:cNvPr id="3" name="Group 3"/>
          <p:cNvGrpSpPr/>
          <p:nvPr/>
        </p:nvGrpSpPr>
        <p:grpSpPr>
          <a:xfrm>
            <a:off x="13346378" y="6629781"/>
            <a:ext cx="3912922" cy="2454864"/>
            <a:chOff x="0" y="-95250"/>
            <a:chExt cx="5217229" cy="3273153"/>
          </a:xfrm>
        </p:grpSpPr>
        <p:sp>
          <p:nvSpPr>
            <p:cNvPr id="4" name="TextBox 4"/>
            <p:cNvSpPr txBox="1"/>
            <p:nvPr/>
          </p:nvSpPr>
          <p:spPr>
            <a:xfrm>
              <a:off x="0" y="1804450"/>
              <a:ext cx="5217229" cy="1373453"/>
            </a:xfrm>
            <a:prstGeom prst="rect">
              <a:avLst/>
            </a:prstGeom>
          </p:spPr>
          <p:txBody>
            <a:bodyPr lIns="0" tIns="0" rIns="0" bIns="0" rtlCol="0" anchor="t">
              <a:spAutoFit/>
            </a:bodyPr>
            <a:lstStyle/>
            <a:p>
              <a:pPr algn="l">
                <a:lnSpc>
                  <a:spcPts val="4200"/>
                </a:lnSpc>
              </a:pPr>
              <a:r>
                <a:rPr lang="en-US" sz="3000" b="1">
                  <a:solidFill>
                    <a:srgbClr val="FFFFFF"/>
                  </a:solidFill>
                  <a:latin typeface="Arial"/>
                </a:rPr>
                <a:t>The Practical Measures</a:t>
              </a:r>
            </a:p>
          </p:txBody>
        </p:sp>
        <p:sp>
          <p:nvSpPr>
            <p:cNvPr id="5" name="AutoShape 5"/>
            <p:cNvSpPr/>
            <p:nvPr/>
          </p:nvSpPr>
          <p:spPr>
            <a:xfrm>
              <a:off x="0" y="1296343"/>
              <a:ext cx="5217229" cy="0"/>
            </a:xfrm>
            <a:prstGeom prst="line">
              <a:avLst/>
            </a:prstGeom>
            <a:ln w="38100" cap="rnd">
              <a:solidFill>
                <a:srgbClr val="FFFFFF"/>
              </a:solidFill>
              <a:prstDash val="sysDot"/>
              <a:headEnd type="none" w="sm" len="sm"/>
              <a:tailEnd type="none" w="sm" len="sm"/>
            </a:ln>
          </p:spPr>
          <p:txBody>
            <a:bodyPr/>
            <a:lstStyle/>
            <a:p>
              <a:endParaRPr lang="en-CA"/>
            </a:p>
          </p:txBody>
        </p:sp>
        <p:sp>
          <p:nvSpPr>
            <p:cNvPr id="6" name="TextBox 6"/>
            <p:cNvSpPr txBox="1"/>
            <p:nvPr/>
          </p:nvSpPr>
          <p:spPr>
            <a:xfrm>
              <a:off x="0" y="-95250"/>
              <a:ext cx="2233515" cy="594783"/>
            </a:xfrm>
            <a:prstGeom prst="rect">
              <a:avLst/>
            </a:prstGeom>
          </p:spPr>
          <p:txBody>
            <a:bodyPr lIns="0" tIns="0" rIns="0" bIns="0" rtlCol="0" anchor="t">
              <a:spAutoFit/>
            </a:bodyPr>
            <a:lstStyle/>
            <a:p>
              <a:pPr algn="l">
                <a:lnSpc>
                  <a:spcPts val="3499"/>
                </a:lnSpc>
              </a:pPr>
              <a:r>
                <a:rPr lang="en-US" sz="3000" b="1" dirty="0">
                  <a:solidFill>
                    <a:srgbClr val="FFFFFF"/>
                  </a:solidFill>
                  <a:latin typeface="Arial"/>
                </a:rPr>
                <a:t>Module 2</a:t>
              </a:r>
              <a:endParaRPr lang="en-US" sz="3000" b="1" dirty="0">
                <a:solidFill>
                  <a:srgbClr val="FFFFFF"/>
                </a:solidFill>
                <a:latin typeface="Arial"/>
                <a:cs typeface="Arial"/>
              </a:endParaRPr>
            </a:p>
          </p:txBody>
        </p:sp>
      </p:grpSp>
      <p:sp>
        <p:nvSpPr>
          <p:cNvPr id="7" name="TextBox 7"/>
          <p:cNvSpPr txBox="1"/>
          <p:nvPr/>
        </p:nvSpPr>
        <p:spPr>
          <a:xfrm>
            <a:off x="2862909" y="1728614"/>
            <a:ext cx="12562181" cy="4665847"/>
          </a:xfrm>
          <a:prstGeom prst="rect">
            <a:avLst/>
          </a:prstGeom>
        </p:spPr>
        <p:txBody>
          <a:bodyPr lIns="0" tIns="0" rIns="0" bIns="0" rtlCol="0" anchor="t">
            <a:spAutoFit/>
          </a:bodyPr>
          <a:lstStyle/>
          <a:p>
            <a:pPr algn="ctr">
              <a:lnSpc>
                <a:spcPts val="9002"/>
              </a:lnSpc>
            </a:pPr>
            <a:r>
              <a:rPr lang="en-US" sz="6430" dirty="0">
                <a:solidFill>
                  <a:srgbClr val="FFFFFF"/>
                </a:solidFill>
                <a:latin typeface="Arial Bold"/>
              </a:rPr>
              <a:t>Training on the Practical Measures for Armed Actors to Prevent and Mitigate Conflict-Induced Food Insecurity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E1E1E"/>
        </a:solidFill>
        <a:effectLst/>
      </p:bgPr>
    </p:bg>
    <p:spTree>
      <p:nvGrpSpPr>
        <p:cNvPr id="1" name=""/>
        <p:cNvGrpSpPr/>
        <p:nvPr/>
      </p:nvGrpSpPr>
      <p:grpSpPr>
        <a:xfrm>
          <a:off x="0" y="0"/>
          <a:ext cx="0" cy="0"/>
          <a:chOff x="0" y="0"/>
          <a:chExt cx="0" cy="0"/>
        </a:xfrm>
      </p:grpSpPr>
      <p:sp>
        <p:nvSpPr>
          <p:cNvPr id="2" name="Freeform 2"/>
          <p:cNvSpPr/>
          <p:nvPr/>
        </p:nvSpPr>
        <p:spPr>
          <a:xfrm>
            <a:off x="10036879" y="0"/>
            <a:ext cx="8251121" cy="10287000"/>
          </a:xfrm>
          <a:custGeom>
            <a:avLst/>
            <a:gdLst/>
            <a:ahLst/>
            <a:cxnLst/>
            <a:rect l="l" t="t" r="r" b="b"/>
            <a:pathLst>
              <a:path w="8251121" h="10287000">
                <a:moveTo>
                  <a:pt x="0" y="0"/>
                </a:moveTo>
                <a:lnTo>
                  <a:pt x="8251121" y="0"/>
                </a:lnTo>
                <a:lnTo>
                  <a:pt x="8251121" y="10287000"/>
                </a:lnTo>
                <a:lnTo>
                  <a:pt x="0" y="10287000"/>
                </a:lnTo>
                <a:lnTo>
                  <a:pt x="0" y="0"/>
                </a:lnTo>
                <a:close/>
              </a:path>
            </a:pathLst>
          </a:custGeom>
          <a:blipFill>
            <a:blip r:embed="rId3"/>
            <a:stretch>
              <a:fillRect l="-7020" r="-82973"/>
            </a:stretch>
          </a:blipFill>
        </p:spPr>
        <p:txBody>
          <a:bodyPr/>
          <a:lstStyle/>
          <a:p>
            <a:endParaRPr lang="en-CA"/>
          </a:p>
        </p:txBody>
      </p:sp>
      <p:sp>
        <p:nvSpPr>
          <p:cNvPr id="3" name="AutoShape 3"/>
          <p:cNvSpPr/>
          <p:nvPr/>
        </p:nvSpPr>
        <p:spPr>
          <a:xfrm>
            <a:off x="0" y="0"/>
            <a:ext cx="10036879" cy="10287000"/>
          </a:xfrm>
          <a:prstGeom prst="rect">
            <a:avLst/>
          </a:prstGeom>
          <a:gradFill rotWithShape="1">
            <a:gsLst>
              <a:gs pos="0">
                <a:srgbClr val="CDFFD8">
                  <a:alpha val="100000"/>
                </a:srgbClr>
              </a:gs>
              <a:gs pos="100000">
                <a:srgbClr val="94B9FF">
                  <a:alpha val="100000"/>
                </a:srgbClr>
              </a:gs>
            </a:gsLst>
            <a:lin ang="0"/>
          </a:gradFill>
        </p:spPr>
        <p:txBody>
          <a:bodyPr/>
          <a:lstStyle/>
          <a:p>
            <a:endParaRPr lang="en-CA"/>
          </a:p>
        </p:txBody>
      </p:sp>
      <p:sp>
        <p:nvSpPr>
          <p:cNvPr id="4" name="TextBox 4"/>
          <p:cNvSpPr txBox="1"/>
          <p:nvPr/>
        </p:nvSpPr>
        <p:spPr>
          <a:xfrm>
            <a:off x="1218640" y="526772"/>
            <a:ext cx="8134694" cy="899082"/>
          </a:xfrm>
          <a:prstGeom prst="rect">
            <a:avLst/>
          </a:prstGeom>
        </p:spPr>
        <p:txBody>
          <a:bodyPr lIns="0" tIns="0" rIns="0" bIns="0" rtlCol="0" anchor="t">
            <a:spAutoFit/>
          </a:bodyPr>
          <a:lstStyle/>
          <a:p>
            <a:pPr algn="ctr">
              <a:lnSpc>
                <a:spcPts val="6309"/>
              </a:lnSpc>
            </a:pPr>
            <a:r>
              <a:rPr lang="en-US" sz="5258" dirty="0">
                <a:solidFill>
                  <a:srgbClr val="1E1E1E"/>
                </a:solidFill>
                <a:latin typeface="Arial Bold"/>
              </a:rPr>
              <a:t>IHL (Continued) </a:t>
            </a:r>
          </a:p>
        </p:txBody>
      </p:sp>
      <p:sp>
        <p:nvSpPr>
          <p:cNvPr id="5" name="TextBox 5"/>
          <p:cNvSpPr txBox="1"/>
          <p:nvPr/>
        </p:nvSpPr>
        <p:spPr>
          <a:xfrm>
            <a:off x="882317" y="9182100"/>
            <a:ext cx="672645" cy="344805"/>
          </a:xfrm>
          <a:prstGeom prst="rect">
            <a:avLst/>
          </a:prstGeom>
        </p:spPr>
        <p:txBody>
          <a:bodyPr lIns="0" tIns="0" rIns="0" bIns="0" rtlCol="0" anchor="t">
            <a:spAutoFit/>
          </a:bodyPr>
          <a:lstStyle/>
          <a:p>
            <a:pPr algn="l">
              <a:lnSpc>
                <a:spcPts val="2520"/>
              </a:lnSpc>
            </a:pPr>
            <a:r>
              <a:rPr lang="en-US" sz="1800">
                <a:solidFill>
                  <a:srgbClr val="1E1E1E"/>
                </a:solidFill>
                <a:latin typeface="Arial"/>
              </a:rPr>
              <a:t>10</a:t>
            </a:r>
          </a:p>
        </p:txBody>
      </p:sp>
      <p:grpSp>
        <p:nvGrpSpPr>
          <p:cNvPr id="6" name="Group 6"/>
          <p:cNvGrpSpPr/>
          <p:nvPr/>
        </p:nvGrpSpPr>
        <p:grpSpPr>
          <a:xfrm>
            <a:off x="875777" y="3045339"/>
            <a:ext cx="8483883" cy="3507439"/>
            <a:chOff x="0" y="515272"/>
            <a:chExt cx="11311844" cy="4676586"/>
          </a:xfrm>
        </p:grpSpPr>
        <p:sp>
          <p:nvSpPr>
            <p:cNvPr id="7" name="TextBox 7"/>
            <p:cNvSpPr txBox="1"/>
            <p:nvPr/>
          </p:nvSpPr>
          <p:spPr>
            <a:xfrm>
              <a:off x="0" y="515272"/>
              <a:ext cx="10624439" cy="750488"/>
            </a:xfrm>
            <a:prstGeom prst="rect">
              <a:avLst/>
            </a:prstGeom>
          </p:spPr>
          <p:txBody>
            <a:bodyPr lIns="0" tIns="0" rIns="0" bIns="0" rtlCol="0" anchor="t">
              <a:spAutoFit/>
            </a:bodyPr>
            <a:lstStyle/>
            <a:p>
              <a:pPr algn="ctr">
                <a:lnSpc>
                  <a:spcPts val="4352"/>
                </a:lnSpc>
              </a:pPr>
              <a:r>
                <a:rPr lang="en-US" sz="3109" u="sng" dirty="0">
                  <a:solidFill>
                    <a:srgbClr val="1E1E1E"/>
                  </a:solidFill>
                  <a:latin typeface="Arial Bold"/>
                </a:rPr>
                <a:t>Food security and humanitarian access:</a:t>
              </a:r>
            </a:p>
          </p:txBody>
        </p:sp>
        <p:sp>
          <p:nvSpPr>
            <p:cNvPr id="8" name="TextBox 8"/>
            <p:cNvSpPr txBox="1"/>
            <p:nvPr/>
          </p:nvSpPr>
          <p:spPr>
            <a:xfrm>
              <a:off x="557501" y="2168235"/>
              <a:ext cx="10480001" cy="1418167"/>
            </a:xfrm>
            <a:prstGeom prst="rect">
              <a:avLst/>
            </a:prstGeom>
          </p:spPr>
          <p:txBody>
            <a:bodyPr lIns="0" tIns="0" rIns="0" bIns="0" rtlCol="0" anchor="t">
              <a:spAutoFit/>
            </a:bodyPr>
            <a:lstStyle/>
            <a:p>
              <a:pPr marL="431165" lvl="1" indent="-215265">
                <a:lnSpc>
                  <a:spcPts val="2799"/>
                </a:lnSpc>
                <a:buFont typeface="Arial"/>
                <a:buChar char="•"/>
              </a:pPr>
              <a:r>
                <a:rPr lang="en-US" sz="1950" dirty="0">
                  <a:solidFill>
                    <a:srgbClr val="1E1E1E"/>
                  </a:solidFill>
                  <a:latin typeface="Arial"/>
                </a:rPr>
                <a:t> IHL obliges parties to conflict to </a:t>
              </a:r>
              <a:r>
                <a:rPr lang="en-US" sz="1950" dirty="0">
                  <a:solidFill>
                    <a:srgbClr val="1E1E1E"/>
                  </a:solidFill>
                  <a:latin typeface="Arial Bold"/>
                </a:rPr>
                <a:t>ensure that adequate supplies of food and water are </a:t>
              </a:r>
              <a:r>
                <a:rPr lang="en-US" sz="2000" dirty="0">
                  <a:solidFill>
                    <a:srgbClr val="1E1E1E"/>
                  </a:solidFill>
                  <a:latin typeface="Arial Bold"/>
                </a:rPr>
                <a:t>available</a:t>
              </a:r>
              <a:r>
                <a:rPr lang="en-US" sz="1950" dirty="0">
                  <a:solidFill>
                    <a:srgbClr val="1E1E1E"/>
                  </a:solidFill>
                  <a:latin typeface="Arial Bold"/>
                </a:rPr>
                <a:t> to the civilian population​</a:t>
              </a:r>
              <a:endParaRPr lang="fr-FR" sz="1950" dirty="0"/>
            </a:p>
            <a:p>
              <a:pPr algn="l">
                <a:lnSpc>
                  <a:spcPts val="2799"/>
                </a:lnSpc>
              </a:pPr>
              <a:endParaRPr lang="en-US" sz="1999" dirty="0">
                <a:solidFill>
                  <a:srgbClr val="1E1E1E"/>
                </a:solidFill>
                <a:latin typeface="Arial Bold"/>
              </a:endParaRPr>
            </a:p>
          </p:txBody>
        </p:sp>
        <p:sp>
          <p:nvSpPr>
            <p:cNvPr id="9" name="TextBox 9"/>
            <p:cNvSpPr txBox="1"/>
            <p:nvPr/>
          </p:nvSpPr>
          <p:spPr>
            <a:xfrm>
              <a:off x="557501" y="3773691"/>
              <a:ext cx="10754343" cy="1418167"/>
            </a:xfrm>
            <a:prstGeom prst="rect">
              <a:avLst/>
            </a:prstGeom>
          </p:spPr>
          <p:txBody>
            <a:bodyPr lIns="0" tIns="0" rIns="0" bIns="0" rtlCol="0" anchor="t">
              <a:spAutoFit/>
            </a:bodyPr>
            <a:lstStyle/>
            <a:p>
              <a:pPr marL="431165" lvl="1" indent="-215265">
                <a:lnSpc>
                  <a:spcPts val="2799"/>
                </a:lnSpc>
                <a:buFont typeface="Arial"/>
                <a:buChar char="•"/>
              </a:pPr>
              <a:r>
                <a:rPr lang="en-US" sz="1950">
                  <a:solidFill>
                    <a:srgbClr val="1E1E1E"/>
                  </a:solidFill>
                  <a:latin typeface="Arial"/>
                </a:rPr>
                <a:t> If they cannot meet these needs, parties to conflict must </a:t>
              </a:r>
              <a:r>
                <a:rPr lang="en-US" sz="1950">
                  <a:solidFill>
                    <a:srgbClr val="1E1E1E"/>
                  </a:solidFill>
                  <a:latin typeface="Arial Bold"/>
                </a:rPr>
                <a:t>allow and facilitate rapid and </a:t>
              </a:r>
              <a:r>
                <a:rPr lang="en-US" sz="2000">
                  <a:solidFill>
                    <a:srgbClr val="1E1E1E"/>
                  </a:solidFill>
                  <a:latin typeface="Arial Bold"/>
                </a:rPr>
                <a:t>unimpeded</a:t>
              </a:r>
              <a:r>
                <a:rPr lang="en-US" sz="1950">
                  <a:solidFill>
                    <a:srgbClr val="1E1E1E"/>
                  </a:solidFill>
                  <a:latin typeface="Arial Bold"/>
                </a:rPr>
                <a:t> passage of humanitarian relief ​​</a:t>
              </a:r>
              <a:endParaRPr lang="fr-FR" sz="1950"/>
            </a:p>
            <a:p>
              <a:pPr algn="l">
                <a:lnSpc>
                  <a:spcPts val="2799"/>
                </a:lnSpc>
              </a:pPr>
              <a:endParaRPr lang="en-US" sz="1999">
                <a:solidFill>
                  <a:srgbClr val="1E1E1E"/>
                </a:solidFill>
                <a:latin typeface="Arial Bold"/>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E1E1E"/>
        </a:solidFill>
        <a:effectLst/>
      </p:bgPr>
    </p:bg>
    <p:spTree>
      <p:nvGrpSpPr>
        <p:cNvPr id="1" name=""/>
        <p:cNvGrpSpPr/>
        <p:nvPr/>
      </p:nvGrpSpPr>
      <p:grpSpPr>
        <a:xfrm>
          <a:off x="0" y="0"/>
          <a:ext cx="0" cy="0"/>
          <a:chOff x="0" y="0"/>
          <a:chExt cx="0" cy="0"/>
        </a:xfrm>
      </p:grpSpPr>
      <p:sp>
        <p:nvSpPr>
          <p:cNvPr id="2" name="Freeform 2"/>
          <p:cNvSpPr/>
          <p:nvPr/>
        </p:nvSpPr>
        <p:spPr>
          <a:xfrm>
            <a:off x="10036879" y="0"/>
            <a:ext cx="8251121" cy="10287000"/>
          </a:xfrm>
          <a:custGeom>
            <a:avLst/>
            <a:gdLst/>
            <a:ahLst/>
            <a:cxnLst/>
            <a:rect l="l" t="t" r="r" b="b"/>
            <a:pathLst>
              <a:path w="8251121" h="10287000">
                <a:moveTo>
                  <a:pt x="0" y="0"/>
                </a:moveTo>
                <a:lnTo>
                  <a:pt x="8251121" y="0"/>
                </a:lnTo>
                <a:lnTo>
                  <a:pt x="8251121" y="10287000"/>
                </a:lnTo>
                <a:lnTo>
                  <a:pt x="0" y="10287000"/>
                </a:lnTo>
                <a:lnTo>
                  <a:pt x="0" y="0"/>
                </a:lnTo>
                <a:close/>
              </a:path>
            </a:pathLst>
          </a:custGeom>
          <a:blipFill>
            <a:blip r:embed="rId3"/>
            <a:stretch>
              <a:fillRect l="-44997" r="-44997"/>
            </a:stretch>
          </a:blipFill>
        </p:spPr>
        <p:txBody>
          <a:bodyPr/>
          <a:lstStyle/>
          <a:p>
            <a:endParaRPr lang="en-CA"/>
          </a:p>
        </p:txBody>
      </p:sp>
      <p:sp>
        <p:nvSpPr>
          <p:cNvPr id="3" name="AutoShape 3"/>
          <p:cNvSpPr/>
          <p:nvPr/>
        </p:nvSpPr>
        <p:spPr>
          <a:xfrm>
            <a:off x="-61090" y="610842"/>
            <a:ext cx="10097969" cy="10287000"/>
          </a:xfrm>
          <a:prstGeom prst="rect">
            <a:avLst/>
          </a:prstGeom>
          <a:gradFill rotWithShape="1">
            <a:gsLst>
              <a:gs pos="0">
                <a:srgbClr val="CDFFD8">
                  <a:alpha val="100000"/>
                </a:srgbClr>
              </a:gs>
              <a:gs pos="100000">
                <a:srgbClr val="94B9FF">
                  <a:alpha val="100000"/>
                </a:srgbClr>
              </a:gs>
            </a:gsLst>
            <a:lin ang="0"/>
          </a:gradFill>
        </p:spPr>
        <p:txBody>
          <a:bodyPr/>
          <a:lstStyle/>
          <a:p>
            <a:endParaRPr lang="en-CA"/>
          </a:p>
        </p:txBody>
      </p:sp>
      <p:sp>
        <p:nvSpPr>
          <p:cNvPr id="4" name="TextBox 4"/>
          <p:cNvSpPr txBox="1"/>
          <p:nvPr/>
        </p:nvSpPr>
        <p:spPr>
          <a:xfrm>
            <a:off x="1218640" y="621592"/>
            <a:ext cx="8134694" cy="1562100"/>
          </a:xfrm>
          <a:prstGeom prst="rect">
            <a:avLst/>
          </a:prstGeom>
        </p:spPr>
        <p:txBody>
          <a:bodyPr lIns="0" tIns="0" rIns="0" bIns="0" rtlCol="0" anchor="t">
            <a:spAutoFit/>
          </a:bodyPr>
          <a:lstStyle/>
          <a:p>
            <a:pPr algn="ctr">
              <a:lnSpc>
                <a:spcPts val="5830"/>
              </a:lnSpc>
            </a:pPr>
            <a:r>
              <a:rPr lang="en-US" sz="4858" dirty="0">
                <a:solidFill>
                  <a:srgbClr val="1E1E1E"/>
                </a:solidFill>
                <a:latin typeface="Arial Bold"/>
              </a:rPr>
              <a:t>International Human Rights Law (IHRL) </a:t>
            </a:r>
          </a:p>
        </p:txBody>
      </p:sp>
      <p:sp>
        <p:nvSpPr>
          <p:cNvPr id="5" name="TextBox 5"/>
          <p:cNvSpPr txBox="1"/>
          <p:nvPr/>
        </p:nvSpPr>
        <p:spPr>
          <a:xfrm>
            <a:off x="882317" y="9182100"/>
            <a:ext cx="672645" cy="344805"/>
          </a:xfrm>
          <a:prstGeom prst="rect">
            <a:avLst/>
          </a:prstGeom>
        </p:spPr>
        <p:txBody>
          <a:bodyPr lIns="0" tIns="0" rIns="0" bIns="0" rtlCol="0" anchor="t">
            <a:spAutoFit/>
          </a:bodyPr>
          <a:lstStyle/>
          <a:p>
            <a:pPr algn="l">
              <a:lnSpc>
                <a:spcPts val="2520"/>
              </a:lnSpc>
            </a:pPr>
            <a:r>
              <a:rPr lang="en-US" sz="1800">
                <a:solidFill>
                  <a:srgbClr val="1E1E1E"/>
                </a:solidFill>
                <a:latin typeface="Arial"/>
              </a:rPr>
              <a:t>11</a:t>
            </a:r>
          </a:p>
        </p:txBody>
      </p:sp>
      <p:grpSp>
        <p:nvGrpSpPr>
          <p:cNvPr id="6" name="Group 6"/>
          <p:cNvGrpSpPr/>
          <p:nvPr/>
        </p:nvGrpSpPr>
        <p:grpSpPr>
          <a:xfrm>
            <a:off x="581765" y="3227799"/>
            <a:ext cx="8562235" cy="4361070"/>
            <a:chOff x="-3045" y="-123825"/>
            <a:chExt cx="11416313" cy="5814760"/>
          </a:xfrm>
        </p:grpSpPr>
        <p:sp>
          <p:nvSpPr>
            <p:cNvPr id="7" name="TextBox 7"/>
            <p:cNvSpPr txBox="1"/>
            <p:nvPr/>
          </p:nvSpPr>
          <p:spPr>
            <a:xfrm>
              <a:off x="0" y="-123825"/>
              <a:ext cx="10624439" cy="755125"/>
            </a:xfrm>
            <a:prstGeom prst="rect">
              <a:avLst/>
            </a:prstGeom>
          </p:spPr>
          <p:txBody>
            <a:bodyPr lIns="0" tIns="0" rIns="0" bIns="0" rtlCol="0" anchor="t">
              <a:spAutoFit/>
            </a:bodyPr>
            <a:lstStyle/>
            <a:p>
              <a:pPr algn="l">
                <a:lnSpc>
                  <a:spcPts val="4352"/>
                </a:lnSpc>
              </a:pPr>
              <a:r>
                <a:rPr lang="en-US" sz="3109" u="sng" dirty="0">
                  <a:solidFill>
                    <a:srgbClr val="1E1E1E"/>
                  </a:solidFill>
                  <a:latin typeface="Arial Bold"/>
                </a:rPr>
                <a:t>Food is a basic human right!</a:t>
              </a:r>
            </a:p>
          </p:txBody>
        </p:sp>
        <p:sp>
          <p:nvSpPr>
            <p:cNvPr id="8" name="TextBox 8"/>
            <p:cNvSpPr txBox="1"/>
            <p:nvPr/>
          </p:nvSpPr>
          <p:spPr>
            <a:xfrm>
              <a:off x="144438" y="1850500"/>
              <a:ext cx="11268830" cy="1394399"/>
            </a:xfrm>
            <a:prstGeom prst="rect">
              <a:avLst/>
            </a:prstGeom>
          </p:spPr>
          <p:txBody>
            <a:bodyPr lIns="0" tIns="0" rIns="0" bIns="0" rtlCol="0" anchor="t">
              <a:spAutoFit/>
            </a:bodyPr>
            <a:lstStyle/>
            <a:p>
              <a:pPr marL="431165" lvl="1" indent="-215265" algn="l">
                <a:lnSpc>
                  <a:spcPts val="2799"/>
                </a:lnSpc>
                <a:buFont typeface="Arial"/>
                <a:buChar char="•"/>
              </a:pPr>
              <a:r>
                <a:rPr lang="en-US" sz="1950" dirty="0">
                  <a:solidFill>
                    <a:srgbClr val="1E1E1E"/>
                  </a:solidFill>
                  <a:latin typeface="Arial"/>
                </a:rPr>
                <a:t>The</a:t>
              </a:r>
              <a:r>
                <a:rPr lang="en-US" sz="1950" dirty="0">
                  <a:solidFill>
                    <a:srgbClr val="1E1E1E"/>
                  </a:solidFill>
                  <a:latin typeface="Arial Bold"/>
                </a:rPr>
                <a:t> right to adequate food</a:t>
              </a:r>
              <a:r>
                <a:rPr lang="en-US" sz="1950" dirty="0">
                  <a:solidFill>
                    <a:srgbClr val="1E1E1E"/>
                  </a:solidFill>
                  <a:latin typeface="Arial"/>
                </a:rPr>
                <a:t> is recognized in the Universal Declaration of Human Rights, as well as in several other international conventions​​</a:t>
              </a:r>
              <a:endParaRPr lang="fr-FR" sz="1950" dirty="0"/>
            </a:p>
            <a:p>
              <a:pPr algn="l">
                <a:lnSpc>
                  <a:spcPts val="2799"/>
                </a:lnSpc>
              </a:pPr>
              <a:endParaRPr lang="en-US" sz="1999" dirty="0">
                <a:solidFill>
                  <a:srgbClr val="1E1E1E"/>
                </a:solidFill>
                <a:latin typeface="Arial"/>
              </a:endParaRPr>
            </a:p>
          </p:txBody>
        </p:sp>
        <p:sp>
          <p:nvSpPr>
            <p:cNvPr id="9" name="TextBox 9"/>
            <p:cNvSpPr txBox="1"/>
            <p:nvPr/>
          </p:nvSpPr>
          <p:spPr>
            <a:xfrm>
              <a:off x="-3045" y="3802868"/>
              <a:ext cx="10982961" cy="1888067"/>
            </a:xfrm>
            <a:prstGeom prst="rect">
              <a:avLst/>
            </a:prstGeom>
          </p:spPr>
          <p:txBody>
            <a:bodyPr lIns="0" tIns="0" rIns="0" bIns="0" rtlCol="0" anchor="t">
              <a:spAutoFit/>
            </a:bodyPr>
            <a:lstStyle/>
            <a:p>
              <a:pPr marL="431165" lvl="1" indent="-215265">
                <a:lnSpc>
                  <a:spcPts val="2799"/>
                </a:lnSpc>
                <a:buFont typeface="Arial"/>
                <a:buChar char="•"/>
              </a:pPr>
              <a:r>
                <a:rPr lang="en-US" sz="1950" dirty="0">
                  <a:solidFill>
                    <a:srgbClr val="1E1E1E"/>
                  </a:solidFill>
                  <a:latin typeface="Arial"/>
                </a:rPr>
                <a:t>IHRL </a:t>
              </a:r>
              <a:r>
                <a:rPr lang="en-US" sz="1950" dirty="0">
                  <a:solidFill>
                    <a:srgbClr val="1E1E1E"/>
                  </a:solidFill>
                  <a:latin typeface="Arial Bold"/>
                  <a:cs typeface="Arial Bold"/>
                </a:rPr>
                <a:t>requires</a:t>
              </a:r>
              <a:r>
                <a:rPr lang="en-US" sz="1950" dirty="0">
                  <a:solidFill>
                    <a:srgbClr val="1E1E1E"/>
                  </a:solidFill>
                  <a:latin typeface="Arial"/>
                </a:rPr>
                <a:t> states and arguably de facto authorities to take steps indispensable for the fulfillment of a population’s essential needs, including in terms of </a:t>
              </a:r>
              <a:r>
                <a:rPr lang="en-US" sz="1950" dirty="0">
                  <a:solidFill>
                    <a:srgbClr val="1E1E1E"/>
                  </a:solidFill>
                  <a:latin typeface="Arial Bold"/>
                </a:rPr>
                <a:t>access to food ​​</a:t>
              </a:r>
              <a:endParaRPr lang="fr-FR" sz="1950" dirty="0"/>
            </a:p>
            <a:p>
              <a:pPr algn="l">
                <a:lnSpc>
                  <a:spcPts val="2799"/>
                </a:lnSpc>
              </a:pPr>
              <a:endParaRPr lang="en-US" sz="1999" dirty="0">
                <a:solidFill>
                  <a:srgbClr val="1E1E1E"/>
                </a:solidFill>
                <a:latin typeface="Arial Bold"/>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E1E1E"/>
        </a:solidFill>
        <a:effectLst/>
      </p:bgPr>
    </p:bg>
    <p:spTree>
      <p:nvGrpSpPr>
        <p:cNvPr id="1" name=""/>
        <p:cNvGrpSpPr/>
        <p:nvPr/>
      </p:nvGrpSpPr>
      <p:grpSpPr>
        <a:xfrm>
          <a:off x="0" y="0"/>
          <a:ext cx="0" cy="0"/>
          <a:chOff x="0" y="0"/>
          <a:chExt cx="0" cy="0"/>
        </a:xfrm>
      </p:grpSpPr>
      <p:sp>
        <p:nvSpPr>
          <p:cNvPr id="2" name="Freeform 2"/>
          <p:cNvSpPr/>
          <p:nvPr/>
        </p:nvSpPr>
        <p:spPr>
          <a:xfrm>
            <a:off x="10036879" y="0"/>
            <a:ext cx="8251121" cy="10287000"/>
          </a:xfrm>
          <a:custGeom>
            <a:avLst/>
            <a:gdLst/>
            <a:ahLst/>
            <a:cxnLst/>
            <a:rect l="l" t="t" r="r" b="b"/>
            <a:pathLst>
              <a:path w="8251121" h="10287000">
                <a:moveTo>
                  <a:pt x="0" y="0"/>
                </a:moveTo>
                <a:lnTo>
                  <a:pt x="8251121" y="0"/>
                </a:lnTo>
                <a:lnTo>
                  <a:pt x="8251121" y="10287000"/>
                </a:lnTo>
                <a:lnTo>
                  <a:pt x="0" y="10287000"/>
                </a:lnTo>
                <a:lnTo>
                  <a:pt x="0" y="0"/>
                </a:lnTo>
                <a:close/>
              </a:path>
            </a:pathLst>
          </a:custGeom>
          <a:blipFill>
            <a:blip r:embed="rId3"/>
            <a:stretch>
              <a:fillRect l="-84776" r="-5218"/>
            </a:stretch>
          </a:blipFill>
        </p:spPr>
        <p:txBody>
          <a:bodyPr/>
          <a:lstStyle/>
          <a:p>
            <a:endParaRPr lang="en-CA"/>
          </a:p>
        </p:txBody>
      </p:sp>
      <p:sp>
        <p:nvSpPr>
          <p:cNvPr id="3" name="AutoShape 3"/>
          <p:cNvSpPr/>
          <p:nvPr/>
        </p:nvSpPr>
        <p:spPr>
          <a:xfrm>
            <a:off x="-61090" y="0"/>
            <a:ext cx="10097969" cy="10287000"/>
          </a:xfrm>
          <a:prstGeom prst="rect">
            <a:avLst/>
          </a:prstGeom>
          <a:gradFill rotWithShape="1">
            <a:gsLst>
              <a:gs pos="0">
                <a:srgbClr val="CDFFD8">
                  <a:alpha val="100000"/>
                </a:srgbClr>
              </a:gs>
              <a:gs pos="100000">
                <a:srgbClr val="94B9FF">
                  <a:alpha val="100000"/>
                </a:srgbClr>
              </a:gs>
            </a:gsLst>
            <a:lin ang="0"/>
          </a:gradFill>
        </p:spPr>
        <p:txBody>
          <a:bodyPr/>
          <a:lstStyle/>
          <a:p>
            <a:endParaRPr lang="en-CA"/>
          </a:p>
        </p:txBody>
      </p:sp>
      <p:sp>
        <p:nvSpPr>
          <p:cNvPr id="4" name="TextBox 4"/>
          <p:cNvSpPr txBox="1"/>
          <p:nvPr/>
        </p:nvSpPr>
        <p:spPr>
          <a:xfrm>
            <a:off x="882317" y="9182100"/>
            <a:ext cx="672645" cy="344805"/>
          </a:xfrm>
          <a:prstGeom prst="rect">
            <a:avLst/>
          </a:prstGeom>
        </p:spPr>
        <p:txBody>
          <a:bodyPr lIns="0" tIns="0" rIns="0" bIns="0" rtlCol="0" anchor="t">
            <a:spAutoFit/>
          </a:bodyPr>
          <a:lstStyle/>
          <a:p>
            <a:pPr algn="l">
              <a:lnSpc>
                <a:spcPts val="2520"/>
              </a:lnSpc>
            </a:pPr>
            <a:r>
              <a:rPr lang="en-US" sz="1800">
                <a:solidFill>
                  <a:srgbClr val="1E1E1E"/>
                </a:solidFill>
                <a:latin typeface="Arial"/>
              </a:rPr>
              <a:t>12</a:t>
            </a:r>
          </a:p>
        </p:txBody>
      </p:sp>
      <p:grpSp>
        <p:nvGrpSpPr>
          <p:cNvPr id="5" name="Group 5"/>
          <p:cNvGrpSpPr/>
          <p:nvPr/>
        </p:nvGrpSpPr>
        <p:grpSpPr>
          <a:xfrm>
            <a:off x="603252" y="661988"/>
            <a:ext cx="8769285" cy="7113588"/>
            <a:chOff x="0" y="0"/>
            <a:chExt cx="11692379" cy="9484784"/>
          </a:xfrm>
        </p:grpSpPr>
        <p:sp>
          <p:nvSpPr>
            <p:cNvPr id="6" name="TextBox 6"/>
            <p:cNvSpPr txBox="1"/>
            <p:nvPr/>
          </p:nvSpPr>
          <p:spPr>
            <a:xfrm>
              <a:off x="820517" y="-95250"/>
              <a:ext cx="10846259" cy="1073150"/>
            </a:xfrm>
            <a:prstGeom prst="rect">
              <a:avLst/>
            </a:prstGeom>
          </p:spPr>
          <p:txBody>
            <a:bodyPr lIns="0" tIns="0" rIns="0" bIns="0" rtlCol="0" anchor="t">
              <a:spAutoFit/>
            </a:bodyPr>
            <a:lstStyle/>
            <a:p>
              <a:pPr algn="ctr">
                <a:lnSpc>
                  <a:spcPts val="5830"/>
                </a:lnSpc>
              </a:pPr>
              <a:r>
                <a:rPr lang="en-US" sz="4858" dirty="0">
                  <a:solidFill>
                    <a:srgbClr val="1E1E1E"/>
                  </a:solidFill>
                  <a:latin typeface="Arial Bold"/>
                </a:rPr>
                <a:t>International Criminal Law</a:t>
              </a:r>
            </a:p>
          </p:txBody>
        </p:sp>
        <p:sp>
          <p:nvSpPr>
            <p:cNvPr id="7" name="TextBox 7"/>
            <p:cNvSpPr txBox="1"/>
            <p:nvPr/>
          </p:nvSpPr>
          <p:spPr>
            <a:xfrm>
              <a:off x="0" y="2917707"/>
              <a:ext cx="11692379" cy="1339960"/>
            </a:xfrm>
            <a:prstGeom prst="rect">
              <a:avLst/>
            </a:prstGeom>
          </p:spPr>
          <p:txBody>
            <a:bodyPr lIns="0" tIns="0" rIns="0" bIns="0" rtlCol="0" anchor="t">
              <a:spAutoFit/>
            </a:bodyPr>
            <a:lstStyle/>
            <a:p>
              <a:pPr algn="l">
                <a:lnSpc>
                  <a:spcPts val="3932"/>
                </a:lnSpc>
              </a:pPr>
              <a:r>
                <a:rPr lang="en-US" sz="2809" u="sng" dirty="0">
                  <a:solidFill>
                    <a:srgbClr val="1E1E1E"/>
                  </a:solidFill>
                  <a:latin typeface="Arial Bold"/>
                </a:rPr>
                <a:t>Under the Statute of the International Criminal Court:</a:t>
              </a:r>
            </a:p>
          </p:txBody>
        </p:sp>
        <p:sp>
          <p:nvSpPr>
            <p:cNvPr id="8" name="TextBox 8"/>
            <p:cNvSpPr txBox="1"/>
            <p:nvPr/>
          </p:nvSpPr>
          <p:spPr>
            <a:xfrm>
              <a:off x="211775" y="5008295"/>
              <a:ext cx="11268830" cy="1418167"/>
            </a:xfrm>
            <a:prstGeom prst="rect">
              <a:avLst/>
            </a:prstGeom>
          </p:spPr>
          <p:txBody>
            <a:bodyPr lIns="0" tIns="0" rIns="0" bIns="0" rtlCol="0" anchor="t">
              <a:spAutoFit/>
            </a:bodyPr>
            <a:lstStyle/>
            <a:p>
              <a:pPr marL="431799" lvl="1" indent="-215899" algn="l">
                <a:lnSpc>
                  <a:spcPts val="2799"/>
                </a:lnSpc>
                <a:buFont typeface="Arial"/>
                <a:buChar char="•"/>
              </a:pPr>
              <a:r>
                <a:rPr lang="en-US" sz="1999">
                  <a:solidFill>
                    <a:srgbClr val="1E1E1E"/>
                  </a:solidFill>
                  <a:latin typeface="Arial"/>
                </a:rPr>
                <a:t> Intentionally</a:t>
              </a:r>
              <a:r>
                <a:rPr lang="en-US" sz="1999">
                  <a:solidFill>
                    <a:srgbClr val="1E1E1E"/>
                  </a:solidFill>
                  <a:latin typeface="Arial Bold"/>
                </a:rPr>
                <a:t> starving civilians</a:t>
              </a:r>
              <a:r>
                <a:rPr lang="en-US" sz="1999">
                  <a:solidFill>
                    <a:srgbClr val="1E1E1E"/>
                  </a:solidFill>
                  <a:latin typeface="Arial"/>
                </a:rPr>
                <a:t> as a method of warfare is a war crime​</a:t>
              </a:r>
            </a:p>
            <a:p>
              <a:pPr algn="l">
                <a:lnSpc>
                  <a:spcPts val="2799"/>
                </a:lnSpc>
              </a:pPr>
              <a:endParaRPr lang="en-US" sz="1999">
                <a:solidFill>
                  <a:srgbClr val="1E1E1E"/>
                </a:solidFill>
                <a:latin typeface="Arial"/>
              </a:endParaRPr>
            </a:p>
            <a:p>
              <a:pPr algn="l">
                <a:lnSpc>
                  <a:spcPts val="2799"/>
                </a:lnSpc>
              </a:pPr>
              <a:endParaRPr lang="en-US" sz="1999">
                <a:solidFill>
                  <a:srgbClr val="1E1E1E"/>
                </a:solidFill>
                <a:latin typeface="Arial"/>
              </a:endParaRPr>
            </a:p>
          </p:txBody>
        </p:sp>
        <p:sp>
          <p:nvSpPr>
            <p:cNvPr id="9" name="TextBox 9"/>
            <p:cNvSpPr txBox="1"/>
            <p:nvPr/>
          </p:nvSpPr>
          <p:spPr>
            <a:xfrm>
              <a:off x="211775" y="6238867"/>
              <a:ext cx="10982961" cy="1418167"/>
            </a:xfrm>
            <a:prstGeom prst="rect">
              <a:avLst/>
            </a:prstGeom>
          </p:spPr>
          <p:txBody>
            <a:bodyPr lIns="0" tIns="0" rIns="0" bIns="0" rtlCol="0" anchor="t">
              <a:spAutoFit/>
            </a:bodyPr>
            <a:lstStyle/>
            <a:p>
              <a:pPr marL="431799" lvl="1" indent="-215899" algn="l">
                <a:lnSpc>
                  <a:spcPts val="2799"/>
                </a:lnSpc>
                <a:buFont typeface="Arial"/>
                <a:buChar char="•"/>
              </a:pPr>
              <a:r>
                <a:rPr lang="en-US" sz="1999">
                  <a:solidFill>
                    <a:srgbClr val="1E1E1E"/>
                  </a:solidFill>
                  <a:latin typeface="Arial"/>
                </a:rPr>
                <a:t>Intentionally </a:t>
              </a:r>
              <a:r>
                <a:rPr lang="en-US" sz="1999">
                  <a:solidFill>
                    <a:srgbClr val="1E1E1E"/>
                  </a:solidFill>
                  <a:latin typeface="Arial Bold"/>
                </a:rPr>
                <a:t>attacking humanitarian personnel</a:t>
              </a:r>
              <a:r>
                <a:rPr lang="en-US" sz="1999">
                  <a:solidFill>
                    <a:srgbClr val="1E1E1E"/>
                  </a:solidFill>
                  <a:latin typeface="Arial"/>
                </a:rPr>
                <a:t> and objects may also constitute a war crime ​</a:t>
              </a:r>
            </a:p>
            <a:p>
              <a:pPr algn="l">
                <a:lnSpc>
                  <a:spcPts val="2799"/>
                </a:lnSpc>
              </a:pPr>
              <a:endParaRPr lang="en-US" sz="1999">
                <a:solidFill>
                  <a:srgbClr val="1E1E1E"/>
                </a:solidFill>
                <a:latin typeface="Arial"/>
              </a:endParaRPr>
            </a:p>
          </p:txBody>
        </p:sp>
        <p:sp>
          <p:nvSpPr>
            <p:cNvPr id="10" name="TextBox 10"/>
            <p:cNvSpPr txBox="1"/>
            <p:nvPr/>
          </p:nvSpPr>
          <p:spPr>
            <a:xfrm>
              <a:off x="211775" y="8066617"/>
              <a:ext cx="10982961" cy="1418167"/>
            </a:xfrm>
            <a:prstGeom prst="rect">
              <a:avLst/>
            </a:prstGeom>
          </p:spPr>
          <p:txBody>
            <a:bodyPr lIns="0" tIns="0" rIns="0" bIns="0" rtlCol="0" anchor="t">
              <a:spAutoFit/>
            </a:bodyPr>
            <a:lstStyle/>
            <a:p>
              <a:pPr marL="431799" lvl="1" indent="-215899" algn="l">
                <a:lnSpc>
                  <a:spcPts val="2799"/>
                </a:lnSpc>
                <a:buFont typeface="Arial"/>
                <a:buChar char="•"/>
              </a:pPr>
              <a:r>
                <a:rPr lang="en-US" sz="1999">
                  <a:solidFill>
                    <a:srgbClr val="1E1E1E"/>
                  </a:solidFill>
                  <a:latin typeface="Arial"/>
                </a:rPr>
                <a:t>Deliberate starvation may also constitute </a:t>
              </a:r>
              <a:r>
                <a:rPr lang="en-US" sz="1999">
                  <a:solidFill>
                    <a:srgbClr val="1E1E1E"/>
                  </a:solidFill>
                  <a:latin typeface="Arial Bold"/>
                </a:rPr>
                <a:t>genocide </a:t>
              </a:r>
              <a:r>
                <a:rPr lang="en-US" sz="1999">
                  <a:solidFill>
                    <a:srgbClr val="1E1E1E"/>
                  </a:solidFill>
                  <a:latin typeface="Arial"/>
                </a:rPr>
                <a:t>or a </a:t>
              </a:r>
              <a:r>
                <a:rPr lang="en-US" sz="1999">
                  <a:solidFill>
                    <a:srgbClr val="1E1E1E"/>
                  </a:solidFill>
                  <a:latin typeface="Arial Bold"/>
                </a:rPr>
                <a:t>crime against humanity ​</a:t>
              </a:r>
            </a:p>
            <a:p>
              <a:pPr algn="l">
                <a:lnSpc>
                  <a:spcPts val="2799"/>
                </a:lnSpc>
              </a:pPr>
              <a:endParaRPr lang="en-US" sz="1999">
                <a:solidFill>
                  <a:srgbClr val="1E1E1E"/>
                </a:solidFill>
                <a:latin typeface="Arial Bold"/>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E1E1E"/>
        </a:solidFill>
        <a:effectLst/>
      </p:bgPr>
    </p:bg>
    <p:spTree>
      <p:nvGrpSpPr>
        <p:cNvPr id="1" name=""/>
        <p:cNvGrpSpPr/>
        <p:nvPr/>
      </p:nvGrpSpPr>
      <p:grpSpPr>
        <a:xfrm>
          <a:off x="0" y="0"/>
          <a:ext cx="0" cy="0"/>
          <a:chOff x="0" y="0"/>
          <a:chExt cx="0" cy="0"/>
        </a:xfrm>
      </p:grpSpPr>
      <p:sp>
        <p:nvSpPr>
          <p:cNvPr id="3" name="AutoShape 3"/>
          <p:cNvSpPr/>
          <p:nvPr/>
        </p:nvSpPr>
        <p:spPr>
          <a:xfrm>
            <a:off x="-61090" y="0"/>
            <a:ext cx="10097969" cy="10287000"/>
          </a:xfrm>
          <a:prstGeom prst="rect">
            <a:avLst/>
          </a:prstGeom>
          <a:gradFill rotWithShape="1">
            <a:gsLst>
              <a:gs pos="0">
                <a:srgbClr val="CDFFD8">
                  <a:alpha val="100000"/>
                </a:srgbClr>
              </a:gs>
              <a:gs pos="100000">
                <a:srgbClr val="94B9FF">
                  <a:alpha val="100000"/>
                </a:srgbClr>
              </a:gs>
            </a:gsLst>
            <a:lin ang="0"/>
          </a:gradFill>
        </p:spPr>
        <p:txBody>
          <a:bodyPr/>
          <a:lstStyle/>
          <a:p>
            <a:endParaRPr lang="en-CA"/>
          </a:p>
        </p:txBody>
      </p:sp>
      <p:sp>
        <p:nvSpPr>
          <p:cNvPr id="4" name="TextBox 4"/>
          <p:cNvSpPr txBox="1"/>
          <p:nvPr/>
        </p:nvSpPr>
        <p:spPr>
          <a:xfrm>
            <a:off x="882317" y="9182100"/>
            <a:ext cx="672645" cy="344805"/>
          </a:xfrm>
          <a:prstGeom prst="rect">
            <a:avLst/>
          </a:prstGeom>
        </p:spPr>
        <p:txBody>
          <a:bodyPr lIns="0" tIns="0" rIns="0" bIns="0" rtlCol="0" anchor="t">
            <a:spAutoFit/>
          </a:bodyPr>
          <a:lstStyle/>
          <a:p>
            <a:pPr algn="l">
              <a:lnSpc>
                <a:spcPts val="2520"/>
              </a:lnSpc>
            </a:pPr>
            <a:r>
              <a:rPr lang="en-US" sz="1800">
                <a:solidFill>
                  <a:srgbClr val="1E1E1E"/>
                </a:solidFill>
                <a:latin typeface="Arial"/>
              </a:rPr>
              <a:t>13</a:t>
            </a:r>
          </a:p>
        </p:txBody>
      </p:sp>
      <p:sp>
        <p:nvSpPr>
          <p:cNvPr id="5" name="TextBox 5"/>
          <p:cNvSpPr txBox="1"/>
          <p:nvPr/>
        </p:nvSpPr>
        <p:spPr>
          <a:xfrm>
            <a:off x="1218640" y="676447"/>
            <a:ext cx="8134694" cy="1562100"/>
          </a:xfrm>
          <a:prstGeom prst="rect">
            <a:avLst/>
          </a:prstGeom>
        </p:spPr>
        <p:txBody>
          <a:bodyPr lIns="0" tIns="0" rIns="0" bIns="0" rtlCol="0" anchor="t">
            <a:spAutoFit/>
          </a:bodyPr>
          <a:lstStyle/>
          <a:p>
            <a:pPr algn="ctr">
              <a:lnSpc>
                <a:spcPts val="5830"/>
              </a:lnSpc>
            </a:pPr>
            <a:r>
              <a:rPr lang="en-US" sz="4858" dirty="0">
                <a:solidFill>
                  <a:srgbClr val="1E1E1E"/>
                </a:solidFill>
                <a:latin typeface="Arial Bold"/>
              </a:rPr>
              <a:t>UN Security Council Resolutions</a:t>
            </a:r>
          </a:p>
        </p:txBody>
      </p:sp>
      <p:sp>
        <p:nvSpPr>
          <p:cNvPr id="6" name="TextBox 6"/>
          <p:cNvSpPr txBox="1"/>
          <p:nvPr/>
        </p:nvSpPr>
        <p:spPr>
          <a:xfrm>
            <a:off x="692378" y="2994025"/>
            <a:ext cx="8451622" cy="2520562"/>
          </a:xfrm>
          <a:prstGeom prst="rect">
            <a:avLst/>
          </a:prstGeom>
        </p:spPr>
        <p:txBody>
          <a:bodyPr lIns="0" tIns="0" rIns="0" bIns="0" rtlCol="0" anchor="t">
            <a:spAutoFit/>
          </a:bodyPr>
          <a:lstStyle/>
          <a:p>
            <a:pPr algn="l">
              <a:lnSpc>
                <a:spcPts val="3079"/>
              </a:lnSpc>
            </a:pPr>
            <a:r>
              <a:rPr lang="en-US" sz="2150" dirty="0">
                <a:solidFill>
                  <a:srgbClr val="1E1E1E"/>
                </a:solidFill>
                <a:latin typeface="Arial Bold"/>
              </a:rPr>
              <a:t>UNSC 2417 (2018)​</a:t>
            </a:r>
          </a:p>
          <a:p>
            <a:pPr marL="342900" indent="-342900">
              <a:lnSpc>
                <a:spcPts val="2799"/>
              </a:lnSpc>
              <a:buFont typeface="Arial"/>
              <a:buChar char="•"/>
            </a:pPr>
            <a:r>
              <a:rPr lang="en-US" sz="1950" dirty="0">
                <a:solidFill>
                  <a:srgbClr val="1E1E1E"/>
                </a:solidFill>
                <a:latin typeface="Arial"/>
              </a:rPr>
              <a:t>Recognizes conflict-induced hunger as a threat to international peace and security​. </a:t>
            </a:r>
            <a:endParaRPr lang="en-US" sz="1999" dirty="0">
              <a:solidFill>
                <a:srgbClr val="1E1E1E"/>
              </a:solidFill>
              <a:latin typeface="Arial"/>
              <a:cs typeface="Arial"/>
            </a:endParaRPr>
          </a:p>
          <a:p>
            <a:pPr marL="342900" indent="-342900" algn="l">
              <a:lnSpc>
                <a:spcPts val="2799"/>
              </a:lnSpc>
              <a:buFont typeface="Arial"/>
              <a:buChar char="•"/>
            </a:pPr>
            <a:r>
              <a:rPr lang="en-US" sz="1950" dirty="0">
                <a:solidFill>
                  <a:srgbClr val="1E1E1E"/>
                </a:solidFill>
                <a:latin typeface="Arial"/>
              </a:rPr>
              <a:t>Calls on parties to conflict to respect IHL rules that aim to protect against hunger</a:t>
            </a:r>
            <a:endParaRPr lang="en-US" sz="1950" dirty="0">
              <a:solidFill>
                <a:srgbClr val="1E1E1E"/>
              </a:solidFill>
              <a:latin typeface="Arial"/>
              <a:cs typeface="Arial"/>
            </a:endParaRPr>
          </a:p>
          <a:p>
            <a:pPr algn="l">
              <a:lnSpc>
                <a:spcPts val="2799"/>
              </a:lnSpc>
            </a:pPr>
            <a:endParaRPr lang="en-US" sz="1999" dirty="0">
              <a:solidFill>
                <a:srgbClr val="1E1E1E"/>
              </a:solidFill>
              <a:latin typeface="Arial"/>
            </a:endParaRPr>
          </a:p>
          <a:p>
            <a:pPr algn="l">
              <a:lnSpc>
                <a:spcPts val="2799"/>
              </a:lnSpc>
            </a:pPr>
            <a:endParaRPr lang="en-US" sz="1999" dirty="0">
              <a:solidFill>
                <a:srgbClr val="1E1E1E"/>
              </a:solidFill>
              <a:latin typeface="Arial"/>
            </a:endParaRPr>
          </a:p>
        </p:txBody>
      </p:sp>
      <p:sp>
        <p:nvSpPr>
          <p:cNvPr id="7" name="TextBox 7"/>
          <p:cNvSpPr txBox="1"/>
          <p:nvPr/>
        </p:nvSpPr>
        <p:spPr>
          <a:xfrm>
            <a:off x="692378" y="5501997"/>
            <a:ext cx="8451622" cy="1832610"/>
          </a:xfrm>
          <a:prstGeom prst="rect">
            <a:avLst/>
          </a:prstGeom>
        </p:spPr>
        <p:txBody>
          <a:bodyPr lIns="0" tIns="0" rIns="0" bIns="0" rtlCol="0" anchor="t">
            <a:spAutoFit/>
          </a:bodyPr>
          <a:lstStyle/>
          <a:p>
            <a:pPr algn="l">
              <a:lnSpc>
                <a:spcPts val="3079"/>
              </a:lnSpc>
            </a:pPr>
            <a:r>
              <a:rPr lang="en-US" sz="2150" dirty="0">
                <a:solidFill>
                  <a:srgbClr val="1E1E1E"/>
                </a:solidFill>
                <a:latin typeface="Arial Bold"/>
              </a:rPr>
              <a:t>UNSC 2573 (2021)​</a:t>
            </a:r>
            <a:endParaRPr lang="fr-FR" dirty="0">
              <a:cs typeface="Calibri"/>
            </a:endParaRPr>
          </a:p>
          <a:p>
            <a:pPr marL="342900" indent="-342900" algn="l">
              <a:lnSpc>
                <a:spcPts val="2799"/>
              </a:lnSpc>
              <a:buFont typeface="Arial" panose="020B0604020202020204" pitchFamily="34" charset="0"/>
              <a:buChar char="•"/>
            </a:pPr>
            <a:r>
              <a:rPr lang="en-US" sz="1950" dirty="0">
                <a:solidFill>
                  <a:srgbClr val="1E1E1E"/>
                </a:solidFill>
                <a:latin typeface="Arial"/>
                <a:cs typeface="Arial Bold"/>
              </a:rPr>
              <a:t>Recalls that indiscriminate and disproportionate attacks that result in depriving the civilian population of objects indispensable to their survival are flagrant violations of IHL</a:t>
            </a:r>
          </a:p>
          <a:p>
            <a:pPr marL="342900" indent="-342900" algn="l">
              <a:lnSpc>
                <a:spcPts val="2799"/>
              </a:lnSpc>
              <a:buFont typeface="Arial" panose="020B0604020202020204" pitchFamily="34" charset="0"/>
              <a:buChar char="•"/>
            </a:pPr>
            <a:endParaRPr lang="en-US" sz="1999" dirty="0">
              <a:solidFill>
                <a:srgbClr val="1E1E1E"/>
              </a:solidFill>
              <a:latin typeface="Arial"/>
              <a:cs typeface="Arial"/>
            </a:endParaRPr>
          </a:p>
        </p:txBody>
      </p:sp>
      <p:pic>
        <p:nvPicPr>
          <p:cNvPr id="9" name="Image 8" descr="Une image contenant roue, clipart, véhicule, Véhicule terrestre&#10;&#10;Description générée automatiquement">
            <a:extLst>
              <a:ext uri="{FF2B5EF4-FFF2-40B4-BE49-F238E27FC236}">
                <a16:creationId xmlns:a16="http://schemas.microsoft.com/office/drawing/2014/main" id="{910B82BA-6FCD-BDE8-F0E6-28C8D19D8B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3225" y="2238547"/>
            <a:ext cx="8260452" cy="5420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 calcmode="lin" valueType="num">
                                      <p:cBhvr additive="base">
                                        <p:cTn id="2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 calcmode="lin" valueType="num">
                                      <p:cBhvr additive="base">
                                        <p:cTn id="3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AutoShape 2"/>
          <p:cNvSpPr/>
          <p:nvPr/>
        </p:nvSpPr>
        <p:spPr>
          <a:xfrm rot="5400000">
            <a:off x="8379181" y="3955521"/>
            <a:ext cx="1443912" cy="0"/>
          </a:xfrm>
          <a:prstGeom prst="line">
            <a:avLst/>
          </a:prstGeom>
          <a:ln w="57150" cap="rnd">
            <a:solidFill>
              <a:srgbClr val="1E1E1E"/>
            </a:solidFill>
            <a:prstDash val="sysDot"/>
            <a:headEnd type="none" w="sm" len="sm"/>
            <a:tailEnd type="none" w="sm" len="sm"/>
          </a:ln>
        </p:spPr>
        <p:txBody>
          <a:bodyPr/>
          <a:lstStyle/>
          <a:p>
            <a:endParaRPr lang="en-CA"/>
          </a:p>
        </p:txBody>
      </p:sp>
      <p:sp>
        <p:nvSpPr>
          <p:cNvPr id="3" name="AutoShape 3"/>
          <p:cNvSpPr/>
          <p:nvPr/>
        </p:nvSpPr>
        <p:spPr>
          <a:xfrm rot="5400000">
            <a:off x="8379181" y="6231645"/>
            <a:ext cx="1443912" cy="0"/>
          </a:xfrm>
          <a:prstGeom prst="line">
            <a:avLst/>
          </a:prstGeom>
          <a:ln w="57150" cap="rnd">
            <a:solidFill>
              <a:srgbClr val="1E1E1E"/>
            </a:solidFill>
            <a:prstDash val="sysDot"/>
            <a:headEnd type="none" w="sm" len="sm"/>
            <a:tailEnd type="none" w="sm" len="sm"/>
          </a:ln>
        </p:spPr>
        <p:txBody>
          <a:bodyPr/>
          <a:lstStyle/>
          <a:p>
            <a:endParaRPr lang="en-CA"/>
          </a:p>
        </p:txBody>
      </p:sp>
      <p:sp>
        <p:nvSpPr>
          <p:cNvPr id="4" name="AutoShape 4"/>
          <p:cNvSpPr/>
          <p:nvPr/>
        </p:nvSpPr>
        <p:spPr>
          <a:xfrm rot="5400000">
            <a:off x="8379181" y="8507769"/>
            <a:ext cx="1443912" cy="0"/>
          </a:xfrm>
          <a:prstGeom prst="line">
            <a:avLst/>
          </a:prstGeom>
          <a:ln w="57150" cap="rnd">
            <a:solidFill>
              <a:srgbClr val="000000"/>
            </a:solidFill>
            <a:prstDash val="sysDot"/>
            <a:headEnd type="none" w="sm" len="sm"/>
            <a:tailEnd type="none" w="sm" len="sm"/>
          </a:ln>
        </p:spPr>
        <p:txBody>
          <a:bodyPr/>
          <a:lstStyle/>
          <a:p>
            <a:endParaRPr lang="en-CA"/>
          </a:p>
        </p:txBody>
      </p:sp>
      <p:sp>
        <p:nvSpPr>
          <p:cNvPr id="5" name="Freeform 5"/>
          <p:cNvSpPr/>
          <p:nvPr/>
        </p:nvSpPr>
        <p:spPr>
          <a:xfrm>
            <a:off x="9781496" y="3659530"/>
            <a:ext cx="7477804" cy="5299893"/>
          </a:xfrm>
          <a:custGeom>
            <a:avLst/>
            <a:gdLst/>
            <a:ahLst/>
            <a:cxnLst/>
            <a:rect l="l" t="t" r="r" b="b"/>
            <a:pathLst>
              <a:path w="7477804" h="5299893">
                <a:moveTo>
                  <a:pt x="0" y="0"/>
                </a:moveTo>
                <a:lnTo>
                  <a:pt x="7477804" y="0"/>
                </a:lnTo>
                <a:lnTo>
                  <a:pt x="7477804" y="5299893"/>
                </a:lnTo>
                <a:lnTo>
                  <a:pt x="0" y="52998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6" name="Freeform 6"/>
          <p:cNvSpPr/>
          <p:nvPr/>
        </p:nvSpPr>
        <p:spPr>
          <a:xfrm>
            <a:off x="972415" y="366003"/>
            <a:ext cx="5469154" cy="5469154"/>
          </a:xfrm>
          <a:custGeom>
            <a:avLst/>
            <a:gdLst/>
            <a:ahLst/>
            <a:cxnLst/>
            <a:rect l="l" t="t" r="r" b="b"/>
            <a:pathLst>
              <a:path w="5469154" h="5469154">
                <a:moveTo>
                  <a:pt x="0" y="0"/>
                </a:moveTo>
                <a:lnTo>
                  <a:pt x="5469154" y="0"/>
                </a:lnTo>
                <a:lnTo>
                  <a:pt x="5469154" y="5469154"/>
                </a:lnTo>
                <a:lnTo>
                  <a:pt x="0" y="5469154"/>
                </a:lnTo>
                <a:lnTo>
                  <a:pt x="0" y="0"/>
                </a:lnTo>
                <a:close/>
              </a:path>
            </a:pathLst>
          </a:custGeom>
          <a:blipFill>
            <a:blip r:embed="rId5"/>
            <a:stretch>
              <a:fillRect/>
            </a:stretch>
          </a:blipFill>
        </p:spPr>
        <p:txBody>
          <a:bodyPr/>
          <a:lstStyle/>
          <a:p>
            <a:endParaRPr lang="en-CA"/>
          </a:p>
        </p:txBody>
      </p:sp>
      <p:sp>
        <p:nvSpPr>
          <p:cNvPr id="7" name="Freeform 7"/>
          <p:cNvSpPr/>
          <p:nvPr/>
        </p:nvSpPr>
        <p:spPr>
          <a:xfrm>
            <a:off x="15587210" y="366003"/>
            <a:ext cx="2129198" cy="2129198"/>
          </a:xfrm>
          <a:custGeom>
            <a:avLst/>
            <a:gdLst/>
            <a:ahLst/>
            <a:cxnLst/>
            <a:rect l="l" t="t" r="r" b="b"/>
            <a:pathLst>
              <a:path w="2129198" h="2129198">
                <a:moveTo>
                  <a:pt x="0" y="0"/>
                </a:moveTo>
                <a:lnTo>
                  <a:pt x="2129198" y="0"/>
                </a:lnTo>
                <a:lnTo>
                  <a:pt x="2129198" y="2129198"/>
                </a:lnTo>
                <a:lnTo>
                  <a:pt x="0" y="2129198"/>
                </a:lnTo>
                <a:lnTo>
                  <a:pt x="0" y="0"/>
                </a:lnTo>
                <a:close/>
              </a:path>
            </a:pathLst>
          </a:custGeom>
          <a:blipFill>
            <a:blip r:embed="rId6"/>
            <a:stretch>
              <a:fillRect/>
            </a:stretch>
          </a:blipFill>
        </p:spPr>
        <p:txBody>
          <a:bodyPr/>
          <a:lstStyle/>
          <a:p>
            <a:endParaRPr lang="en-CA"/>
          </a:p>
        </p:txBody>
      </p:sp>
      <p:sp>
        <p:nvSpPr>
          <p:cNvPr id="8" name="TextBox 8"/>
          <p:cNvSpPr txBox="1"/>
          <p:nvPr/>
        </p:nvSpPr>
        <p:spPr>
          <a:xfrm>
            <a:off x="1028700" y="8883223"/>
            <a:ext cx="672645" cy="344805"/>
          </a:xfrm>
          <a:prstGeom prst="rect">
            <a:avLst/>
          </a:prstGeom>
        </p:spPr>
        <p:txBody>
          <a:bodyPr lIns="0" tIns="0" rIns="0" bIns="0" rtlCol="0" anchor="t">
            <a:spAutoFit/>
          </a:bodyPr>
          <a:lstStyle/>
          <a:p>
            <a:pPr algn="l">
              <a:lnSpc>
                <a:spcPts val="2520"/>
              </a:lnSpc>
            </a:pPr>
            <a:r>
              <a:rPr lang="en-US" sz="1800">
                <a:solidFill>
                  <a:srgbClr val="000000"/>
                </a:solidFill>
                <a:latin typeface="Arial"/>
              </a:rPr>
              <a:t>14</a:t>
            </a:r>
          </a:p>
        </p:txBody>
      </p:sp>
      <p:sp>
        <p:nvSpPr>
          <p:cNvPr id="9" name="TextBox 9"/>
          <p:cNvSpPr txBox="1"/>
          <p:nvPr/>
        </p:nvSpPr>
        <p:spPr>
          <a:xfrm>
            <a:off x="10605882" y="3869041"/>
            <a:ext cx="4981329" cy="4737996"/>
          </a:xfrm>
          <a:prstGeom prst="rect">
            <a:avLst/>
          </a:prstGeom>
        </p:spPr>
        <p:txBody>
          <a:bodyPr lIns="0" tIns="0" rIns="0" bIns="0" rtlCol="0" anchor="t">
            <a:spAutoFit/>
          </a:bodyPr>
          <a:lstStyle/>
          <a:p>
            <a:pPr algn="ctr">
              <a:lnSpc>
                <a:spcPts val="5285"/>
              </a:lnSpc>
            </a:pPr>
            <a:r>
              <a:rPr lang="en-US" sz="3775" dirty="0">
                <a:solidFill>
                  <a:srgbClr val="000000"/>
                </a:solidFill>
                <a:latin typeface="Arial Bold"/>
              </a:rPr>
              <a:t>Which bodies or institutions are in charge of </a:t>
            </a:r>
          </a:p>
          <a:p>
            <a:pPr algn="ctr">
              <a:lnSpc>
                <a:spcPts val="5285"/>
              </a:lnSpc>
            </a:pPr>
            <a:r>
              <a:rPr lang="en-US" sz="3775" dirty="0">
                <a:solidFill>
                  <a:srgbClr val="000000"/>
                </a:solidFill>
                <a:latin typeface="Arial Bold"/>
              </a:rPr>
              <a:t>(1) developing and </a:t>
            </a:r>
          </a:p>
          <a:p>
            <a:pPr algn="ctr">
              <a:lnSpc>
                <a:spcPts val="5285"/>
              </a:lnSpc>
              <a:spcBef>
                <a:spcPct val="0"/>
              </a:spcBef>
            </a:pPr>
            <a:r>
              <a:rPr lang="en-US" sz="3775" dirty="0">
                <a:solidFill>
                  <a:srgbClr val="000000"/>
                </a:solidFill>
                <a:latin typeface="Arial Bold"/>
              </a:rPr>
              <a:t>(2) implementing these framework(s)?</a:t>
            </a:r>
          </a:p>
          <a:p>
            <a:pPr algn="ctr">
              <a:lnSpc>
                <a:spcPts val="5285"/>
              </a:lnSpc>
              <a:spcBef>
                <a:spcPct val="0"/>
              </a:spcBef>
            </a:pPr>
            <a:endParaRPr lang="en-US" sz="3775" dirty="0">
              <a:solidFill>
                <a:srgbClr val="000000"/>
              </a:solidFill>
              <a:latin typeface="Arial Bold"/>
            </a:endParaRPr>
          </a:p>
        </p:txBody>
      </p:sp>
      <p:sp>
        <p:nvSpPr>
          <p:cNvPr id="10" name="TextBox 10"/>
          <p:cNvSpPr txBox="1"/>
          <p:nvPr/>
        </p:nvSpPr>
        <p:spPr>
          <a:xfrm>
            <a:off x="368938" y="5487866"/>
            <a:ext cx="8379414" cy="1577355"/>
          </a:xfrm>
          <a:prstGeom prst="rect">
            <a:avLst/>
          </a:prstGeom>
        </p:spPr>
        <p:txBody>
          <a:bodyPr wrap="square" lIns="0" tIns="0" rIns="0" bIns="0" rtlCol="0" anchor="t">
            <a:spAutoFit/>
          </a:bodyPr>
          <a:lstStyle/>
          <a:p>
            <a:pPr algn="ctr">
              <a:lnSpc>
                <a:spcPts val="4059"/>
              </a:lnSpc>
              <a:spcBef>
                <a:spcPct val="0"/>
              </a:spcBef>
            </a:pPr>
            <a:r>
              <a:rPr lang="en-US" sz="3780" b="1" dirty="0">
                <a:solidFill>
                  <a:srgbClr val="000000"/>
                </a:solidFill>
                <a:latin typeface="Arial Medium"/>
              </a:rPr>
              <a:t>What are the most relevant legal and normative frameworks in your context?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 calcmode="lin" valueType="num">
                                      <p:cBhvr additive="base">
                                        <p:cTn id="15"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DE59">
                <a:alpha val="100000"/>
              </a:srgbClr>
            </a:gs>
            <a:gs pos="100000">
              <a:srgbClr val="FF914D">
                <a:alpha val="100000"/>
              </a:srgbClr>
            </a:gs>
          </a:gsLst>
          <a:lin ang="0"/>
        </a:gradFill>
        <a:effectLst/>
      </p:bgPr>
    </p:bg>
    <p:spTree>
      <p:nvGrpSpPr>
        <p:cNvPr id="1" name=""/>
        <p:cNvGrpSpPr/>
        <p:nvPr/>
      </p:nvGrpSpPr>
      <p:grpSpPr>
        <a:xfrm>
          <a:off x="0" y="0"/>
          <a:ext cx="0" cy="0"/>
          <a:chOff x="0" y="0"/>
          <a:chExt cx="0" cy="0"/>
        </a:xfrm>
      </p:grpSpPr>
      <p:sp>
        <p:nvSpPr>
          <p:cNvPr id="2" name="AutoShape 2"/>
          <p:cNvSpPr/>
          <p:nvPr/>
        </p:nvSpPr>
        <p:spPr>
          <a:xfrm rot="5400000">
            <a:off x="8379181" y="3955521"/>
            <a:ext cx="1443912" cy="0"/>
          </a:xfrm>
          <a:prstGeom prst="line">
            <a:avLst/>
          </a:prstGeom>
          <a:ln w="57150" cap="rnd">
            <a:solidFill>
              <a:srgbClr val="FFFFFF"/>
            </a:solidFill>
            <a:prstDash val="sysDot"/>
            <a:headEnd type="none" w="sm" len="sm"/>
            <a:tailEnd type="none" w="sm" len="sm"/>
          </a:ln>
        </p:spPr>
        <p:txBody>
          <a:bodyPr/>
          <a:lstStyle/>
          <a:p>
            <a:endParaRPr lang="en-CA"/>
          </a:p>
        </p:txBody>
      </p:sp>
      <p:sp>
        <p:nvSpPr>
          <p:cNvPr id="3" name="AutoShape 3"/>
          <p:cNvSpPr/>
          <p:nvPr/>
        </p:nvSpPr>
        <p:spPr>
          <a:xfrm rot="5400000">
            <a:off x="8379181" y="6231645"/>
            <a:ext cx="1443912" cy="0"/>
          </a:xfrm>
          <a:prstGeom prst="line">
            <a:avLst/>
          </a:prstGeom>
          <a:ln w="57150" cap="rnd">
            <a:solidFill>
              <a:srgbClr val="FFFFFF"/>
            </a:solidFill>
            <a:prstDash val="sysDot"/>
            <a:headEnd type="none" w="sm" len="sm"/>
            <a:tailEnd type="none" w="sm" len="sm"/>
          </a:ln>
        </p:spPr>
        <p:txBody>
          <a:bodyPr/>
          <a:lstStyle/>
          <a:p>
            <a:endParaRPr lang="en-CA"/>
          </a:p>
        </p:txBody>
      </p:sp>
      <p:sp>
        <p:nvSpPr>
          <p:cNvPr id="4" name="AutoShape 4"/>
          <p:cNvSpPr/>
          <p:nvPr/>
        </p:nvSpPr>
        <p:spPr>
          <a:xfrm rot="5400000">
            <a:off x="8379181" y="8507769"/>
            <a:ext cx="1443912" cy="0"/>
          </a:xfrm>
          <a:prstGeom prst="line">
            <a:avLst/>
          </a:prstGeom>
          <a:ln w="57150" cap="rnd">
            <a:solidFill>
              <a:srgbClr val="FFFFFF"/>
            </a:solidFill>
            <a:prstDash val="sysDot"/>
            <a:headEnd type="none" w="sm" len="sm"/>
            <a:tailEnd type="none" w="sm" len="sm"/>
          </a:ln>
        </p:spPr>
        <p:txBody>
          <a:bodyPr/>
          <a:lstStyle/>
          <a:p>
            <a:endParaRPr lang="en-CA"/>
          </a:p>
        </p:txBody>
      </p:sp>
      <p:sp>
        <p:nvSpPr>
          <p:cNvPr id="5" name="Freeform 5"/>
          <p:cNvSpPr/>
          <p:nvPr/>
        </p:nvSpPr>
        <p:spPr>
          <a:xfrm>
            <a:off x="2102140" y="2913071"/>
            <a:ext cx="5250385" cy="5250385"/>
          </a:xfrm>
          <a:custGeom>
            <a:avLst/>
            <a:gdLst/>
            <a:ahLst/>
            <a:cxnLst/>
            <a:rect l="l" t="t" r="r" b="b"/>
            <a:pathLst>
              <a:path w="5250385" h="5250385">
                <a:moveTo>
                  <a:pt x="0" y="0"/>
                </a:moveTo>
                <a:lnTo>
                  <a:pt x="5250385" y="0"/>
                </a:lnTo>
                <a:lnTo>
                  <a:pt x="5250385" y="5250385"/>
                </a:lnTo>
                <a:lnTo>
                  <a:pt x="0" y="52503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6" name="TextBox 6"/>
          <p:cNvSpPr txBox="1"/>
          <p:nvPr/>
        </p:nvSpPr>
        <p:spPr>
          <a:xfrm>
            <a:off x="10560081" y="3943350"/>
            <a:ext cx="5613876" cy="2154436"/>
          </a:xfrm>
          <a:prstGeom prst="rect">
            <a:avLst/>
          </a:prstGeom>
        </p:spPr>
        <p:txBody>
          <a:bodyPr lIns="0" tIns="0" rIns="0" bIns="0" rtlCol="0" anchor="t">
            <a:spAutoFit/>
          </a:bodyPr>
          <a:lstStyle/>
          <a:p>
            <a:pPr>
              <a:lnSpc>
                <a:spcPts val="8400"/>
              </a:lnSpc>
            </a:pPr>
            <a:r>
              <a:rPr lang="en-US" sz="7000" dirty="0">
                <a:solidFill>
                  <a:srgbClr val="FFFFFF"/>
                </a:solidFill>
                <a:latin typeface="Arial"/>
              </a:rPr>
              <a:t>Content and purpose</a:t>
            </a:r>
            <a:endParaRPr lang="en-US" sz="7000" dirty="0">
              <a:solidFill>
                <a:srgbClr val="FFFFFF"/>
              </a:solidFill>
              <a:latin typeface="Arial"/>
              <a:cs typeface="Arial"/>
            </a:endParaRPr>
          </a:p>
        </p:txBody>
      </p:sp>
      <p:sp>
        <p:nvSpPr>
          <p:cNvPr id="7" name="TextBox 7"/>
          <p:cNvSpPr txBox="1"/>
          <p:nvPr/>
        </p:nvSpPr>
        <p:spPr>
          <a:xfrm>
            <a:off x="1028700" y="8883223"/>
            <a:ext cx="672645" cy="344805"/>
          </a:xfrm>
          <a:prstGeom prst="rect">
            <a:avLst/>
          </a:prstGeom>
        </p:spPr>
        <p:txBody>
          <a:bodyPr lIns="0" tIns="0" rIns="0" bIns="0" rtlCol="0" anchor="t">
            <a:spAutoFit/>
          </a:bodyPr>
          <a:lstStyle/>
          <a:p>
            <a:pPr algn="l">
              <a:lnSpc>
                <a:spcPts val="2520"/>
              </a:lnSpc>
            </a:pPr>
            <a:r>
              <a:rPr lang="en-US" sz="1800">
                <a:solidFill>
                  <a:srgbClr val="FFFFFF"/>
                </a:solidFill>
                <a:latin typeface="Arial"/>
              </a:rPr>
              <a:t>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1005964" y="885825"/>
            <a:ext cx="13104348" cy="2257425"/>
          </a:xfrm>
          <a:prstGeom prst="rect">
            <a:avLst/>
          </a:prstGeom>
        </p:spPr>
        <p:txBody>
          <a:bodyPr lIns="0" tIns="0" rIns="0" bIns="0" rtlCol="0" anchor="t">
            <a:spAutoFit/>
          </a:bodyPr>
          <a:lstStyle/>
          <a:p>
            <a:pPr algn="l">
              <a:lnSpc>
                <a:spcPts val="8400"/>
              </a:lnSpc>
            </a:pPr>
            <a:r>
              <a:rPr lang="en-US" sz="7000" dirty="0">
                <a:solidFill>
                  <a:srgbClr val="1E1E1E"/>
                </a:solidFill>
                <a:latin typeface="Arial"/>
              </a:rPr>
              <a:t>Key areas of the Practical Measures</a:t>
            </a:r>
          </a:p>
        </p:txBody>
      </p:sp>
      <p:grpSp>
        <p:nvGrpSpPr>
          <p:cNvPr id="3" name="Group 3"/>
          <p:cNvGrpSpPr/>
          <p:nvPr/>
        </p:nvGrpSpPr>
        <p:grpSpPr>
          <a:xfrm>
            <a:off x="658359" y="5143500"/>
            <a:ext cx="3590846" cy="2149770"/>
            <a:chOff x="0" y="0"/>
            <a:chExt cx="4787795" cy="2866360"/>
          </a:xfrm>
        </p:grpSpPr>
        <p:sp>
          <p:nvSpPr>
            <p:cNvPr id="4" name="AutoShape 4"/>
            <p:cNvSpPr/>
            <p:nvPr/>
          </p:nvSpPr>
          <p:spPr>
            <a:xfrm>
              <a:off x="456660" y="1234109"/>
              <a:ext cx="4331134" cy="0"/>
            </a:xfrm>
            <a:prstGeom prst="line">
              <a:avLst/>
            </a:prstGeom>
            <a:ln w="56577" cap="rnd">
              <a:solidFill>
                <a:srgbClr val="000000"/>
              </a:solidFill>
              <a:prstDash val="sysDot"/>
              <a:headEnd type="none" w="sm" len="sm"/>
              <a:tailEnd type="none" w="sm" len="sm"/>
            </a:ln>
          </p:spPr>
          <p:txBody>
            <a:bodyPr/>
            <a:lstStyle/>
            <a:p>
              <a:endParaRPr lang="en-CA"/>
            </a:p>
          </p:txBody>
        </p:sp>
        <p:sp>
          <p:nvSpPr>
            <p:cNvPr id="5" name="TextBox 5"/>
            <p:cNvSpPr txBox="1"/>
            <p:nvPr/>
          </p:nvSpPr>
          <p:spPr>
            <a:xfrm>
              <a:off x="366629" y="1547253"/>
              <a:ext cx="4421166" cy="1319107"/>
            </a:xfrm>
            <a:prstGeom prst="rect">
              <a:avLst/>
            </a:prstGeom>
          </p:spPr>
          <p:txBody>
            <a:bodyPr lIns="0" tIns="0" rIns="0" bIns="0" rtlCol="0" anchor="t">
              <a:spAutoFit/>
            </a:bodyPr>
            <a:lstStyle/>
            <a:p>
              <a:pPr algn="ctr">
                <a:lnSpc>
                  <a:spcPts val="2884"/>
                </a:lnSpc>
              </a:pPr>
              <a:r>
                <a:rPr lang="en-US" sz="2060" dirty="0">
                  <a:solidFill>
                    <a:srgbClr val="1E1E1E"/>
                  </a:solidFill>
                  <a:latin typeface="Arial Bold"/>
                </a:rPr>
                <a:t>Policies and practices for Civilian Harm Mitigation​</a:t>
              </a:r>
            </a:p>
            <a:p>
              <a:pPr algn="l">
                <a:lnSpc>
                  <a:spcPts val="1949"/>
                </a:lnSpc>
              </a:pPr>
              <a:endParaRPr lang="en-US" sz="2060" dirty="0">
                <a:solidFill>
                  <a:srgbClr val="1E1E1E"/>
                </a:solidFill>
                <a:latin typeface="Arial Bold"/>
              </a:endParaRPr>
            </a:p>
          </p:txBody>
        </p:sp>
        <p:sp>
          <p:nvSpPr>
            <p:cNvPr id="6" name="AutoShape 6"/>
            <p:cNvSpPr/>
            <p:nvPr/>
          </p:nvSpPr>
          <p:spPr>
            <a:xfrm>
              <a:off x="0" y="0"/>
              <a:ext cx="1044074" cy="962067"/>
            </a:xfrm>
            <a:prstGeom prst="rect">
              <a:avLst/>
            </a:prstGeom>
            <a:gradFill rotWithShape="1">
              <a:gsLst>
                <a:gs pos="0">
                  <a:srgbClr val="FFDE59">
                    <a:alpha val="100000"/>
                  </a:srgbClr>
                </a:gs>
                <a:gs pos="100000">
                  <a:srgbClr val="FF914D">
                    <a:alpha val="100000"/>
                  </a:srgbClr>
                </a:gs>
              </a:gsLst>
              <a:lin ang="0"/>
            </a:gradFill>
          </p:spPr>
          <p:txBody>
            <a:bodyPr/>
            <a:lstStyle/>
            <a:p>
              <a:endParaRPr lang="en-CA"/>
            </a:p>
          </p:txBody>
        </p:sp>
      </p:grpSp>
      <p:sp>
        <p:nvSpPr>
          <p:cNvPr id="7" name="TextBox 7"/>
          <p:cNvSpPr txBox="1"/>
          <p:nvPr/>
        </p:nvSpPr>
        <p:spPr>
          <a:xfrm>
            <a:off x="1028700" y="8913495"/>
            <a:ext cx="672645" cy="344805"/>
          </a:xfrm>
          <a:prstGeom prst="rect">
            <a:avLst/>
          </a:prstGeom>
        </p:spPr>
        <p:txBody>
          <a:bodyPr lIns="0" tIns="0" rIns="0" bIns="0" rtlCol="0" anchor="t">
            <a:spAutoFit/>
          </a:bodyPr>
          <a:lstStyle/>
          <a:p>
            <a:pPr algn="l">
              <a:lnSpc>
                <a:spcPts val="2520"/>
              </a:lnSpc>
            </a:pPr>
            <a:r>
              <a:rPr lang="en-US" sz="1800">
                <a:solidFill>
                  <a:srgbClr val="1E1E1E"/>
                </a:solidFill>
                <a:latin typeface="Arial"/>
              </a:rPr>
              <a:t>16</a:t>
            </a:r>
          </a:p>
        </p:txBody>
      </p:sp>
      <p:sp>
        <p:nvSpPr>
          <p:cNvPr id="8" name="TextBox 8"/>
          <p:cNvSpPr txBox="1"/>
          <p:nvPr/>
        </p:nvSpPr>
        <p:spPr>
          <a:xfrm>
            <a:off x="-766723" y="5300966"/>
            <a:ext cx="3590846" cy="453390"/>
          </a:xfrm>
          <a:prstGeom prst="rect">
            <a:avLst/>
          </a:prstGeom>
        </p:spPr>
        <p:txBody>
          <a:bodyPr lIns="0" tIns="0" rIns="0" bIns="0" rtlCol="0" anchor="t">
            <a:spAutoFit/>
          </a:bodyPr>
          <a:lstStyle/>
          <a:p>
            <a:pPr algn="ctr">
              <a:lnSpc>
                <a:spcPts val="3359"/>
              </a:lnSpc>
              <a:spcBef>
                <a:spcPct val="0"/>
              </a:spcBef>
            </a:pPr>
            <a:r>
              <a:rPr lang="en-US" sz="2399">
                <a:solidFill>
                  <a:srgbClr val="FFFFFF"/>
                </a:solidFill>
                <a:latin typeface="Arial Bold"/>
              </a:rPr>
              <a:t>1</a:t>
            </a:r>
          </a:p>
        </p:txBody>
      </p:sp>
      <p:grpSp>
        <p:nvGrpSpPr>
          <p:cNvPr id="9" name="Group 9"/>
          <p:cNvGrpSpPr/>
          <p:nvPr/>
        </p:nvGrpSpPr>
        <p:grpSpPr>
          <a:xfrm>
            <a:off x="4901179" y="5143500"/>
            <a:ext cx="3590846" cy="2258259"/>
            <a:chOff x="0" y="0"/>
            <a:chExt cx="4787795" cy="3011012"/>
          </a:xfrm>
        </p:grpSpPr>
        <p:sp>
          <p:nvSpPr>
            <p:cNvPr id="10" name="AutoShape 10"/>
            <p:cNvSpPr/>
            <p:nvPr/>
          </p:nvSpPr>
          <p:spPr>
            <a:xfrm>
              <a:off x="456660" y="1234109"/>
              <a:ext cx="4331134" cy="0"/>
            </a:xfrm>
            <a:prstGeom prst="line">
              <a:avLst/>
            </a:prstGeom>
            <a:ln w="56577" cap="rnd">
              <a:solidFill>
                <a:srgbClr val="000000"/>
              </a:solidFill>
              <a:prstDash val="sysDot"/>
              <a:headEnd type="none" w="sm" len="sm"/>
              <a:tailEnd type="none" w="sm" len="sm"/>
            </a:ln>
          </p:spPr>
          <p:txBody>
            <a:bodyPr/>
            <a:lstStyle/>
            <a:p>
              <a:endParaRPr lang="en-CA"/>
            </a:p>
          </p:txBody>
        </p:sp>
        <p:sp>
          <p:nvSpPr>
            <p:cNvPr id="11" name="TextBox 11"/>
            <p:cNvSpPr txBox="1"/>
            <p:nvPr/>
          </p:nvSpPr>
          <p:spPr>
            <a:xfrm>
              <a:off x="366629" y="1547253"/>
              <a:ext cx="4421166" cy="1463760"/>
            </a:xfrm>
            <a:prstGeom prst="rect">
              <a:avLst/>
            </a:prstGeom>
          </p:spPr>
          <p:txBody>
            <a:bodyPr lIns="0" tIns="0" rIns="0" bIns="0" rtlCol="0" anchor="t">
              <a:spAutoFit/>
            </a:bodyPr>
            <a:lstStyle/>
            <a:p>
              <a:pPr algn="l">
                <a:lnSpc>
                  <a:spcPts val="2884"/>
                </a:lnSpc>
              </a:pPr>
              <a:r>
                <a:rPr lang="en-US" sz="2060" dirty="0">
                  <a:solidFill>
                    <a:srgbClr val="1E1E1E"/>
                  </a:solidFill>
                  <a:latin typeface="Arial Bold"/>
                </a:rPr>
                <a:t>Considerations for planning and conducting military operations​</a:t>
              </a:r>
            </a:p>
          </p:txBody>
        </p:sp>
        <p:sp>
          <p:nvSpPr>
            <p:cNvPr id="12" name="AutoShape 12"/>
            <p:cNvSpPr/>
            <p:nvPr/>
          </p:nvSpPr>
          <p:spPr>
            <a:xfrm>
              <a:off x="0" y="0"/>
              <a:ext cx="1044074" cy="962067"/>
            </a:xfrm>
            <a:prstGeom prst="rect">
              <a:avLst/>
            </a:prstGeom>
            <a:gradFill rotWithShape="1">
              <a:gsLst>
                <a:gs pos="0">
                  <a:srgbClr val="FFDE59">
                    <a:alpha val="100000"/>
                  </a:srgbClr>
                </a:gs>
                <a:gs pos="100000">
                  <a:srgbClr val="FF914D">
                    <a:alpha val="100000"/>
                  </a:srgbClr>
                </a:gs>
              </a:gsLst>
              <a:lin ang="0"/>
            </a:gradFill>
          </p:spPr>
          <p:txBody>
            <a:bodyPr/>
            <a:lstStyle/>
            <a:p>
              <a:endParaRPr lang="en-CA"/>
            </a:p>
          </p:txBody>
        </p:sp>
      </p:grpSp>
      <p:grpSp>
        <p:nvGrpSpPr>
          <p:cNvPr id="13" name="Group 13"/>
          <p:cNvGrpSpPr/>
          <p:nvPr/>
        </p:nvGrpSpPr>
        <p:grpSpPr>
          <a:xfrm>
            <a:off x="9144000" y="5143500"/>
            <a:ext cx="3590846" cy="1534359"/>
            <a:chOff x="0" y="0"/>
            <a:chExt cx="4787795" cy="2045812"/>
          </a:xfrm>
        </p:grpSpPr>
        <p:sp>
          <p:nvSpPr>
            <p:cNvPr id="14" name="AutoShape 14"/>
            <p:cNvSpPr/>
            <p:nvPr/>
          </p:nvSpPr>
          <p:spPr>
            <a:xfrm>
              <a:off x="456660" y="1234109"/>
              <a:ext cx="4331134" cy="0"/>
            </a:xfrm>
            <a:prstGeom prst="line">
              <a:avLst/>
            </a:prstGeom>
            <a:ln w="56577" cap="rnd">
              <a:solidFill>
                <a:srgbClr val="000000"/>
              </a:solidFill>
              <a:prstDash val="sysDot"/>
              <a:headEnd type="none" w="sm" len="sm"/>
              <a:tailEnd type="none" w="sm" len="sm"/>
            </a:ln>
          </p:spPr>
          <p:txBody>
            <a:bodyPr/>
            <a:lstStyle/>
            <a:p>
              <a:endParaRPr lang="en-CA"/>
            </a:p>
          </p:txBody>
        </p:sp>
        <p:sp>
          <p:nvSpPr>
            <p:cNvPr id="15" name="TextBox 15"/>
            <p:cNvSpPr txBox="1"/>
            <p:nvPr/>
          </p:nvSpPr>
          <p:spPr>
            <a:xfrm>
              <a:off x="366629" y="1547253"/>
              <a:ext cx="4421166" cy="498560"/>
            </a:xfrm>
            <a:prstGeom prst="rect">
              <a:avLst/>
            </a:prstGeom>
          </p:spPr>
          <p:txBody>
            <a:bodyPr lIns="0" tIns="0" rIns="0" bIns="0" rtlCol="0" anchor="t">
              <a:spAutoFit/>
            </a:bodyPr>
            <a:lstStyle/>
            <a:p>
              <a:pPr algn="l">
                <a:lnSpc>
                  <a:spcPts val="2883"/>
                </a:lnSpc>
              </a:pPr>
              <a:r>
                <a:rPr lang="en-US" sz="2059" dirty="0">
                  <a:solidFill>
                    <a:srgbClr val="1E1E1E"/>
                  </a:solidFill>
                  <a:latin typeface="Arial Bold"/>
                </a:rPr>
                <a:t>Partners and allies​</a:t>
              </a:r>
            </a:p>
          </p:txBody>
        </p:sp>
        <p:sp>
          <p:nvSpPr>
            <p:cNvPr id="16" name="AutoShape 16"/>
            <p:cNvSpPr/>
            <p:nvPr/>
          </p:nvSpPr>
          <p:spPr>
            <a:xfrm>
              <a:off x="0" y="0"/>
              <a:ext cx="1044074" cy="962067"/>
            </a:xfrm>
            <a:prstGeom prst="rect">
              <a:avLst/>
            </a:prstGeom>
            <a:gradFill rotWithShape="1">
              <a:gsLst>
                <a:gs pos="0">
                  <a:srgbClr val="FFDE59">
                    <a:alpha val="100000"/>
                  </a:srgbClr>
                </a:gs>
                <a:gs pos="100000">
                  <a:srgbClr val="FF914D">
                    <a:alpha val="100000"/>
                  </a:srgbClr>
                </a:gs>
              </a:gsLst>
              <a:lin ang="0"/>
            </a:gradFill>
          </p:spPr>
          <p:txBody>
            <a:bodyPr/>
            <a:lstStyle/>
            <a:p>
              <a:endParaRPr lang="en-CA"/>
            </a:p>
          </p:txBody>
        </p:sp>
      </p:grpSp>
      <p:grpSp>
        <p:nvGrpSpPr>
          <p:cNvPr id="17" name="Group 17"/>
          <p:cNvGrpSpPr/>
          <p:nvPr/>
        </p:nvGrpSpPr>
        <p:grpSpPr>
          <a:xfrm>
            <a:off x="13668454" y="5143500"/>
            <a:ext cx="3590846" cy="1534359"/>
            <a:chOff x="0" y="0"/>
            <a:chExt cx="4787795" cy="2045812"/>
          </a:xfrm>
        </p:grpSpPr>
        <p:sp>
          <p:nvSpPr>
            <p:cNvPr id="18" name="AutoShape 18"/>
            <p:cNvSpPr/>
            <p:nvPr/>
          </p:nvSpPr>
          <p:spPr>
            <a:xfrm>
              <a:off x="456660" y="1234109"/>
              <a:ext cx="4331134" cy="0"/>
            </a:xfrm>
            <a:prstGeom prst="line">
              <a:avLst/>
            </a:prstGeom>
            <a:ln w="56577" cap="rnd">
              <a:solidFill>
                <a:srgbClr val="000000"/>
              </a:solidFill>
              <a:prstDash val="sysDot"/>
              <a:headEnd type="none" w="sm" len="sm"/>
              <a:tailEnd type="none" w="sm" len="sm"/>
            </a:ln>
          </p:spPr>
          <p:txBody>
            <a:bodyPr/>
            <a:lstStyle/>
            <a:p>
              <a:endParaRPr lang="en-CA"/>
            </a:p>
          </p:txBody>
        </p:sp>
        <p:sp>
          <p:nvSpPr>
            <p:cNvPr id="19" name="TextBox 19"/>
            <p:cNvSpPr txBox="1"/>
            <p:nvPr/>
          </p:nvSpPr>
          <p:spPr>
            <a:xfrm>
              <a:off x="366629" y="1547253"/>
              <a:ext cx="4421166" cy="498560"/>
            </a:xfrm>
            <a:prstGeom prst="rect">
              <a:avLst/>
            </a:prstGeom>
          </p:spPr>
          <p:txBody>
            <a:bodyPr lIns="0" tIns="0" rIns="0" bIns="0" rtlCol="0" anchor="t">
              <a:spAutoFit/>
            </a:bodyPr>
            <a:lstStyle/>
            <a:p>
              <a:pPr algn="l">
                <a:lnSpc>
                  <a:spcPts val="2883"/>
                </a:lnSpc>
              </a:pPr>
              <a:r>
                <a:rPr lang="en-US" sz="2059" dirty="0">
                  <a:solidFill>
                    <a:srgbClr val="1E1E1E"/>
                  </a:solidFill>
                  <a:latin typeface="Arial Bold"/>
                </a:rPr>
                <a:t>Addressing harm caused​</a:t>
              </a:r>
            </a:p>
          </p:txBody>
        </p:sp>
        <p:sp>
          <p:nvSpPr>
            <p:cNvPr id="20" name="AutoShape 20"/>
            <p:cNvSpPr/>
            <p:nvPr/>
          </p:nvSpPr>
          <p:spPr>
            <a:xfrm>
              <a:off x="0" y="0"/>
              <a:ext cx="1044074" cy="962067"/>
            </a:xfrm>
            <a:prstGeom prst="rect">
              <a:avLst/>
            </a:prstGeom>
            <a:gradFill rotWithShape="1">
              <a:gsLst>
                <a:gs pos="0">
                  <a:srgbClr val="FFDE59">
                    <a:alpha val="100000"/>
                  </a:srgbClr>
                </a:gs>
                <a:gs pos="100000">
                  <a:srgbClr val="FF914D">
                    <a:alpha val="100000"/>
                  </a:srgbClr>
                </a:gs>
              </a:gsLst>
              <a:lin ang="0"/>
            </a:gradFill>
          </p:spPr>
          <p:txBody>
            <a:bodyPr/>
            <a:lstStyle/>
            <a:p>
              <a:endParaRPr lang="en-CA"/>
            </a:p>
          </p:txBody>
        </p:sp>
      </p:grpSp>
      <p:sp>
        <p:nvSpPr>
          <p:cNvPr id="21" name="TextBox 21"/>
          <p:cNvSpPr txBox="1"/>
          <p:nvPr/>
        </p:nvSpPr>
        <p:spPr>
          <a:xfrm>
            <a:off x="3480904" y="5300966"/>
            <a:ext cx="3590846" cy="453390"/>
          </a:xfrm>
          <a:prstGeom prst="rect">
            <a:avLst/>
          </a:prstGeom>
        </p:spPr>
        <p:txBody>
          <a:bodyPr lIns="0" tIns="0" rIns="0" bIns="0" rtlCol="0" anchor="t">
            <a:spAutoFit/>
          </a:bodyPr>
          <a:lstStyle/>
          <a:p>
            <a:pPr algn="ctr">
              <a:lnSpc>
                <a:spcPts val="3359"/>
              </a:lnSpc>
              <a:spcBef>
                <a:spcPct val="0"/>
              </a:spcBef>
            </a:pPr>
            <a:r>
              <a:rPr lang="en-US" sz="2399">
                <a:solidFill>
                  <a:srgbClr val="FFFFFF"/>
                </a:solidFill>
                <a:latin typeface="Arial Bold"/>
              </a:rPr>
              <a:t>2</a:t>
            </a:r>
          </a:p>
        </p:txBody>
      </p:sp>
      <p:sp>
        <p:nvSpPr>
          <p:cNvPr id="22" name="TextBox 22"/>
          <p:cNvSpPr txBox="1"/>
          <p:nvPr/>
        </p:nvSpPr>
        <p:spPr>
          <a:xfrm>
            <a:off x="7728531" y="5300966"/>
            <a:ext cx="3590846" cy="453390"/>
          </a:xfrm>
          <a:prstGeom prst="rect">
            <a:avLst/>
          </a:prstGeom>
        </p:spPr>
        <p:txBody>
          <a:bodyPr lIns="0" tIns="0" rIns="0" bIns="0" rtlCol="0" anchor="t">
            <a:spAutoFit/>
          </a:bodyPr>
          <a:lstStyle/>
          <a:p>
            <a:pPr algn="ctr">
              <a:lnSpc>
                <a:spcPts val="3359"/>
              </a:lnSpc>
              <a:spcBef>
                <a:spcPct val="0"/>
              </a:spcBef>
            </a:pPr>
            <a:r>
              <a:rPr lang="en-US" sz="2399">
                <a:solidFill>
                  <a:srgbClr val="FFFFFF"/>
                </a:solidFill>
                <a:latin typeface="Arial Bold"/>
              </a:rPr>
              <a:t>3</a:t>
            </a:r>
          </a:p>
        </p:txBody>
      </p:sp>
      <p:sp>
        <p:nvSpPr>
          <p:cNvPr id="23" name="TextBox 23"/>
          <p:cNvSpPr txBox="1"/>
          <p:nvPr/>
        </p:nvSpPr>
        <p:spPr>
          <a:xfrm>
            <a:off x="12314889" y="5300966"/>
            <a:ext cx="3590846" cy="453390"/>
          </a:xfrm>
          <a:prstGeom prst="rect">
            <a:avLst/>
          </a:prstGeom>
        </p:spPr>
        <p:txBody>
          <a:bodyPr lIns="0" tIns="0" rIns="0" bIns="0" rtlCol="0" anchor="t">
            <a:spAutoFit/>
          </a:bodyPr>
          <a:lstStyle/>
          <a:p>
            <a:pPr algn="ctr">
              <a:lnSpc>
                <a:spcPts val="3359"/>
              </a:lnSpc>
              <a:spcBef>
                <a:spcPct val="0"/>
              </a:spcBef>
            </a:pPr>
            <a:r>
              <a:rPr lang="en-US" sz="2399">
                <a:solidFill>
                  <a:srgbClr val="FFFFFF"/>
                </a:solidFill>
                <a:latin typeface="Arial Bold"/>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AutoShape 2"/>
          <p:cNvSpPr/>
          <p:nvPr/>
        </p:nvSpPr>
        <p:spPr>
          <a:xfrm flipV="1">
            <a:off x="9172575" y="1370759"/>
            <a:ext cx="0" cy="7018461"/>
          </a:xfrm>
          <a:prstGeom prst="line">
            <a:avLst/>
          </a:prstGeom>
          <a:ln w="57150" cap="rnd">
            <a:solidFill>
              <a:srgbClr val="000000"/>
            </a:solidFill>
            <a:prstDash val="sysDot"/>
            <a:headEnd type="none" w="sm" len="sm"/>
            <a:tailEnd type="none" w="sm" len="sm"/>
          </a:ln>
        </p:spPr>
        <p:txBody>
          <a:bodyPr/>
          <a:lstStyle/>
          <a:p>
            <a:endParaRPr lang="en-CA"/>
          </a:p>
        </p:txBody>
      </p:sp>
      <p:sp>
        <p:nvSpPr>
          <p:cNvPr id="3" name="TextBox 3"/>
          <p:cNvSpPr txBox="1"/>
          <p:nvPr/>
        </p:nvSpPr>
        <p:spPr>
          <a:xfrm>
            <a:off x="1028700" y="8913495"/>
            <a:ext cx="672645" cy="344805"/>
          </a:xfrm>
          <a:prstGeom prst="rect">
            <a:avLst/>
          </a:prstGeom>
        </p:spPr>
        <p:txBody>
          <a:bodyPr lIns="0" tIns="0" rIns="0" bIns="0" rtlCol="0" anchor="t">
            <a:spAutoFit/>
          </a:bodyPr>
          <a:lstStyle/>
          <a:p>
            <a:pPr algn="l">
              <a:lnSpc>
                <a:spcPts val="2520"/>
              </a:lnSpc>
            </a:pPr>
            <a:r>
              <a:rPr lang="en-US" sz="1800">
                <a:solidFill>
                  <a:srgbClr val="000000"/>
                </a:solidFill>
                <a:latin typeface="Arial"/>
              </a:rPr>
              <a:t>17</a:t>
            </a:r>
          </a:p>
        </p:txBody>
      </p:sp>
      <p:sp>
        <p:nvSpPr>
          <p:cNvPr id="4" name="TextBox 4"/>
          <p:cNvSpPr txBox="1"/>
          <p:nvPr/>
        </p:nvSpPr>
        <p:spPr>
          <a:xfrm>
            <a:off x="2678867" y="612457"/>
            <a:ext cx="4202146" cy="1327786"/>
          </a:xfrm>
          <a:prstGeom prst="rect">
            <a:avLst/>
          </a:prstGeom>
        </p:spPr>
        <p:txBody>
          <a:bodyPr lIns="0" tIns="0" rIns="0" bIns="0" rtlCol="0" anchor="t">
            <a:spAutoFit/>
          </a:bodyPr>
          <a:lstStyle/>
          <a:p>
            <a:pPr algn="ctr">
              <a:lnSpc>
                <a:spcPts val="5039"/>
              </a:lnSpc>
            </a:pPr>
            <a:r>
              <a:rPr lang="en-US" sz="3599" dirty="0">
                <a:solidFill>
                  <a:srgbClr val="000000"/>
                </a:solidFill>
                <a:latin typeface="Arial Bold"/>
              </a:rPr>
              <a:t>Practical measures “The Do’s”</a:t>
            </a:r>
          </a:p>
        </p:txBody>
      </p:sp>
      <p:sp>
        <p:nvSpPr>
          <p:cNvPr id="5" name="TextBox 5"/>
          <p:cNvSpPr txBox="1"/>
          <p:nvPr/>
        </p:nvSpPr>
        <p:spPr>
          <a:xfrm>
            <a:off x="2064796" y="2564860"/>
            <a:ext cx="4412204" cy="953135"/>
          </a:xfrm>
          <a:prstGeom prst="rect">
            <a:avLst/>
          </a:prstGeom>
        </p:spPr>
        <p:txBody>
          <a:bodyPr lIns="0" tIns="0" rIns="0" bIns="0" rtlCol="0" anchor="t">
            <a:spAutoFit/>
          </a:bodyPr>
          <a:lstStyle/>
          <a:p>
            <a:pPr marL="561341" lvl="1" indent="-280670" algn="l">
              <a:lnSpc>
                <a:spcPts val="3640"/>
              </a:lnSpc>
              <a:buFont typeface="Arial"/>
              <a:buChar char="•"/>
            </a:pPr>
            <a:r>
              <a:rPr lang="en-US" sz="2600" dirty="0">
                <a:solidFill>
                  <a:srgbClr val="000000"/>
                </a:solidFill>
                <a:latin typeface="Arial"/>
              </a:rPr>
              <a:t>Act as a guidance and reference tool.​</a:t>
            </a:r>
          </a:p>
        </p:txBody>
      </p:sp>
      <p:sp>
        <p:nvSpPr>
          <p:cNvPr id="6" name="TextBox 6"/>
          <p:cNvSpPr txBox="1"/>
          <p:nvPr/>
        </p:nvSpPr>
        <p:spPr>
          <a:xfrm>
            <a:off x="2051265" y="3738913"/>
            <a:ext cx="4912435" cy="1867569"/>
          </a:xfrm>
          <a:prstGeom prst="rect">
            <a:avLst/>
          </a:prstGeom>
        </p:spPr>
        <p:txBody>
          <a:bodyPr lIns="0" tIns="0" rIns="0" bIns="0" rtlCol="0" anchor="t">
            <a:spAutoFit/>
          </a:bodyPr>
          <a:lstStyle/>
          <a:p>
            <a:pPr marL="561052" lvl="1" indent="-280526" algn="l">
              <a:lnSpc>
                <a:spcPts val="3638"/>
              </a:lnSpc>
              <a:buFont typeface="Arial"/>
              <a:buChar char="•"/>
            </a:pPr>
            <a:r>
              <a:rPr lang="en-US" sz="2598" dirty="0">
                <a:solidFill>
                  <a:srgbClr val="000000"/>
                </a:solidFill>
                <a:latin typeface="Arial"/>
              </a:rPr>
              <a:t>Focus on armed actors, including State armed forces, non-State armed groups, etc.​</a:t>
            </a:r>
          </a:p>
          <a:p>
            <a:pPr algn="l">
              <a:lnSpc>
                <a:spcPts val="3638"/>
              </a:lnSpc>
            </a:pPr>
            <a:endParaRPr lang="en-US" sz="2598" dirty="0">
              <a:solidFill>
                <a:srgbClr val="000000"/>
              </a:solidFill>
              <a:latin typeface="Arial"/>
            </a:endParaRPr>
          </a:p>
        </p:txBody>
      </p:sp>
      <p:sp>
        <p:nvSpPr>
          <p:cNvPr id="7" name="TextBox 7"/>
          <p:cNvSpPr txBox="1"/>
          <p:nvPr/>
        </p:nvSpPr>
        <p:spPr>
          <a:xfrm>
            <a:off x="10476369" y="2597880"/>
            <a:ext cx="4412204" cy="495935"/>
          </a:xfrm>
          <a:prstGeom prst="rect">
            <a:avLst/>
          </a:prstGeom>
        </p:spPr>
        <p:txBody>
          <a:bodyPr lIns="0" tIns="0" rIns="0" bIns="0" rtlCol="0" anchor="t">
            <a:spAutoFit/>
          </a:bodyPr>
          <a:lstStyle/>
          <a:p>
            <a:pPr marL="561341" lvl="1" indent="-280670" algn="l">
              <a:lnSpc>
                <a:spcPts val="3640"/>
              </a:lnSpc>
              <a:buFont typeface="Arial"/>
              <a:buChar char="•"/>
            </a:pPr>
            <a:r>
              <a:rPr lang="en-US" sz="2600" dirty="0">
                <a:solidFill>
                  <a:srgbClr val="000000"/>
                </a:solidFill>
                <a:latin typeface="Arial"/>
              </a:rPr>
              <a:t>Duplicate IHL obligations</a:t>
            </a:r>
          </a:p>
        </p:txBody>
      </p:sp>
      <p:sp>
        <p:nvSpPr>
          <p:cNvPr id="8" name="TextBox 8"/>
          <p:cNvSpPr txBox="1"/>
          <p:nvPr/>
        </p:nvSpPr>
        <p:spPr>
          <a:xfrm>
            <a:off x="10476369" y="4843128"/>
            <a:ext cx="4595132" cy="495969"/>
          </a:xfrm>
          <a:prstGeom prst="rect">
            <a:avLst/>
          </a:prstGeom>
        </p:spPr>
        <p:txBody>
          <a:bodyPr lIns="0" tIns="0" rIns="0" bIns="0" rtlCol="0" anchor="t">
            <a:spAutoFit/>
          </a:bodyPr>
          <a:lstStyle/>
          <a:p>
            <a:pPr marL="561052" lvl="1" indent="-280526" algn="l">
              <a:lnSpc>
                <a:spcPts val="3638"/>
              </a:lnSpc>
              <a:buFont typeface="Arial"/>
              <a:buChar char="•"/>
            </a:pPr>
            <a:r>
              <a:rPr lang="en-US" sz="2598" dirty="0">
                <a:solidFill>
                  <a:srgbClr val="000000"/>
                </a:solidFill>
                <a:latin typeface="Arial"/>
              </a:rPr>
              <a:t>Require a political sign-on</a:t>
            </a:r>
          </a:p>
        </p:txBody>
      </p:sp>
      <p:sp>
        <p:nvSpPr>
          <p:cNvPr id="9" name="TextBox 9"/>
          <p:cNvSpPr txBox="1"/>
          <p:nvPr/>
        </p:nvSpPr>
        <p:spPr>
          <a:xfrm>
            <a:off x="10476369" y="5720097"/>
            <a:ext cx="6132459" cy="1410336"/>
          </a:xfrm>
          <a:prstGeom prst="rect">
            <a:avLst/>
          </a:prstGeom>
        </p:spPr>
        <p:txBody>
          <a:bodyPr lIns="0" tIns="0" rIns="0" bIns="0" rtlCol="0" anchor="t">
            <a:spAutoFit/>
          </a:bodyPr>
          <a:lstStyle/>
          <a:p>
            <a:pPr marL="561336" lvl="1" indent="-280668" algn="l">
              <a:lnSpc>
                <a:spcPts val="3639"/>
              </a:lnSpc>
              <a:buFont typeface="Arial"/>
              <a:buChar char="•"/>
            </a:pPr>
            <a:r>
              <a:rPr lang="en-US" sz="2599" dirty="0">
                <a:solidFill>
                  <a:srgbClr val="000000"/>
                </a:solidFill>
                <a:latin typeface="Arial"/>
              </a:rPr>
              <a:t>Focus on the </a:t>
            </a:r>
            <a:r>
              <a:rPr lang="en-US" sz="2599" dirty="0" err="1">
                <a:solidFill>
                  <a:srgbClr val="000000"/>
                </a:solidFill>
                <a:latin typeface="Arial"/>
              </a:rPr>
              <a:t>behaviour</a:t>
            </a:r>
            <a:r>
              <a:rPr lang="en-US" sz="2599" dirty="0">
                <a:solidFill>
                  <a:srgbClr val="000000"/>
                </a:solidFill>
                <a:latin typeface="Arial"/>
              </a:rPr>
              <a:t> of political actors.​</a:t>
            </a:r>
          </a:p>
          <a:p>
            <a:pPr algn="l">
              <a:lnSpc>
                <a:spcPts val="3639"/>
              </a:lnSpc>
            </a:pPr>
            <a:endParaRPr lang="en-US" sz="2599" dirty="0">
              <a:solidFill>
                <a:srgbClr val="000000"/>
              </a:solidFill>
              <a:latin typeface="Arial"/>
            </a:endParaRPr>
          </a:p>
        </p:txBody>
      </p:sp>
      <p:sp>
        <p:nvSpPr>
          <p:cNvPr id="10" name="TextBox 10"/>
          <p:cNvSpPr txBox="1"/>
          <p:nvPr/>
        </p:nvSpPr>
        <p:spPr>
          <a:xfrm>
            <a:off x="10476369" y="3475921"/>
            <a:ext cx="6132459" cy="1410335"/>
          </a:xfrm>
          <a:prstGeom prst="rect">
            <a:avLst/>
          </a:prstGeom>
        </p:spPr>
        <p:txBody>
          <a:bodyPr lIns="0" tIns="0" rIns="0" bIns="0" rtlCol="0" anchor="t">
            <a:spAutoFit/>
          </a:bodyPr>
          <a:lstStyle/>
          <a:p>
            <a:pPr marL="561341" lvl="1" indent="-280670" algn="l">
              <a:lnSpc>
                <a:spcPts val="3640"/>
              </a:lnSpc>
              <a:buFont typeface="Arial"/>
              <a:buChar char="•"/>
            </a:pPr>
            <a:r>
              <a:rPr lang="en-US" sz="2600" dirty="0">
                <a:solidFill>
                  <a:srgbClr val="000000"/>
                </a:solidFill>
                <a:latin typeface="Arial"/>
              </a:rPr>
              <a:t>Create an accountability or monitoring tool​</a:t>
            </a:r>
          </a:p>
          <a:p>
            <a:pPr algn="l">
              <a:lnSpc>
                <a:spcPts val="3640"/>
              </a:lnSpc>
            </a:pPr>
            <a:endParaRPr lang="en-US" sz="2600" dirty="0">
              <a:solidFill>
                <a:srgbClr val="000000"/>
              </a:solidFill>
              <a:latin typeface="Arial"/>
            </a:endParaRPr>
          </a:p>
        </p:txBody>
      </p:sp>
      <p:sp>
        <p:nvSpPr>
          <p:cNvPr id="11" name="TextBox 11"/>
          <p:cNvSpPr txBox="1"/>
          <p:nvPr/>
        </p:nvSpPr>
        <p:spPr>
          <a:xfrm>
            <a:off x="2051265" y="5501707"/>
            <a:ext cx="5107035" cy="2324769"/>
          </a:xfrm>
          <a:prstGeom prst="rect">
            <a:avLst/>
          </a:prstGeom>
        </p:spPr>
        <p:txBody>
          <a:bodyPr lIns="0" tIns="0" rIns="0" bIns="0" rtlCol="0" anchor="t">
            <a:spAutoFit/>
          </a:bodyPr>
          <a:lstStyle/>
          <a:p>
            <a:pPr marL="561052" lvl="1" indent="-280526" algn="l">
              <a:lnSpc>
                <a:spcPts val="3638"/>
              </a:lnSpc>
              <a:buFont typeface="Arial"/>
              <a:buChar char="•"/>
            </a:pPr>
            <a:r>
              <a:rPr lang="en-US" sz="2598" dirty="0">
                <a:solidFill>
                  <a:srgbClr val="000000"/>
                </a:solidFill>
                <a:latin typeface="Arial"/>
              </a:rPr>
              <a:t>Identify concrete steps that armed actors can take to prevent or mitigate conflict-induced food insecurity.​</a:t>
            </a:r>
          </a:p>
          <a:p>
            <a:pPr algn="l">
              <a:lnSpc>
                <a:spcPts val="3638"/>
              </a:lnSpc>
            </a:pPr>
            <a:endParaRPr lang="en-US" sz="2598" dirty="0">
              <a:solidFill>
                <a:srgbClr val="000000"/>
              </a:solidFill>
              <a:latin typeface="Arial"/>
            </a:endParaRPr>
          </a:p>
        </p:txBody>
      </p:sp>
      <p:sp>
        <p:nvSpPr>
          <p:cNvPr id="12" name="TextBox 12"/>
          <p:cNvSpPr txBox="1"/>
          <p:nvPr/>
        </p:nvSpPr>
        <p:spPr>
          <a:xfrm>
            <a:off x="2051265" y="7721701"/>
            <a:ext cx="5107035" cy="953169"/>
          </a:xfrm>
          <a:prstGeom prst="rect">
            <a:avLst/>
          </a:prstGeom>
        </p:spPr>
        <p:txBody>
          <a:bodyPr lIns="0" tIns="0" rIns="0" bIns="0" rtlCol="0" anchor="t">
            <a:spAutoFit/>
          </a:bodyPr>
          <a:lstStyle/>
          <a:p>
            <a:pPr marL="561052" lvl="1" indent="-280526" algn="l">
              <a:lnSpc>
                <a:spcPts val="3638"/>
              </a:lnSpc>
              <a:buFont typeface="Arial"/>
              <a:buChar char="•"/>
            </a:pPr>
            <a:r>
              <a:rPr lang="en-US" sz="2598" dirty="0">
                <a:solidFill>
                  <a:srgbClr val="000000"/>
                </a:solidFill>
                <a:latin typeface="Arial"/>
              </a:rPr>
              <a:t>Raise the bar on standard practice.</a:t>
            </a:r>
          </a:p>
        </p:txBody>
      </p:sp>
      <p:sp>
        <p:nvSpPr>
          <p:cNvPr id="13" name="TextBox 13"/>
          <p:cNvSpPr txBox="1"/>
          <p:nvPr/>
        </p:nvSpPr>
        <p:spPr>
          <a:xfrm>
            <a:off x="11976531" y="612457"/>
            <a:ext cx="4202146" cy="1327786"/>
          </a:xfrm>
          <a:prstGeom prst="rect">
            <a:avLst/>
          </a:prstGeom>
        </p:spPr>
        <p:txBody>
          <a:bodyPr lIns="0" tIns="0" rIns="0" bIns="0" rtlCol="0" anchor="t">
            <a:spAutoFit/>
          </a:bodyPr>
          <a:lstStyle/>
          <a:p>
            <a:pPr algn="ctr">
              <a:lnSpc>
                <a:spcPts val="5039"/>
              </a:lnSpc>
            </a:pPr>
            <a:r>
              <a:rPr lang="en-US" sz="3599" dirty="0">
                <a:solidFill>
                  <a:srgbClr val="000000"/>
                </a:solidFill>
                <a:latin typeface="Arial Bold"/>
              </a:rPr>
              <a:t>Practical measures “The </a:t>
            </a:r>
            <a:r>
              <a:rPr lang="en-US" sz="3599" dirty="0" err="1">
                <a:solidFill>
                  <a:srgbClr val="000000"/>
                </a:solidFill>
                <a:latin typeface="Arial Bold"/>
              </a:rPr>
              <a:t>Don’t’s</a:t>
            </a:r>
            <a:r>
              <a:rPr lang="en-US" sz="3599" dirty="0">
                <a:solidFill>
                  <a:srgbClr val="000000"/>
                </a:solidFill>
                <a:latin typeface="Arial Bold"/>
              </a:rPr>
              <a:t>”</a:t>
            </a:r>
          </a:p>
        </p:txBody>
      </p:sp>
      <p:sp>
        <p:nvSpPr>
          <p:cNvPr id="14" name="TextBox 14"/>
          <p:cNvSpPr txBox="1"/>
          <p:nvPr/>
        </p:nvSpPr>
        <p:spPr>
          <a:xfrm>
            <a:off x="10476369" y="7122159"/>
            <a:ext cx="6674475" cy="1867536"/>
          </a:xfrm>
          <a:prstGeom prst="rect">
            <a:avLst/>
          </a:prstGeom>
        </p:spPr>
        <p:txBody>
          <a:bodyPr lIns="0" tIns="0" rIns="0" bIns="0" rtlCol="0" anchor="t">
            <a:spAutoFit/>
          </a:bodyPr>
          <a:lstStyle/>
          <a:p>
            <a:pPr marL="561336" lvl="1" indent="-280668" algn="l">
              <a:lnSpc>
                <a:spcPts val="3639"/>
              </a:lnSpc>
              <a:buFont typeface="Arial"/>
              <a:buChar char="•"/>
            </a:pPr>
            <a:r>
              <a:rPr lang="en-US" sz="2599" dirty="0">
                <a:solidFill>
                  <a:srgbClr val="000000"/>
                </a:solidFill>
                <a:latin typeface="Arial"/>
              </a:rPr>
              <a:t>Aspire to quickly change </a:t>
            </a:r>
            <a:r>
              <a:rPr lang="en-US" sz="2599" dirty="0" err="1">
                <a:solidFill>
                  <a:srgbClr val="000000"/>
                </a:solidFill>
                <a:latin typeface="Arial"/>
              </a:rPr>
              <a:t>behaviour</a:t>
            </a:r>
            <a:r>
              <a:rPr lang="en-US" sz="2599" dirty="0">
                <a:solidFill>
                  <a:srgbClr val="000000"/>
                </a:solidFill>
                <a:latin typeface="Arial"/>
              </a:rPr>
              <a:t> of actors purposefully using starvation as a method of war.​</a:t>
            </a:r>
          </a:p>
          <a:p>
            <a:pPr algn="l">
              <a:lnSpc>
                <a:spcPts val="3639"/>
              </a:lnSpc>
            </a:pPr>
            <a:endParaRPr lang="en-US" sz="2599" dirty="0">
              <a:solidFill>
                <a:srgbClr val="000000"/>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 calcmode="lin" valueType="num">
                                      <p:cBhvr additive="base">
                                        <p:cTn id="2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anim calcmode="lin" valueType="num">
                                      <p:cBhvr additive="base">
                                        <p:cTn id="2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anim calcmode="lin" valueType="num">
                                      <p:cBhvr additive="base">
                                        <p:cTn id="3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0">
                                            <p:txEl>
                                              <p:pRg st="0" end="0"/>
                                            </p:txEl>
                                          </p:spTgt>
                                        </p:tgtEl>
                                        <p:attrNameLst>
                                          <p:attrName>style.visibility</p:attrName>
                                        </p:attrNameLst>
                                      </p:cBhvr>
                                      <p:to>
                                        <p:strVal val="visible"/>
                                      </p:to>
                                    </p:set>
                                    <p:anim calcmode="lin" valueType="num">
                                      <p:cBhvr additive="base">
                                        <p:cTn id="4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anim calcmode="lin" valueType="num">
                                      <p:cBhvr additive="base">
                                        <p:cTn id="5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9">
                                            <p:txEl>
                                              <p:pRg st="0" end="0"/>
                                            </p:txEl>
                                          </p:spTgt>
                                        </p:tgtEl>
                                        <p:attrNameLst>
                                          <p:attrName>style.visibility</p:attrName>
                                        </p:attrNameLst>
                                      </p:cBhvr>
                                      <p:to>
                                        <p:strVal val="visible"/>
                                      </p:to>
                                    </p:set>
                                    <p:anim calcmode="lin" valueType="num">
                                      <p:cBhvr additive="base">
                                        <p:cTn id="5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4">
                                            <p:txEl>
                                              <p:pRg st="0" end="0"/>
                                            </p:txEl>
                                          </p:spTgt>
                                        </p:tgtEl>
                                        <p:attrNameLst>
                                          <p:attrName>style.visibility</p:attrName>
                                        </p:attrNameLst>
                                      </p:cBhvr>
                                      <p:to>
                                        <p:strVal val="visible"/>
                                      </p:to>
                                    </p:set>
                                    <p:anim calcmode="lin" valueType="num">
                                      <p:cBhvr additive="base">
                                        <p:cTn id="6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8328" b="-8328"/>
            </a:stretch>
          </a:blipFill>
        </p:spPr>
        <p:txBody>
          <a:bodyPr/>
          <a:lstStyle/>
          <a:p>
            <a:endParaRPr lang="en-CA"/>
          </a:p>
        </p:txBody>
      </p:sp>
      <p:sp>
        <p:nvSpPr>
          <p:cNvPr id="3" name="Freeform 3"/>
          <p:cNvSpPr/>
          <p:nvPr/>
        </p:nvSpPr>
        <p:spPr>
          <a:xfrm>
            <a:off x="14798942" y="1028700"/>
            <a:ext cx="3012163" cy="3012163"/>
          </a:xfrm>
          <a:custGeom>
            <a:avLst/>
            <a:gdLst/>
            <a:ahLst/>
            <a:cxnLst/>
            <a:rect l="l" t="t" r="r" b="b"/>
            <a:pathLst>
              <a:path w="3012163" h="3012163">
                <a:moveTo>
                  <a:pt x="0" y="0"/>
                </a:moveTo>
                <a:lnTo>
                  <a:pt x="3012163" y="0"/>
                </a:lnTo>
                <a:lnTo>
                  <a:pt x="3012163" y="3012163"/>
                </a:lnTo>
                <a:lnTo>
                  <a:pt x="0" y="3012163"/>
                </a:lnTo>
                <a:lnTo>
                  <a:pt x="0" y="0"/>
                </a:lnTo>
                <a:close/>
              </a:path>
            </a:pathLst>
          </a:custGeom>
          <a:blipFill>
            <a:blip r:embed="rId4"/>
            <a:stretch>
              <a:fillRect/>
            </a:stretch>
          </a:blipFill>
        </p:spPr>
        <p:txBody>
          <a:bodyPr/>
          <a:lstStyle/>
          <a:p>
            <a:endParaRPr lang="en-CA"/>
          </a:p>
        </p:txBody>
      </p:sp>
      <p:sp>
        <p:nvSpPr>
          <p:cNvPr id="4" name="TextBox 4"/>
          <p:cNvSpPr txBox="1"/>
          <p:nvPr/>
        </p:nvSpPr>
        <p:spPr>
          <a:xfrm>
            <a:off x="1811679" y="1824805"/>
            <a:ext cx="12175849" cy="1539460"/>
          </a:xfrm>
          <a:prstGeom prst="rect">
            <a:avLst/>
          </a:prstGeom>
        </p:spPr>
        <p:txBody>
          <a:bodyPr wrap="square" lIns="0" tIns="0" rIns="0" bIns="0" rtlCol="0" anchor="t">
            <a:spAutoFit/>
          </a:bodyPr>
          <a:lstStyle/>
          <a:p>
            <a:pPr algn="ctr">
              <a:lnSpc>
                <a:spcPts val="6456"/>
              </a:lnSpc>
              <a:spcBef>
                <a:spcPct val="0"/>
              </a:spcBef>
            </a:pPr>
            <a:r>
              <a:rPr lang="en-US" sz="4600" dirty="0">
                <a:solidFill>
                  <a:schemeClr val="bg1"/>
                </a:solidFill>
                <a:latin typeface="Arial Bold"/>
              </a:rPr>
              <a:t>Exercise: ​</a:t>
            </a:r>
          </a:p>
          <a:p>
            <a:pPr algn="ctr">
              <a:lnSpc>
                <a:spcPts val="5736"/>
              </a:lnSpc>
              <a:spcBef>
                <a:spcPct val="0"/>
              </a:spcBef>
            </a:pPr>
            <a:r>
              <a:rPr lang="en-US" sz="4097" dirty="0">
                <a:solidFill>
                  <a:schemeClr val="bg1"/>
                </a:solidFill>
                <a:latin typeface="Arial Bold"/>
              </a:rPr>
              <a:t>Exploring the potential of the Practical Measures</a:t>
            </a:r>
          </a:p>
        </p:txBody>
      </p:sp>
      <p:sp>
        <p:nvSpPr>
          <p:cNvPr id="5" name="TextBox 5"/>
          <p:cNvSpPr txBox="1"/>
          <p:nvPr/>
        </p:nvSpPr>
        <p:spPr>
          <a:xfrm>
            <a:off x="476895" y="4981575"/>
            <a:ext cx="17334211" cy="2617640"/>
          </a:xfrm>
          <a:prstGeom prst="rect">
            <a:avLst/>
          </a:prstGeom>
        </p:spPr>
        <p:txBody>
          <a:bodyPr wrap="square" lIns="0" tIns="0" rIns="0" bIns="0" rtlCol="0" anchor="t">
            <a:spAutoFit/>
          </a:bodyPr>
          <a:lstStyle/>
          <a:p>
            <a:pPr marL="864870" lvl="1" indent="-432435" algn="ctr">
              <a:lnSpc>
                <a:spcPts val="5609"/>
              </a:lnSpc>
              <a:buAutoNum type="arabicPeriod"/>
            </a:pPr>
            <a:r>
              <a:rPr lang="en-US" sz="4000" dirty="0">
                <a:solidFill>
                  <a:schemeClr val="bg1"/>
                </a:solidFill>
                <a:latin typeface="Arial"/>
              </a:rPr>
              <a:t>What could be the use of the Practical Measures in your context ?</a:t>
            </a:r>
            <a:endParaRPr lang="fr-FR" sz="4000" dirty="0">
              <a:solidFill>
                <a:schemeClr val="bg1"/>
              </a:solidFill>
            </a:endParaRPr>
          </a:p>
          <a:p>
            <a:pPr algn="ctr">
              <a:lnSpc>
                <a:spcPts val="5609"/>
              </a:lnSpc>
            </a:pPr>
            <a:r>
              <a:rPr lang="en-US" sz="4000" dirty="0">
                <a:solidFill>
                  <a:schemeClr val="bg1"/>
                </a:solidFill>
                <a:latin typeface="Arial"/>
              </a:rPr>
              <a:t>2. What could be the </a:t>
            </a:r>
            <a:r>
              <a:rPr lang="en-US" sz="4000">
                <a:solidFill>
                  <a:schemeClr val="bg1"/>
                </a:solidFill>
                <a:latin typeface="Arial"/>
              </a:rPr>
              <a:t>benefits</a:t>
            </a:r>
            <a:r>
              <a:rPr lang="en-US" sz="4000" dirty="0">
                <a:solidFill>
                  <a:schemeClr val="bg1"/>
                </a:solidFill>
                <a:latin typeface="Arial"/>
              </a:rPr>
              <a:t> if the Practical Measures were implemented ?​</a:t>
            </a:r>
            <a:endParaRPr lang="en-US" sz="4000" dirty="0">
              <a:solidFill>
                <a:schemeClr val="bg1"/>
              </a:solidFill>
              <a:latin typeface="Arial"/>
              <a:cs typeface="Arial"/>
            </a:endParaRPr>
          </a:p>
          <a:p>
            <a:pPr algn="ctr">
              <a:lnSpc>
                <a:spcPts val="5609"/>
              </a:lnSpc>
            </a:pPr>
            <a:endParaRPr lang="en-US" sz="4006" dirty="0">
              <a:solidFill>
                <a:schemeClr val="bg1"/>
              </a:solidFill>
              <a:latin typeface="Arial"/>
            </a:endParaRPr>
          </a:p>
          <a:p>
            <a:pPr algn="l">
              <a:lnSpc>
                <a:spcPts val="3605"/>
              </a:lnSpc>
            </a:pPr>
            <a:endParaRPr lang="en-US" sz="4006" dirty="0">
              <a:solidFill>
                <a:srgbClr val="000000"/>
              </a:solidFill>
              <a:latin typeface="Arial"/>
            </a:endParaRPr>
          </a:p>
        </p:txBody>
      </p:sp>
      <p:sp>
        <p:nvSpPr>
          <p:cNvPr id="6" name="TextBox 6"/>
          <p:cNvSpPr txBox="1"/>
          <p:nvPr/>
        </p:nvSpPr>
        <p:spPr>
          <a:xfrm>
            <a:off x="1028700" y="8913495"/>
            <a:ext cx="254298" cy="344805"/>
          </a:xfrm>
          <a:prstGeom prst="rect">
            <a:avLst/>
          </a:prstGeom>
        </p:spPr>
        <p:txBody>
          <a:bodyPr lIns="0" tIns="0" rIns="0" bIns="0" rtlCol="0" anchor="t">
            <a:spAutoFit/>
          </a:bodyPr>
          <a:lstStyle/>
          <a:p>
            <a:pPr algn="ctr">
              <a:lnSpc>
                <a:spcPts val="2520"/>
              </a:lnSpc>
              <a:spcBef>
                <a:spcPct val="0"/>
              </a:spcBef>
            </a:pPr>
            <a:r>
              <a:rPr lang="en-US" sz="1800">
                <a:solidFill>
                  <a:srgbClr val="000000"/>
                </a:solidFill>
                <a:latin typeface="Arial"/>
              </a:rPr>
              <a:t>18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DE59">
                <a:alpha val="100000"/>
              </a:srgbClr>
            </a:gs>
            <a:gs pos="100000">
              <a:srgbClr val="FF914D">
                <a:alpha val="100000"/>
              </a:srgbClr>
            </a:gs>
          </a:gsLst>
          <a:lin ang="0"/>
        </a:gradFill>
        <a:effectLst/>
      </p:bgPr>
    </p:bg>
    <p:spTree>
      <p:nvGrpSpPr>
        <p:cNvPr id="1" name=""/>
        <p:cNvGrpSpPr/>
        <p:nvPr/>
      </p:nvGrpSpPr>
      <p:grpSpPr>
        <a:xfrm>
          <a:off x="0" y="0"/>
          <a:ext cx="0" cy="0"/>
          <a:chOff x="0" y="0"/>
          <a:chExt cx="0" cy="0"/>
        </a:xfrm>
      </p:grpSpPr>
      <p:sp>
        <p:nvSpPr>
          <p:cNvPr id="2" name="AutoShape 2"/>
          <p:cNvSpPr/>
          <p:nvPr/>
        </p:nvSpPr>
        <p:spPr>
          <a:xfrm rot="5400000">
            <a:off x="8379181" y="3955521"/>
            <a:ext cx="1443912" cy="0"/>
          </a:xfrm>
          <a:prstGeom prst="line">
            <a:avLst/>
          </a:prstGeom>
          <a:ln w="57150" cap="rnd">
            <a:solidFill>
              <a:srgbClr val="FFFFFF"/>
            </a:solidFill>
            <a:prstDash val="sysDot"/>
            <a:headEnd type="none" w="sm" len="sm"/>
            <a:tailEnd type="none" w="sm" len="sm"/>
          </a:ln>
        </p:spPr>
        <p:txBody>
          <a:bodyPr/>
          <a:lstStyle/>
          <a:p>
            <a:endParaRPr lang="en-CA"/>
          </a:p>
        </p:txBody>
      </p:sp>
      <p:sp>
        <p:nvSpPr>
          <p:cNvPr id="3" name="AutoShape 3"/>
          <p:cNvSpPr/>
          <p:nvPr/>
        </p:nvSpPr>
        <p:spPr>
          <a:xfrm rot="5400000">
            <a:off x="8379181" y="6231645"/>
            <a:ext cx="1443912" cy="0"/>
          </a:xfrm>
          <a:prstGeom prst="line">
            <a:avLst/>
          </a:prstGeom>
          <a:ln w="57150" cap="rnd">
            <a:solidFill>
              <a:srgbClr val="FFFFFF"/>
            </a:solidFill>
            <a:prstDash val="sysDot"/>
            <a:headEnd type="none" w="sm" len="sm"/>
            <a:tailEnd type="none" w="sm" len="sm"/>
          </a:ln>
        </p:spPr>
        <p:txBody>
          <a:bodyPr/>
          <a:lstStyle/>
          <a:p>
            <a:endParaRPr lang="en-CA"/>
          </a:p>
        </p:txBody>
      </p:sp>
      <p:sp>
        <p:nvSpPr>
          <p:cNvPr id="4" name="AutoShape 4"/>
          <p:cNvSpPr/>
          <p:nvPr/>
        </p:nvSpPr>
        <p:spPr>
          <a:xfrm rot="5400000">
            <a:off x="8379181" y="8507769"/>
            <a:ext cx="1443912" cy="0"/>
          </a:xfrm>
          <a:prstGeom prst="line">
            <a:avLst/>
          </a:prstGeom>
          <a:ln w="57150" cap="rnd">
            <a:solidFill>
              <a:srgbClr val="FFFFFF"/>
            </a:solidFill>
            <a:prstDash val="sysDot"/>
            <a:headEnd type="none" w="sm" len="sm"/>
            <a:tailEnd type="none" w="sm" len="sm"/>
          </a:ln>
        </p:spPr>
        <p:txBody>
          <a:bodyPr/>
          <a:lstStyle/>
          <a:p>
            <a:endParaRPr lang="en-CA"/>
          </a:p>
        </p:txBody>
      </p:sp>
      <p:sp>
        <p:nvSpPr>
          <p:cNvPr id="5" name="Freeform 5"/>
          <p:cNvSpPr/>
          <p:nvPr/>
        </p:nvSpPr>
        <p:spPr>
          <a:xfrm>
            <a:off x="2208692" y="2690321"/>
            <a:ext cx="4035480" cy="4906359"/>
          </a:xfrm>
          <a:custGeom>
            <a:avLst/>
            <a:gdLst/>
            <a:ahLst/>
            <a:cxnLst/>
            <a:rect l="l" t="t" r="r" b="b"/>
            <a:pathLst>
              <a:path w="4035480" h="4906359">
                <a:moveTo>
                  <a:pt x="0" y="0"/>
                </a:moveTo>
                <a:lnTo>
                  <a:pt x="4035480" y="0"/>
                </a:lnTo>
                <a:lnTo>
                  <a:pt x="4035480" y="4906358"/>
                </a:lnTo>
                <a:lnTo>
                  <a:pt x="0" y="49063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6" name="TextBox 6"/>
          <p:cNvSpPr txBox="1"/>
          <p:nvPr/>
        </p:nvSpPr>
        <p:spPr>
          <a:xfrm>
            <a:off x="10560081" y="3943350"/>
            <a:ext cx="6431348" cy="2257425"/>
          </a:xfrm>
          <a:prstGeom prst="rect">
            <a:avLst/>
          </a:prstGeom>
        </p:spPr>
        <p:txBody>
          <a:bodyPr lIns="0" tIns="0" rIns="0" bIns="0" rtlCol="0" anchor="t">
            <a:spAutoFit/>
          </a:bodyPr>
          <a:lstStyle/>
          <a:p>
            <a:pPr algn="l">
              <a:lnSpc>
                <a:spcPts val="8400"/>
              </a:lnSpc>
            </a:pPr>
            <a:r>
              <a:rPr lang="en-US" sz="7000" dirty="0">
                <a:solidFill>
                  <a:srgbClr val="FFFFFF"/>
                </a:solidFill>
                <a:latin typeface="Arial"/>
              </a:rPr>
              <a:t>Module wrap-up &amp; conclusions</a:t>
            </a:r>
          </a:p>
        </p:txBody>
      </p:sp>
      <p:sp>
        <p:nvSpPr>
          <p:cNvPr id="7" name="TextBox 7"/>
          <p:cNvSpPr txBox="1"/>
          <p:nvPr/>
        </p:nvSpPr>
        <p:spPr>
          <a:xfrm>
            <a:off x="1028700" y="8883223"/>
            <a:ext cx="672645" cy="344805"/>
          </a:xfrm>
          <a:prstGeom prst="rect">
            <a:avLst/>
          </a:prstGeom>
        </p:spPr>
        <p:txBody>
          <a:bodyPr lIns="0" tIns="0" rIns="0" bIns="0" rtlCol="0" anchor="t">
            <a:spAutoFit/>
          </a:bodyPr>
          <a:lstStyle/>
          <a:p>
            <a:pPr algn="l">
              <a:lnSpc>
                <a:spcPts val="2520"/>
              </a:lnSpc>
            </a:pPr>
            <a:r>
              <a:rPr lang="en-US" sz="1800">
                <a:solidFill>
                  <a:srgbClr val="FFFFFF"/>
                </a:solidFill>
                <a:latin typeface="Arial"/>
              </a:rPr>
              <a:t>19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8328" b="-8328"/>
            </a:stretch>
          </a:blipFill>
        </p:spPr>
        <p:txBody>
          <a:bodyPr/>
          <a:lstStyle/>
          <a:p>
            <a:endParaRPr lang="en-CA"/>
          </a:p>
        </p:txBody>
      </p:sp>
      <p:sp>
        <p:nvSpPr>
          <p:cNvPr id="3" name="TextBox 3"/>
          <p:cNvSpPr txBox="1"/>
          <p:nvPr/>
        </p:nvSpPr>
        <p:spPr>
          <a:xfrm>
            <a:off x="1028700" y="4688333"/>
            <a:ext cx="16632500" cy="1692771"/>
          </a:xfrm>
          <a:prstGeom prst="rect">
            <a:avLst/>
          </a:prstGeom>
        </p:spPr>
        <p:txBody>
          <a:bodyPr wrap="square" lIns="0" tIns="0" rIns="0" bIns="0" rtlCol="0" anchor="t">
            <a:spAutoFit/>
          </a:bodyPr>
          <a:lstStyle/>
          <a:p>
            <a:pPr algn="l">
              <a:lnSpc>
                <a:spcPts val="13200"/>
              </a:lnSpc>
            </a:pPr>
            <a:r>
              <a:rPr lang="en-US" sz="11000" dirty="0">
                <a:solidFill>
                  <a:srgbClr val="FFFFFF"/>
                </a:solidFill>
                <a:latin typeface="Arial"/>
              </a:rPr>
              <a:t>"The Practical Measures"</a:t>
            </a:r>
          </a:p>
        </p:txBody>
      </p:sp>
      <p:sp>
        <p:nvSpPr>
          <p:cNvPr id="4" name="TextBox 4"/>
          <p:cNvSpPr txBox="1"/>
          <p:nvPr/>
        </p:nvSpPr>
        <p:spPr>
          <a:xfrm>
            <a:off x="1028700" y="8913495"/>
            <a:ext cx="672645" cy="344805"/>
          </a:xfrm>
          <a:prstGeom prst="rect">
            <a:avLst/>
          </a:prstGeom>
        </p:spPr>
        <p:txBody>
          <a:bodyPr lIns="0" tIns="0" rIns="0" bIns="0" rtlCol="0" anchor="t">
            <a:spAutoFit/>
          </a:bodyPr>
          <a:lstStyle/>
          <a:p>
            <a:pPr algn="l">
              <a:lnSpc>
                <a:spcPts val="2520"/>
              </a:lnSpc>
            </a:pPr>
            <a:r>
              <a:rPr lang="en-US" sz="1800">
                <a:solidFill>
                  <a:srgbClr val="FFFFFF"/>
                </a:solidFill>
                <a:latin typeface="Arial"/>
              </a:rPr>
              <a:t>02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DE59">
                <a:alpha val="100000"/>
              </a:srgbClr>
            </a:gs>
            <a:gs pos="100000">
              <a:srgbClr val="FF914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8328" b="-8328"/>
            </a:stretch>
          </a:blipFill>
        </p:spPr>
        <p:txBody>
          <a:bodyPr/>
          <a:lstStyle/>
          <a:p>
            <a:endParaRPr lang="en-CA"/>
          </a:p>
        </p:txBody>
      </p:sp>
      <p:sp>
        <p:nvSpPr>
          <p:cNvPr id="3" name="TextBox 3"/>
          <p:cNvSpPr txBox="1"/>
          <p:nvPr/>
        </p:nvSpPr>
        <p:spPr>
          <a:xfrm>
            <a:off x="5107335" y="3878263"/>
            <a:ext cx="8073330" cy="2101849"/>
          </a:xfrm>
          <a:prstGeom prst="rect">
            <a:avLst/>
          </a:prstGeom>
        </p:spPr>
        <p:txBody>
          <a:bodyPr lIns="0" tIns="0" rIns="0" bIns="0" rtlCol="0" anchor="t">
            <a:spAutoFit/>
          </a:bodyPr>
          <a:lstStyle/>
          <a:p>
            <a:pPr algn="ctr">
              <a:lnSpc>
                <a:spcPts val="15400"/>
              </a:lnSpc>
            </a:pPr>
            <a:r>
              <a:rPr lang="en-US" sz="11000" dirty="0">
                <a:solidFill>
                  <a:srgbClr val="FFFFFF"/>
                </a:solidFill>
                <a:latin typeface="Arial Bold"/>
              </a:rPr>
              <a:t>Questions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028700" y="1295832"/>
            <a:ext cx="2851275" cy="1747054"/>
          </a:xfrm>
          <a:custGeom>
            <a:avLst/>
            <a:gdLst/>
            <a:ahLst/>
            <a:cxnLst/>
            <a:rect l="l" t="t" r="r" b="b"/>
            <a:pathLst>
              <a:path w="2851275" h="1747054">
                <a:moveTo>
                  <a:pt x="0" y="0"/>
                </a:moveTo>
                <a:lnTo>
                  <a:pt x="2851275" y="0"/>
                </a:lnTo>
                <a:lnTo>
                  <a:pt x="2851275" y="1747054"/>
                </a:lnTo>
                <a:lnTo>
                  <a:pt x="0" y="174705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3" name="TextBox 3"/>
          <p:cNvSpPr txBox="1"/>
          <p:nvPr/>
        </p:nvSpPr>
        <p:spPr>
          <a:xfrm>
            <a:off x="704818" y="3943350"/>
            <a:ext cx="8868807" cy="2154436"/>
          </a:xfrm>
          <a:prstGeom prst="rect">
            <a:avLst/>
          </a:prstGeom>
        </p:spPr>
        <p:txBody>
          <a:bodyPr lIns="0" tIns="0" rIns="0" bIns="0" rtlCol="0" anchor="t">
            <a:spAutoFit/>
          </a:bodyPr>
          <a:lstStyle/>
          <a:p>
            <a:pPr algn="l">
              <a:lnSpc>
                <a:spcPts val="8400"/>
              </a:lnSpc>
            </a:pPr>
            <a:r>
              <a:rPr lang="en-US" sz="7000">
                <a:solidFill>
                  <a:srgbClr val="000000"/>
                </a:solidFill>
                <a:latin typeface="Arial"/>
              </a:rPr>
              <a:t>Learning objective module 2</a:t>
            </a:r>
          </a:p>
        </p:txBody>
      </p:sp>
      <p:sp>
        <p:nvSpPr>
          <p:cNvPr id="6" name="TextBox 6"/>
          <p:cNvSpPr txBox="1"/>
          <p:nvPr/>
        </p:nvSpPr>
        <p:spPr>
          <a:xfrm>
            <a:off x="8885093" y="4410010"/>
            <a:ext cx="9006548" cy="1367106"/>
          </a:xfrm>
          <a:prstGeom prst="rect">
            <a:avLst/>
          </a:prstGeom>
        </p:spPr>
        <p:txBody>
          <a:bodyPr wrap="square" lIns="0" tIns="0" rIns="0" bIns="0" rtlCol="0" anchor="t">
            <a:spAutoFit/>
          </a:bodyPr>
          <a:lstStyle/>
          <a:p>
            <a:pPr>
              <a:lnSpc>
                <a:spcPts val="3586"/>
              </a:lnSpc>
            </a:pPr>
            <a:r>
              <a:rPr lang="en-US" sz="2800">
                <a:solidFill>
                  <a:srgbClr val="1E1E1E"/>
                </a:solidFill>
                <a:latin typeface="Arial Bold"/>
                <a:cs typeface="Arial Bold"/>
              </a:rPr>
              <a:t>Participants are aware of the purpose, origins, and content of the Practical Measures, and recognize their relevance and usefulness in their context. </a:t>
            </a:r>
          </a:p>
        </p:txBody>
      </p:sp>
      <p:sp>
        <p:nvSpPr>
          <p:cNvPr id="8" name="TextBox 8"/>
          <p:cNvSpPr txBox="1"/>
          <p:nvPr/>
        </p:nvSpPr>
        <p:spPr>
          <a:xfrm>
            <a:off x="1028700" y="8883223"/>
            <a:ext cx="672645" cy="344805"/>
          </a:xfrm>
          <a:prstGeom prst="rect">
            <a:avLst/>
          </a:prstGeom>
        </p:spPr>
        <p:txBody>
          <a:bodyPr lIns="0" tIns="0" rIns="0" bIns="0" rtlCol="0" anchor="t">
            <a:spAutoFit/>
          </a:bodyPr>
          <a:lstStyle/>
          <a:p>
            <a:pPr algn="l">
              <a:lnSpc>
                <a:spcPts val="2520"/>
              </a:lnSpc>
            </a:pPr>
            <a:r>
              <a:rPr lang="en-US" sz="1800">
                <a:solidFill>
                  <a:srgbClr val="1E1E1E"/>
                </a:solidFill>
                <a:latin typeface="Arial"/>
              </a:rPr>
              <a:t>03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DE59">
                <a:alpha val="100000"/>
              </a:srgbClr>
            </a:gs>
            <a:gs pos="100000">
              <a:srgbClr val="FF914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5119359" y="68585"/>
            <a:ext cx="2582007" cy="2582007"/>
          </a:xfrm>
          <a:custGeom>
            <a:avLst/>
            <a:gdLst/>
            <a:ahLst/>
            <a:cxnLst/>
            <a:rect l="l" t="t" r="r" b="b"/>
            <a:pathLst>
              <a:path w="2582007" h="2582007">
                <a:moveTo>
                  <a:pt x="0" y="0"/>
                </a:moveTo>
                <a:lnTo>
                  <a:pt x="2582007" y="0"/>
                </a:lnTo>
                <a:lnTo>
                  <a:pt x="2582007" y="2582007"/>
                </a:lnTo>
                <a:lnTo>
                  <a:pt x="0" y="2582007"/>
                </a:lnTo>
                <a:lnTo>
                  <a:pt x="0" y="0"/>
                </a:lnTo>
                <a:close/>
              </a:path>
            </a:pathLst>
          </a:custGeom>
          <a:blipFill>
            <a:blip r:embed="rId3"/>
            <a:stretch>
              <a:fillRect/>
            </a:stretch>
          </a:blipFill>
        </p:spPr>
        <p:txBody>
          <a:bodyPr/>
          <a:lstStyle/>
          <a:p>
            <a:endParaRPr lang="en-CA"/>
          </a:p>
        </p:txBody>
      </p:sp>
      <p:sp>
        <p:nvSpPr>
          <p:cNvPr id="3" name="Freeform 3"/>
          <p:cNvSpPr/>
          <p:nvPr/>
        </p:nvSpPr>
        <p:spPr>
          <a:xfrm>
            <a:off x="11392314" y="3525134"/>
            <a:ext cx="5018049" cy="4114800"/>
          </a:xfrm>
          <a:custGeom>
            <a:avLst/>
            <a:gdLst/>
            <a:ahLst/>
            <a:cxnLst/>
            <a:rect l="l" t="t" r="r" b="b"/>
            <a:pathLst>
              <a:path w="5018049" h="4114800">
                <a:moveTo>
                  <a:pt x="0" y="0"/>
                </a:moveTo>
                <a:lnTo>
                  <a:pt x="5018049" y="0"/>
                </a:lnTo>
                <a:lnTo>
                  <a:pt x="501804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4" name="TextBox 4"/>
          <p:cNvSpPr txBox="1"/>
          <p:nvPr/>
        </p:nvSpPr>
        <p:spPr>
          <a:xfrm>
            <a:off x="3987067" y="317766"/>
            <a:ext cx="10313866" cy="2332826"/>
          </a:xfrm>
          <a:prstGeom prst="rect">
            <a:avLst/>
          </a:prstGeom>
        </p:spPr>
        <p:txBody>
          <a:bodyPr lIns="0" tIns="0" rIns="0" bIns="0" rtlCol="0" anchor="t">
            <a:spAutoFit/>
          </a:bodyPr>
          <a:lstStyle/>
          <a:p>
            <a:pPr algn="ctr">
              <a:lnSpc>
                <a:spcPts val="6456"/>
              </a:lnSpc>
              <a:spcBef>
                <a:spcPct val="0"/>
              </a:spcBef>
            </a:pPr>
            <a:r>
              <a:rPr lang="en-US" sz="4611">
                <a:solidFill>
                  <a:srgbClr val="000000"/>
                </a:solidFill>
                <a:latin typeface="Arial Bold"/>
              </a:rPr>
              <a:t>Exercise: ​</a:t>
            </a:r>
          </a:p>
          <a:p>
            <a:pPr algn="ctr">
              <a:lnSpc>
                <a:spcPts val="5736"/>
              </a:lnSpc>
              <a:spcBef>
                <a:spcPct val="0"/>
              </a:spcBef>
            </a:pPr>
            <a:r>
              <a:rPr lang="en-US" sz="4097">
                <a:solidFill>
                  <a:srgbClr val="000000"/>
                </a:solidFill>
                <a:latin typeface="Arial Bold"/>
              </a:rPr>
              <a:t>Armed actors, communities, humanitarian actors, and food security</a:t>
            </a:r>
          </a:p>
        </p:txBody>
      </p:sp>
      <p:sp>
        <p:nvSpPr>
          <p:cNvPr id="5" name="TextBox 5"/>
          <p:cNvSpPr txBox="1"/>
          <p:nvPr/>
        </p:nvSpPr>
        <p:spPr>
          <a:xfrm>
            <a:off x="1357622" y="3530705"/>
            <a:ext cx="9015641" cy="4875053"/>
          </a:xfrm>
          <a:prstGeom prst="rect">
            <a:avLst/>
          </a:prstGeom>
        </p:spPr>
        <p:txBody>
          <a:bodyPr wrap="square" lIns="0" tIns="0" rIns="0" bIns="0" rtlCol="0" anchor="t">
            <a:spAutoFit/>
          </a:bodyPr>
          <a:lstStyle/>
          <a:p>
            <a:pPr algn="ctr">
              <a:lnSpc>
                <a:spcPts val="4396"/>
              </a:lnSpc>
            </a:pPr>
            <a:r>
              <a:rPr lang="en-US" sz="3100" b="1">
                <a:solidFill>
                  <a:srgbClr val="000000"/>
                </a:solidFill>
                <a:latin typeface="Arial"/>
              </a:rPr>
              <a:t>What are the roles of each of these groups related to food security in conflict:​</a:t>
            </a:r>
            <a:endParaRPr lang="en-US" sz="3100" b="1">
              <a:solidFill>
                <a:srgbClr val="000000"/>
              </a:solidFill>
              <a:latin typeface="Arial"/>
              <a:cs typeface="Arial"/>
            </a:endParaRPr>
          </a:p>
          <a:p>
            <a:pPr algn="ctr">
              <a:lnSpc>
                <a:spcPts val="4396"/>
              </a:lnSpc>
            </a:pPr>
            <a:endParaRPr lang="en-US" sz="3100" b="1">
              <a:solidFill>
                <a:srgbClr val="000000"/>
              </a:solidFill>
              <a:latin typeface="Arial"/>
              <a:cs typeface="Arial"/>
            </a:endParaRPr>
          </a:p>
          <a:p>
            <a:pPr algn="ctr">
              <a:lnSpc>
                <a:spcPts val="4396"/>
              </a:lnSpc>
            </a:pPr>
            <a:r>
              <a:rPr lang="en-US" sz="3100" b="1">
                <a:solidFill>
                  <a:srgbClr val="000000"/>
                </a:solidFill>
                <a:latin typeface="Arial"/>
              </a:rPr>
              <a:t>1. Communities?​</a:t>
            </a:r>
            <a:endParaRPr lang="en-US" sz="3100" b="1">
              <a:solidFill>
                <a:srgbClr val="000000"/>
              </a:solidFill>
              <a:latin typeface="Arial"/>
              <a:cs typeface="Arial"/>
            </a:endParaRPr>
          </a:p>
          <a:p>
            <a:pPr algn="ctr">
              <a:lnSpc>
                <a:spcPts val="4396"/>
              </a:lnSpc>
            </a:pPr>
            <a:r>
              <a:rPr lang="en-US" sz="3100" b="1">
                <a:solidFill>
                  <a:srgbClr val="000000"/>
                </a:solidFill>
                <a:latin typeface="Arial"/>
              </a:rPr>
              <a:t>​</a:t>
            </a:r>
            <a:endParaRPr lang="en-US" sz="3100" b="1">
              <a:solidFill>
                <a:srgbClr val="000000"/>
              </a:solidFill>
              <a:latin typeface="Arial"/>
              <a:cs typeface="Arial"/>
            </a:endParaRPr>
          </a:p>
          <a:p>
            <a:pPr algn="ctr">
              <a:lnSpc>
                <a:spcPts val="4396"/>
              </a:lnSpc>
            </a:pPr>
            <a:r>
              <a:rPr lang="en-US" sz="3100" b="1">
                <a:solidFill>
                  <a:srgbClr val="000000"/>
                </a:solidFill>
                <a:latin typeface="Arial"/>
              </a:rPr>
              <a:t>2. Humanitarian actors?​</a:t>
            </a:r>
            <a:endParaRPr lang="en-US" sz="3100" b="1">
              <a:solidFill>
                <a:srgbClr val="000000"/>
              </a:solidFill>
              <a:latin typeface="Arial"/>
              <a:cs typeface="Arial"/>
            </a:endParaRPr>
          </a:p>
          <a:p>
            <a:pPr algn="ctr">
              <a:lnSpc>
                <a:spcPts val="4396"/>
              </a:lnSpc>
            </a:pPr>
            <a:endParaRPr lang="en-US" sz="3100" b="1">
              <a:solidFill>
                <a:srgbClr val="000000"/>
              </a:solidFill>
              <a:latin typeface="Arial"/>
              <a:cs typeface="Arial"/>
            </a:endParaRPr>
          </a:p>
          <a:p>
            <a:pPr algn="ctr">
              <a:lnSpc>
                <a:spcPts val="4396"/>
              </a:lnSpc>
            </a:pPr>
            <a:r>
              <a:rPr lang="en-US" sz="3100" b="1">
                <a:solidFill>
                  <a:srgbClr val="000000"/>
                </a:solidFill>
                <a:latin typeface="Arial"/>
              </a:rPr>
              <a:t>​3. Armed actors? ​</a:t>
            </a:r>
            <a:endParaRPr lang="en-US" sz="3100" b="1">
              <a:solidFill>
                <a:srgbClr val="000000"/>
              </a:solidFill>
              <a:latin typeface="Arial"/>
              <a:cs typeface="Arial"/>
            </a:endParaRPr>
          </a:p>
          <a:p>
            <a:pPr algn="l">
              <a:lnSpc>
                <a:spcPts val="2826"/>
              </a:lnSpc>
            </a:pPr>
            <a:endParaRPr lang="en-US" sz="3140">
              <a:solidFill>
                <a:srgbClr val="000000"/>
              </a:solidFill>
              <a:latin typeface="Arial"/>
            </a:endParaRPr>
          </a:p>
        </p:txBody>
      </p:sp>
      <p:sp>
        <p:nvSpPr>
          <p:cNvPr id="6" name="TextBox 6"/>
          <p:cNvSpPr txBox="1"/>
          <p:nvPr/>
        </p:nvSpPr>
        <p:spPr>
          <a:xfrm>
            <a:off x="1028700" y="8913495"/>
            <a:ext cx="254298" cy="344805"/>
          </a:xfrm>
          <a:prstGeom prst="rect">
            <a:avLst/>
          </a:prstGeom>
        </p:spPr>
        <p:txBody>
          <a:bodyPr lIns="0" tIns="0" rIns="0" bIns="0" rtlCol="0" anchor="t">
            <a:spAutoFit/>
          </a:bodyPr>
          <a:lstStyle/>
          <a:p>
            <a:pPr algn="ctr">
              <a:lnSpc>
                <a:spcPts val="2520"/>
              </a:lnSpc>
              <a:spcBef>
                <a:spcPct val="0"/>
              </a:spcBef>
            </a:pPr>
            <a:r>
              <a:rPr lang="en-US" sz="1800">
                <a:solidFill>
                  <a:srgbClr val="000000"/>
                </a:solidFill>
                <a:latin typeface="Arial"/>
              </a:rPr>
              <a:t>04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AutoShape 2"/>
          <p:cNvSpPr/>
          <p:nvPr/>
        </p:nvSpPr>
        <p:spPr>
          <a:xfrm>
            <a:off x="5803034" y="0"/>
            <a:ext cx="12484966" cy="10287000"/>
          </a:xfrm>
          <a:prstGeom prst="rect">
            <a:avLst/>
          </a:prstGeom>
          <a:solidFill>
            <a:srgbClr val="FFFFFF"/>
          </a:solidFill>
        </p:spPr>
        <p:txBody>
          <a:bodyPr/>
          <a:lstStyle/>
          <a:p>
            <a:endParaRPr lang="en-CA"/>
          </a:p>
        </p:txBody>
      </p:sp>
      <p:sp>
        <p:nvSpPr>
          <p:cNvPr id="3" name="Freeform 3"/>
          <p:cNvSpPr/>
          <p:nvPr/>
        </p:nvSpPr>
        <p:spPr>
          <a:xfrm>
            <a:off x="6361435" y="2651859"/>
            <a:ext cx="1782266" cy="1263788"/>
          </a:xfrm>
          <a:custGeom>
            <a:avLst/>
            <a:gdLst/>
            <a:ahLst/>
            <a:cxnLst/>
            <a:rect l="l" t="t" r="r" b="b"/>
            <a:pathLst>
              <a:path w="1782266" h="1263788">
                <a:moveTo>
                  <a:pt x="0" y="0"/>
                </a:moveTo>
                <a:lnTo>
                  <a:pt x="1782266" y="0"/>
                </a:lnTo>
                <a:lnTo>
                  <a:pt x="1782266" y="1263788"/>
                </a:lnTo>
                <a:lnTo>
                  <a:pt x="0" y="12637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4" name="Freeform 4"/>
          <p:cNvSpPr/>
          <p:nvPr/>
        </p:nvSpPr>
        <p:spPr>
          <a:xfrm>
            <a:off x="6361435" y="6920092"/>
            <a:ext cx="1782266" cy="1263788"/>
          </a:xfrm>
          <a:custGeom>
            <a:avLst/>
            <a:gdLst/>
            <a:ahLst/>
            <a:cxnLst/>
            <a:rect l="l" t="t" r="r" b="b"/>
            <a:pathLst>
              <a:path w="1782266" h="1263788">
                <a:moveTo>
                  <a:pt x="0" y="0"/>
                </a:moveTo>
                <a:lnTo>
                  <a:pt x="1782266" y="0"/>
                </a:lnTo>
                <a:lnTo>
                  <a:pt x="1782266" y="1263788"/>
                </a:lnTo>
                <a:lnTo>
                  <a:pt x="0" y="12637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5" name="Freeform 5"/>
          <p:cNvSpPr/>
          <p:nvPr/>
        </p:nvSpPr>
        <p:spPr>
          <a:xfrm>
            <a:off x="6361435" y="4754038"/>
            <a:ext cx="1782266" cy="1263788"/>
          </a:xfrm>
          <a:custGeom>
            <a:avLst/>
            <a:gdLst/>
            <a:ahLst/>
            <a:cxnLst/>
            <a:rect l="l" t="t" r="r" b="b"/>
            <a:pathLst>
              <a:path w="1782266" h="1263788">
                <a:moveTo>
                  <a:pt x="0" y="0"/>
                </a:moveTo>
                <a:lnTo>
                  <a:pt x="1782266" y="0"/>
                </a:lnTo>
                <a:lnTo>
                  <a:pt x="1782266" y="1263788"/>
                </a:lnTo>
                <a:lnTo>
                  <a:pt x="0" y="12637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6" name="Freeform 6"/>
          <p:cNvSpPr/>
          <p:nvPr/>
        </p:nvSpPr>
        <p:spPr>
          <a:xfrm>
            <a:off x="484000" y="30861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7" name="TextBox 7"/>
          <p:cNvSpPr txBox="1"/>
          <p:nvPr/>
        </p:nvSpPr>
        <p:spPr>
          <a:xfrm>
            <a:off x="7252568" y="428625"/>
            <a:ext cx="9151926" cy="891270"/>
          </a:xfrm>
          <a:prstGeom prst="rect">
            <a:avLst/>
          </a:prstGeom>
        </p:spPr>
        <p:txBody>
          <a:bodyPr lIns="0" tIns="0" rIns="0" bIns="0" rtlCol="0" anchor="t">
            <a:spAutoFit/>
          </a:bodyPr>
          <a:lstStyle/>
          <a:p>
            <a:pPr algn="ctr">
              <a:lnSpc>
                <a:spcPts val="7409"/>
              </a:lnSpc>
            </a:pPr>
            <a:r>
              <a:rPr lang="en-US" sz="6150" dirty="0">
                <a:solidFill>
                  <a:srgbClr val="1E1E1E"/>
                </a:solidFill>
                <a:latin typeface="Arial Bold"/>
              </a:rPr>
              <a:t>"Practical Measures" </a:t>
            </a:r>
          </a:p>
        </p:txBody>
      </p:sp>
      <p:sp>
        <p:nvSpPr>
          <p:cNvPr id="8" name="TextBox 8"/>
          <p:cNvSpPr txBox="1"/>
          <p:nvPr/>
        </p:nvSpPr>
        <p:spPr>
          <a:xfrm>
            <a:off x="8670740" y="2658786"/>
            <a:ext cx="5293519" cy="1164209"/>
          </a:xfrm>
          <a:prstGeom prst="rect">
            <a:avLst/>
          </a:prstGeom>
        </p:spPr>
        <p:txBody>
          <a:bodyPr lIns="0" tIns="0" rIns="0" bIns="0" rtlCol="0" anchor="t">
            <a:spAutoFit/>
          </a:bodyPr>
          <a:lstStyle/>
          <a:p>
            <a:pPr algn="l">
              <a:lnSpc>
                <a:spcPts val="3079"/>
              </a:lnSpc>
            </a:pPr>
            <a:r>
              <a:rPr lang="en-US" sz="2150" b="1" dirty="0">
                <a:solidFill>
                  <a:srgbClr val="1E1E1E"/>
                </a:solidFill>
                <a:latin typeface="Arial Bold"/>
              </a:rPr>
              <a:t>An initiative led by humanitarian actors.</a:t>
            </a:r>
            <a:r>
              <a:rPr lang="en-US" sz="2150" b="1" u="sng" dirty="0">
                <a:solidFill>
                  <a:srgbClr val="1E1E1E"/>
                </a:solidFill>
                <a:latin typeface="Arial Bold"/>
              </a:rPr>
              <a:t>​</a:t>
            </a:r>
          </a:p>
          <a:p>
            <a:pPr algn="ctr">
              <a:lnSpc>
                <a:spcPts val="2981"/>
              </a:lnSpc>
            </a:pPr>
            <a:endParaRPr lang="en-US" sz="2199" u="sng" dirty="0">
              <a:solidFill>
                <a:srgbClr val="1E1E1E"/>
              </a:solidFill>
              <a:latin typeface="Arial Bold"/>
            </a:endParaRPr>
          </a:p>
          <a:p>
            <a:pPr algn="ctr">
              <a:lnSpc>
                <a:spcPts val="2981"/>
              </a:lnSpc>
              <a:spcBef>
                <a:spcPct val="0"/>
              </a:spcBef>
            </a:pPr>
            <a:endParaRPr lang="en-US" sz="2199" u="sng" dirty="0">
              <a:solidFill>
                <a:srgbClr val="1E1E1E"/>
              </a:solidFill>
              <a:latin typeface="Arial Bold"/>
            </a:endParaRPr>
          </a:p>
        </p:txBody>
      </p:sp>
      <p:sp>
        <p:nvSpPr>
          <p:cNvPr id="9" name="TextBox 9"/>
          <p:cNvSpPr txBox="1"/>
          <p:nvPr/>
        </p:nvSpPr>
        <p:spPr>
          <a:xfrm>
            <a:off x="1071066" y="9003030"/>
            <a:ext cx="254298" cy="344805"/>
          </a:xfrm>
          <a:prstGeom prst="rect">
            <a:avLst/>
          </a:prstGeom>
        </p:spPr>
        <p:txBody>
          <a:bodyPr lIns="0" tIns="0" rIns="0" bIns="0" rtlCol="0" anchor="t">
            <a:spAutoFit/>
          </a:bodyPr>
          <a:lstStyle/>
          <a:p>
            <a:pPr algn="ctr">
              <a:lnSpc>
                <a:spcPts val="2520"/>
              </a:lnSpc>
              <a:spcBef>
                <a:spcPct val="0"/>
              </a:spcBef>
            </a:pPr>
            <a:r>
              <a:rPr lang="en-US" sz="1800">
                <a:solidFill>
                  <a:srgbClr val="000000"/>
                </a:solidFill>
                <a:latin typeface="Arial Medium"/>
              </a:rPr>
              <a:t>05</a:t>
            </a:r>
          </a:p>
        </p:txBody>
      </p:sp>
      <p:sp>
        <p:nvSpPr>
          <p:cNvPr id="10" name="TextBox 10"/>
          <p:cNvSpPr txBox="1"/>
          <p:nvPr/>
        </p:nvSpPr>
        <p:spPr>
          <a:xfrm>
            <a:off x="8670740" y="4425881"/>
            <a:ext cx="5511302" cy="1591945"/>
          </a:xfrm>
          <a:prstGeom prst="rect">
            <a:avLst/>
          </a:prstGeom>
        </p:spPr>
        <p:txBody>
          <a:bodyPr lIns="0" tIns="0" rIns="0" bIns="0" rtlCol="0" anchor="t">
            <a:spAutoFit/>
          </a:bodyPr>
          <a:lstStyle/>
          <a:p>
            <a:pPr algn="l">
              <a:lnSpc>
                <a:spcPts val="3079"/>
              </a:lnSpc>
              <a:spcBef>
                <a:spcPct val="0"/>
              </a:spcBef>
            </a:pPr>
            <a:r>
              <a:rPr lang="en-US" sz="2150" b="1" dirty="0">
                <a:solidFill>
                  <a:srgbClr val="000000"/>
                </a:solidFill>
                <a:latin typeface="Arial Bold"/>
              </a:rPr>
              <a:t>A guidance tool for armed actors to help them better prevent and mitigate conduct that would result in conflict-induced hunger</a:t>
            </a:r>
          </a:p>
        </p:txBody>
      </p:sp>
      <p:sp>
        <p:nvSpPr>
          <p:cNvPr id="11" name="TextBox 11"/>
          <p:cNvSpPr txBox="1"/>
          <p:nvPr/>
        </p:nvSpPr>
        <p:spPr>
          <a:xfrm>
            <a:off x="8670740" y="6713151"/>
            <a:ext cx="5511302" cy="1591945"/>
          </a:xfrm>
          <a:prstGeom prst="rect">
            <a:avLst/>
          </a:prstGeom>
        </p:spPr>
        <p:txBody>
          <a:bodyPr lIns="0" tIns="0" rIns="0" bIns="0" rtlCol="0" anchor="t">
            <a:spAutoFit/>
          </a:bodyPr>
          <a:lstStyle/>
          <a:p>
            <a:pPr algn="l">
              <a:lnSpc>
                <a:spcPts val="3079"/>
              </a:lnSpc>
              <a:spcBef>
                <a:spcPct val="0"/>
              </a:spcBef>
            </a:pPr>
            <a:r>
              <a:rPr lang="en-US" sz="2150" b="1" dirty="0">
                <a:solidFill>
                  <a:srgbClr val="000000"/>
                </a:solidFill>
                <a:latin typeface="Arial Bold"/>
              </a:rPr>
              <a:t>An advocacy tool for humanitarian, civil society and diplomatic actors to engage in more targeted negotiation wi</a:t>
            </a:r>
            <a:r>
              <a:rPr lang="en-US" sz="2150" dirty="0">
                <a:solidFill>
                  <a:srgbClr val="000000"/>
                </a:solidFill>
                <a:latin typeface="Arial Bold"/>
              </a:rPr>
              <a:t>th armed actors</a:t>
            </a:r>
            <a:endParaRPr lang="en-US" sz="2150" dirty="0">
              <a:solidFill>
                <a:srgbClr val="000000"/>
              </a:solidFill>
              <a:latin typeface="Arial Bold"/>
              <a:cs typeface="Arial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 calcmode="lin" valueType="num">
                                      <p:cBhvr additive="base">
                                        <p:cTn id="1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 calcmode="lin" valueType="num">
                                      <p:cBhvr additive="base">
                                        <p:cTn id="2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AutoShape 2"/>
          <p:cNvSpPr/>
          <p:nvPr/>
        </p:nvSpPr>
        <p:spPr>
          <a:xfrm>
            <a:off x="5947691" y="0"/>
            <a:ext cx="12340309" cy="10287000"/>
          </a:xfrm>
          <a:prstGeom prst="rect">
            <a:avLst/>
          </a:prstGeom>
          <a:solidFill>
            <a:srgbClr val="FFFFFF"/>
          </a:solidFill>
        </p:spPr>
        <p:txBody>
          <a:bodyPr/>
          <a:lstStyle/>
          <a:p>
            <a:endParaRPr lang="en-CA"/>
          </a:p>
        </p:txBody>
      </p:sp>
      <p:sp>
        <p:nvSpPr>
          <p:cNvPr id="3" name="Freeform 3"/>
          <p:cNvSpPr/>
          <p:nvPr/>
        </p:nvSpPr>
        <p:spPr>
          <a:xfrm>
            <a:off x="6361435" y="2651859"/>
            <a:ext cx="1782266" cy="1263788"/>
          </a:xfrm>
          <a:custGeom>
            <a:avLst/>
            <a:gdLst/>
            <a:ahLst/>
            <a:cxnLst/>
            <a:rect l="l" t="t" r="r" b="b"/>
            <a:pathLst>
              <a:path w="1782266" h="1263788">
                <a:moveTo>
                  <a:pt x="0" y="0"/>
                </a:moveTo>
                <a:lnTo>
                  <a:pt x="1782266" y="0"/>
                </a:lnTo>
                <a:lnTo>
                  <a:pt x="1782266" y="1263788"/>
                </a:lnTo>
                <a:lnTo>
                  <a:pt x="0" y="12637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4" name="Freeform 4"/>
          <p:cNvSpPr/>
          <p:nvPr/>
        </p:nvSpPr>
        <p:spPr>
          <a:xfrm>
            <a:off x="6361435" y="6920092"/>
            <a:ext cx="1782266" cy="1263788"/>
          </a:xfrm>
          <a:custGeom>
            <a:avLst/>
            <a:gdLst/>
            <a:ahLst/>
            <a:cxnLst/>
            <a:rect l="l" t="t" r="r" b="b"/>
            <a:pathLst>
              <a:path w="1782266" h="1263788">
                <a:moveTo>
                  <a:pt x="0" y="0"/>
                </a:moveTo>
                <a:lnTo>
                  <a:pt x="1782266" y="0"/>
                </a:lnTo>
                <a:lnTo>
                  <a:pt x="1782266" y="1263788"/>
                </a:lnTo>
                <a:lnTo>
                  <a:pt x="0" y="12637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5" name="Freeform 5"/>
          <p:cNvSpPr/>
          <p:nvPr/>
        </p:nvSpPr>
        <p:spPr>
          <a:xfrm>
            <a:off x="6361435" y="4754038"/>
            <a:ext cx="1782266" cy="1263788"/>
          </a:xfrm>
          <a:custGeom>
            <a:avLst/>
            <a:gdLst/>
            <a:ahLst/>
            <a:cxnLst/>
            <a:rect l="l" t="t" r="r" b="b"/>
            <a:pathLst>
              <a:path w="1782266" h="1263788">
                <a:moveTo>
                  <a:pt x="0" y="0"/>
                </a:moveTo>
                <a:lnTo>
                  <a:pt x="1782266" y="0"/>
                </a:lnTo>
                <a:lnTo>
                  <a:pt x="1782266" y="1263788"/>
                </a:lnTo>
                <a:lnTo>
                  <a:pt x="0" y="12637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6" name="Freeform 6"/>
          <p:cNvSpPr/>
          <p:nvPr/>
        </p:nvSpPr>
        <p:spPr>
          <a:xfrm>
            <a:off x="657589" y="3086100"/>
            <a:ext cx="3718750" cy="4114800"/>
          </a:xfrm>
          <a:custGeom>
            <a:avLst/>
            <a:gdLst/>
            <a:ahLst/>
            <a:cxnLst/>
            <a:rect l="l" t="t" r="r" b="b"/>
            <a:pathLst>
              <a:path w="3718750" h="4114800">
                <a:moveTo>
                  <a:pt x="0" y="0"/>
                </a:moveTo>
                <a:lnTo>
                  <a:pt x="3718750" y="0"/>
                </a:lnTo>
                <a:lnTo>
                  <a:pt x="371875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7" name="TextBox 7"/>
          <p:cNvSpPr txBox="1"/>
          <p:nvPr/>
        </p:nvSpPr>
        <p:spPr>
          <a:xfrm>
            <a:off x="7252568" y="428625"/>
            <a:ext cx="9151926" cy="1066800"/>
          </a:xfrm>
          <a:prstGeom prst="rect">
            <a:avLst/>
          </a:prstGeom>
        </p:spPr>
        <p:txBody>
          <a:bodyPr lIns="0" tIns="0" rIns="0" bIns="0" rtlCol="0" anchor="t">
            <a:spAutoFit/>
          </a:bodyPr>
          <a:lstStyle/>
          <a:p>
            <a:pPr algn="ctr">
              <a:lnSpc>
                <a:spcPts val="7409"/>
              </a:lnSpc>
            </a:pPr>
            <a:r>
              <a:rPr lang="en-US" sz="6175" dirty="0">
                <a:solidFill>
                  <a:srgbClr val="1E1E1E"/>
                </a:solidFill>
                <a:latin typeface="Arial Bold"/>
              </a:rPr>
              <a:t>Process</a:t>
            </a:r>
          </a:p>
        </p:txBody>
      </p:sp>
      <p:sp>
        <p:nvSpPr>
          <p:cNvPr id="8" name="TextBox 8"/>
          <p:cNvSpPr txBox="1"/>
          <p:nvPr/>
        </p:nvSpPr>
        <p:spPr>
          <a:xfrm>
            <a:off x="8670740" y="2566134"/>
            <a:ext cx="5156941" cy="1517523"/>
          </a:xfrm>
          <a:prstGeom prst="rect">
            <a:avLst/>
          </a:prstGeom>
        </p:spPr>
        <p:txBody>
          <a:bodyPr lIns="0" tIns="0" rIns="0" bIns="0" rtlCol="0" anchor="t">
            <a:spAutoFit/>
          </a:bodyPr>
          <a:lstStyle/>
          <a:p>
            <a:pPr>
              <a:lnSpc>
                <a:spcPts val="2981"/>
              </a:lnSpc>
            </a:pPr>
            <a:r>
              <a:rPr lang="en-US" sz="2100" dirty="0">
                <a:solidFill>
                  <a:srgbClr val="1E1E1E"/>
                </a:solidFill>
                <a:latin typeface="Arial Bold"/>
              </a:rPr>
              <a:t>2022: </a:t>
            </a:r>
            <a:r>
              <a:rPr lang="en-US" sz="2100" dirty="0">
                <a:solidFill>
                  <a:srgbClr val="1E1E1E"/>
                </a:solidFill>
                <a:latin typeface="Arial"/>
              </a:rPr>
              <a:t>Creation of a Steering Committee and drafting of the “Practical Measures” tool </a:t>
            </a:r>
            <a:endParaRPr lang="en-US" sz="2129" dirty="0">
              <a:solidFill>
                <a:srgbClr val="1E1E1E"/>
              </a:solidFill>
              <a:latin typeface="Arial"/>
            </a:endParaRPr>
          </a:p>
          <a:p>
            <a:pPr algn="ctr">
              <a:lnSpc>
                <a:spcPts val="2981"/>
              </a:lnSpc>
              <a:spcBef>
                <a:spcPct val="0"/>
              </a:spcBef>
            </a:pPr>
            <a:endParaRPr lang="en-US" sz="2129" dirty="0">
              <a:solidFill>
                <a:srgbClr val="1E1E1E"/>
              </a:solidFill>
              <a:latin typeface="Arial"/>
            </a:endParaRPr>
          </a:p>
        </p:txBody>
      </p:sp>
      <p:sp>
        <p:nvSpPr>
          <p:cNvPr id="9" name="TextBox 9"/>
          <p:cNvSpPr txBox="1"/>
          <p:nvPr/>
        </p:nvSpPr>
        <p:spPr>
          <a:xfrm>
            <a:off x="1071066" y="9003030"/>
            <a:ext cx="254298" cy="344805"/>
          </a:xfrm>
          <a:prstGeom prst="rect">
            <a:avLst/>
          </a:prstGeom>
        </p:spPr>
        <p:txBody>
          <a:bodyPr lIns="0" tIns="0" rIns="0" bIns="0" rtlCol="0" anchor="t">
            <a:spAutoFit/>
          </a:bodyPr>
          <a:lstStyle/>
          <a:p>
            <a:pPr algn="ctr">
              <a:lnSpc>
                <a:spcPts val="2520"/>
              </a:lnSpc>
              <a:spcBef>
                <a:spcPct val="0"/>
              </a:spcBef>
            </a:pPr>
            <a:r>
              <a:rPr lang="en-US" sz="1800">
                <a:solidFill>
                  <a:srgbClr val="000000"/>
                </a:solidFill>
                <a:latin typeface="Arial Medium"/>
              </a:rPr>
              <a:t>05</a:t>
            </a:r>
          </a:p>
        </p:txBody>
      </p:sp>
      <p:sp>
        <p:nvSpPr>
          <p:cNvPr id="10" name="TextBox 10"/>
          <p:cNvSpPr txBox="1"/>
          <p:nvPr/>
        </p:nvSpPr>
        <p:spPr>
          <a:xfrm>
            <a:off x="8670740" y="4425881"/>
            <a:ext cx="5511302" cy="1982470"/>
          </a:xfrm>
          <a:prstGeom prst="rect">
            <a:avLst/>
          </a:prstGeom>
        </p:spPr>
        <p:txBody>
          <a:bodyPr lIns="0" tIns="0" rIns="0" bIns="0" rtlCol="0" anchor="t">
            <a:spAutoFit/>
          </a:bodyPr>
          <a:lstStyle/>
          <a:p>
            <a:pPr>
              <a:lnSpc>
                <a:spcPts val="3079"/>
              </a:lnSpc>
            </a:pPr>
            <a:r>
              <a:rPr lang="en-US" sz="2150" dirty="0">
                <a:solidFill>
                  <a:srgbClr val="000000"/>
                </a:solidFill>
                <a:latin typeface="Arial Bold"/>
              </a:rPr>
              <a:t>​2023: </a:t>
            </a:r>
            <a:r>
              <a:rPr lang="en-US" sz="2150" dirty="0">
                <a:solidFill>
                  <a:srgbClr val="000000"/>
                </a:solidFill>
                <a:latin typeface="Arial"/>
              </a:rPr>
              <a:t>Consultations with States (including militaries), UN agencies, NGOs, academics, affected communities, non-State armed groups, and de facto authorities. </a:t>
            </a:r>
            <a:endParaRPr lang="en-US" sz="2199" dirty="0">
              <a:solidFill>
                <a:srgbClr val="000000"/>
              </a:solidFill>
              <a:latin typeface="Arial"/>
            </a:endParaRPr>
          </a:p>
          <a:p>
            <a:pPr algn="l">
              <a:lnSpc>
                <a:spcPts val="3079"/>
              </a:lnSpc>
              <a:spcBef>
                <a:spcPct val="0"/>
              </a:spcBef>
            </a:pPr>
            <a:endParaRPr lang="en-US" sz="2199" dirty="0">
              <a:solidFill>
                <a:srgbClr val="000000"/>
              </a:solidFill>
              <a:latin typeface="Arial"/>
            </a:endParaRPr>
          </a:p>
        </p:txBody>
      </p:sp>
      <p:sp>
        <p:nvSpPr>
          <p:cNvPr id="11" name="TextBox 11"/>
          <p:cNvSpPr txBox="1"/>
          <p:nvPr/>
        </p:nvSpPr>
        <p:spPr>
          <a:xfrm>
            <a:off x="8670740" y="6713151"/>
            <a:ext cx="5511302" cy="1201420"/>
          </a:xfrm>
          <a:prstGeom prst="rect">
            <a:avLst/>
          </a:prstGeom>
        </p:spPr>
        <p:txBody>
          <a:bodyPr lIns="0" tIns="0" rIns="0" bIns="0" rtlCol="0" anchor="t">
            <a:spAutoFit/>
          </a:bodyPr>
          <a:lstStyle/>
          <a:p>
            <a:pPr algn="l">
              <a:lnSpc>
                <a:spcPts val="3079"/>
              </a:lnSpc>
              <a:spcBef>
                <a:spcPct val="0"/>
              </a:spcBef>
            </a:pPr>
            <a:r>
              <a:rPr lang="en-US" sz="2199" dirty="0">
                <a:solidFill>
                  <a:srgbClr val="000000"/>
                </a:solidFill>
                <a:latin typeface="Arial Bold"/>
              </a:rPr>
              <a:t>2024:</a:t>
            </a:r>
            <a:r>
              <a:rPr lang="en-US" sz="2199" dirty="0">
                <a:solidFill>
                  <a:srgbClr val="000000"/>
                </a:solidFill>
                <a:latin typeface="Arial"/>
              </a:rPr>
              <a:t> Launch of the “Practical Measures for armed actors to prevent and mitigate conflict-induced food insecurity”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 calcmode="lin" valueType="num">
                                      <p:cBhvr additive="base">
                                        <p:cTn id="1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 calcmode="lin" valueType="num">
                                      <p:cBhvr additive="base">
                                        <p:cTn id="2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DE59">
                <a:alpha val="100000"/>
              </a:srgbClr>
            </a:gs>
            <a:gs pos="100000">
              <a:srgbClr val="FF914D">
                <a:alpha val="100000"/>
              </a:srgbClr>
            </a:gs>
          </a:gsLst>
          <a:lin ang="0"/>
        </a:gradFill>
        <a:effectLst/>
      </p:bgPr>
    </p:bg>
    <p:spTree>
      <p:nvGrpSpPr>
        <p:cNvPr id="1" name=""/>
        <p:cNvGrpSpPr/>
        <p:nvPr/>
      </p:nvGrpSpPr>
      <p:grpSpPr>
        <a:xfrm>
          <a:off x="0" y="0"/>
          <a:ext cx="0" cy="0"/>
          <a:chOff x="0" y="0"/>
          <a:chExt cx="0" cy="0"/>
        </a:xfrm>
      </p:grpSpPr>
      <p:sp>
        <p:nvSpPr>
          <p:cNvPr id="2" name="AutoShape 2"/>
          <p:cNvSpPr/>
          <p:nvPr/>
        </p:nvSpPr>
        <p:spPr>
          <a:xfrm rot="5400000">
            <a:off x="8379181" y="3955521"/>
            <a:ext cx="1443912" cy="0"/>
          </a:xfrm>
          <a:prstGeom prst="line">
            <a:avLst/>
          </a:prstGeom>
          <a:ln w="57150" cap="rnd">
            <a:solidFill>
              <a:srgbClr val="FFFFFF"/>
            </a:solidFill>
            <a:prstDash val="sysDot"/>
            <a:headEnd type="none" w="sm" len="sm"/>
            <a:tailEnd type="none" w="sm" len="sm"/>
          </a:ln>
        </p:spPr>
        <p:txBody>
          <a:bodyPr/>
          <a:lstStyle/>
          <a:p>
            <a:endParaRPr lang="en-CA"/>
          </a:p>
        </p:txBody>
      </p:sp>
      <p:sp>
        <p:nvSpPr>
          <p:cNvPr id="3" name="AutoShape 3"/>
          <p:cNvSpPr/>
          <p:nvPr/>
        </p:nvSpPr>
        <p:spPr>
          <a:xfrm rot="5400000">
            <a:off x="8379181" y="6231645"/>
            <a:ext cx="1443912" cy="0"/>
          </a:xfrm>
          <a:prstGeom prst="line">
            <a:avLst/>
          </a:prstGeom>
          <a:ln w="57150" cap="rnd">
            <a:solidFill>
              <a:srgbClr val="FFFFFF"/>
            </a:solidFill>
            <a:prstDash val="sysDot"/>
            <a:headEnd type="none" w="sm" len="sm"/>
            <a:tailEnd type="none" w="sm" len="sm"/>
          </a:ln>
        </p:spPr>
        <p:txBody>
          <a:bodyPr/>
          <a:lstStyle/>
          <a:p>
            <a:endParaRPr lang="en-CA"/>
          </a:p>
        </p:txBody>
      </p:sp>
      <p:sp>
        <p:nvSpPr>
          <p:cNvPr id="4" name="AutoShape 4"/>
          <p:cNvSpPr/>
          <p:nvPr/>
        </p:nvSpPr>
        <p:spPr>
          <a:xfrm>
            <a:off x="9086850" y="7814388"/>
            <a:ext cx="0" cy="1443912"/>
          </a:xfrm>
          <a:prstGeom prst="line">
            <a:avLst/>
          </a:prstGeom>
          <a:ln w="57150" cap="rnd">
            <a:solidFill>
              <a:srgbClr val="FFFFFF"/>
            </a:solidFill>
            <a:prstDash val="sysDot"/>
            <a:headEnd type="none" w="sm" len="sm"/>
            <a:tailEnd type="none" w="sm" len="sm"/>
          </a:ln>
        </p:spPr>
        <p:txBody>
          <a:bodyPr/>
          <a:lstStyle/>
          <a:p>
            <a:endParaRPr lang="en-CA"/>
          </a:p>
        </p:txBody>
      </p:sp>
      <p:sp>
        <p:nvSpPr>
          <p:cNvPr id="5" name="Freeform 5"/>
          <p:cNvSpPr/>
          <p:nvPr/>
        </p:nvSpPr>
        <p:spPr>
          <a:xfrm>
            <a:off x="1701345" y="2452164"/>
            <a:ext cx="6172200" cy="6172200"/>
          </a:xfrm>
          <a:custGeom>
            <a:avLst/>
            <a:gdLst/>
            <a:ahLst/>
            <a:cxnLst/>
            <a:rect l="l" t="t" r="r" b="b"/>
            <a:pathLst>
              <a:path w="6172200" h="6172200">
                <a:moveTo>
                  <a:pt x="0" y="0"/>
                </a:moveTo>
                <a:lnTo>
                  <a:pt x="6172200" y="0"/>
                </a:lnTo>
                <a:lnTo>
                  <a:pt x="6172200" y="6172200"/>
                </a:lnTo>
                <a:lnTo>
                  <a:pt x="0" y="6172200"/>
                </a:lnTo>
                <a:lnTo>
                  <a:pt x="0" y="0"/>
                </a:lnTo>
                <a:close/>
              </a:path>
            </a:pathLst>
          </a:custGeom>
          <a:blipFill>
            <a:blip r:embed="rId2"/>
            <a:stretch>
              <a:fillRect/>
            </a:stretch>
          </a:blipFill>
        </p:spPr>
        <p:txBody>
          <a:bodyPr/>
          <a:lstStyle/>
          <a:p>
            <a:endParaRPr lang="en-CA"/>
          </a:p>
        </p:txBody>
      </p:sp>
      <p:sp>
        <p:nvSpPr>
          <p:cNvPr id="6" name="TextBox 6"/>
          <p:cNvSpPr txBox="1"/>
          <p:nvPr/>
        </p:nvSpPr>
        <p:spPr>
          <a:xfrm>
            <a:off x="10560081" y="3943350"/>
            <a:ext cx="6510751" cy="2257425"/>
          </a:xfrm>
          <a:prstGeom prst="rect">
            <a:avLst/>
          </a:prstGeom>
        </p:spPr>
        <p:txBody>
          <a:bodyPr lIns="0" tIns="0" rIns="0" bIns="0" rtlCol="0" anchor="t">
            <a:spAutoFit/>
          </a:bodyPr>
          <a:lstStyle/>
          <a:p>
            <a:pPr algn="l">
              <a:lnSpc>
                <a:spcPts val="8400"/>
              </a:lnSpc>
            </a:pPr>
            <a:r>
              <a:rPr lang="en-US" sz="7000" dirty="0">
                <a:solidFill>
                  <a:srgbClr val="FFFFFF"/>
                </a:solidFill>
                <a:latin typeface="Arial"/>
              </a:rPr>
              <a:t>Key sources of international law</a:t>
            </a:r>
          </a:p>
        </p:txBody>
      </p:sp>
      <p:sp>
        <p:nvSpPr>
          <p:cNvPr id="7" name="TextBox 7"/>
          <p:cNvSpPr txBox="1"/>
          <p:nvPr/>
        </p:nvSpPr>
        <p:spPr>
          <a:xfrm>
            <a:off x="1028700" y="8883223"/>
            <a:ext cx="672645" cy="344805"/>
          </a:xfrm>
          <a:prstGeom prst="rect">
            <a:avLst/>
          </a:prstGeom>
        </p:spPr>
        <p:txBody>
          <a:bodyPr lIns="0" tIns="0" rIns="0" bIns="0" rtlCol="0" anchor="t">
            <a:spAutoFit/>
          </a:bodyPr>
          <a:lstStyle/>
          <a:p>
            <a:pPr algn="l">
              <a:lnSpc>
                <a:spcPts val="2520"/>
              </a:lnSpc>
            </a:pPr>
            <a:r>
              <a:rPr lang="en-US" sz="1800">
                <a:solidFill>
                  <a:srgbClr val="FFFFFF"/>
                </a:solidFill>
                <a:latin typeface="Arial"/>
              </a:rPr>
              <a:t>07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9039194" cy="1491918"/>
            <a:chOff x="0" y="0"/>
            <a:chExt cx="12052258" cy="1989224"/>
          </a:xfrm>
        </p:grpSpPr>
        <p:sp>
          <p:nvSpPr>
            <p:cNvPr id="3" name="Freeform 3"/>
            <p:cNvSpPr/>
            <p:nvPr/>
          </p:nvSpPr>
          <p:spPr>
            <a:xfrm>
              <a:off x="0" y="0"/>
              <a:ext cx="2244541" cy="1989224"/>
            </a:xfrm>
            <a:custGeom>
              <a:avLst/>
              <a:gdLst/>
              <a:ahLst/>
              <a:cxnLst/>
              <a:rect l="l" t="t" r="r" b="b"/>
              <a:pathLst>
                <a:path w="2244541" h="1989224">
                  <a:moveTo>
                    <a:pt x="0" y="0"/>
                  </a:moveTo>
                  <a:lnTo>
                    <a:pt x="2244541" y="0"/>
                  </a:lnTo>
                  <a:lnTo>
                    <a:pt x="2244541" y="1989224"/>
                  </a:lnTo>
                  <a:lnTo>
                    <a:pt x="0" y="198922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4" name="TextBox 4"/>
            <p:cNvSpPr txBox="1"/>
            <p:nvPr/>
          </p:nvSpPr>
          <p:spPr>
            <a:xfrm>
              <a:off x="2305997" y="578470"/>
              <a:ext cx="9746262" cy="749307"/>
            </a:xfrm>
            <a:prstGeom prst="rect">
              <a:avLst/>
            </a:prstGeom>
          </p:spPr>
          <p:txBody>
            <a:bodyPr lIns="0" tIns="0" rIns="0" bIns="0" rtlCol="0" anchor="t">
              <a:spAutoFit/>
            </a:bodyPr>
            <a:lstStyle/>
            <a:p>
              <a:pPr algn="ctr">
                <a:lnSpc>
                  <a:spcPts val="4346"/>
                </a:lnSpc>
                <a:spcBef>
                  <a:spcPct val="0"/>
                </a:spcBef>
              </a:pPr>
              <a:r>
                <a:rPr lang="en-US" sz="3104" dirty="0">
                  <a:solidFill>
                    <a:srgbClr val="000000"/>
                  </a:solidFill>
                  <a:latin typeface="Arial Bold"/>
                </a:rPr>
                <a:t>International Humanitarian Law (IHL)</a:t>
              </a:r>
            </a:p>
          </p:txBody>
        </p:sp>
      </p:grpSp>
      <p:grpSp>
        <p:nvGrpSpPr>
          <p:cNvPr id="5" name="Group 5"/>
          <p:cNvGrpSpPr/>
          <p:nvPr/>
        </p:nvGrpSpPr>
        <p:grpSpPr>
          <a:xfrm>
            <a:off x="1028700" y="3368940"/>
            <a:ext cx="9474281" cy="1484521"/>
            <a:chOff x="0" y="0"/>
            <a:chExt cx="12632375" cy="1979361"/>
          </a:xfrm>
        </p:grpSpPr>
        <p:sp>
          <p:nvSpPr>
            <p:cNvPr id="6" name="Freeform 6"/>
            <p:cNvSpPr/>
            <p:nvPr/>
          </p:nvSpPr>
          <p:spPr>
            <a:xfrm>
              <a:off x="0" y="0"/>
              <a:ext cx="2233412" cy="1979361"/>
            </a:xfrm>
            <a:custGeom>
              <a:avLst/>
              <a:gdLst/>
              <a:ahLst/>
              <a:cxnLst/>
              <a:rect l="l" t="t" r="r" b="b"/>
              <a:pathLst>
                <a:path w="2233412" h="1979361">
                  <a:moveTo>
                    <a:pt x="0" y="0"/>
                  </a:moveTo>
                  <a:lnTo>
                    <a:pt x="2233412" y="0"/>
                  </a:lnTo>
                  <a:lnTo>
                    <a:pt x="2233412" y="1979361"/>
                  </a:lnTo>
                  <a:lnTo>
                    <a:pt x="0" y="19793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7" name="TextBox 7"/>
            <p:cNvSpPr txBox="1"/>
            <p:nvPr/>
          </p:nvSpPr>
          <p:spPr>
            <a:xfrm>
              <a:off x="2233412" y="554666"/>
              <a:ext cx="10398963" cy="742738"/>
            </a:xfrm>
            <a:prstGeom prst="rect">
              <a:avLst/>
            </a:prstGeom>
          </p:spPr>
          <p:txBody>
            <a:bodyPr lIns="0" tIns="0" rIns="0" bIns="0" rtlCol="0" anchor="t">
              <a:spAutoFit/>
            </a:bodyPr>
            <a:lstStyle/>
            <a:p>
              <a:pPr algn="ctr">
                <a:lnSpc>
                  <a:spcPts val="4339"/>
                </a:lnSpc>
                <a:spcBef>
                  <a:spcPct val="0"/>
                </a:spcBef>
              </a:pPr>
              <a:r>
                <a:rPr lang="en-US" sz="3099" dirty="0">
                  <a:solidFill>
                    <a:srgbClr val="000000"/>
                  </a:solidFill>
                  <a:latin typeface="Arial Bold"/>
                </a:rPr>
                <a:t>International Human Rights Law (IHRL)</a:t>
              </a:r>
            </a:p>
          </p:txBody>
        </p:sp>
      </p:grpSp>
      <p:grpSp>
        <p:nvGrpSpPr>
          <p:cNvPr id="8" name="Group 8"/>
          <p:cNvGrpSpPr/>
          <p:nvPr/>
        </p:nvGrpSpPr>
        <p:grpSpPr>
          <a:xfrm>
            <a:off x="1028700" y="5491636"/>
            <a:ext cx="9039195" cy="1491918"/>
            <a:chOff x="0" y="0"/>
            <a:chExt cx="12052259" cy="1989224"/>
          </a:xfrm>
        </p:grpSpPr>
        <p:sp>
          <p:nvSpPr>
            <p:cNvPr id="9" name="Freeform 9"/>
            <p:cNvSpPr/>
            <p:nvPr/>
          </p:nvSpPr>
          <p:spPr>
            <a:xfrm>
              <a:off x="0" y="0"/>
              <a:ext cx="2244541" cy="1989224"/>
            </a:xfrm>
            <a:custGeom>
              <a:avLst/>
              <a:gdLst/>
              <a:ahLst/>
              <a:cxnLst/>
              <a:rect l="l" t="t" r="r" b="b"/>
              <a:pathLst>
                <a:path w="2244541" h="1989224">
                  <a:moveTo>
                    <a:pt x="0" y="0"/>
                  </a:moveTo>
                  <a:lnTo>
                    <a:pt x="2244541" y="0"/>
                  </a:lnTo>
                  <a:lnTo>
                    <a:pt x="2244541" y="1989224"/>
                  </a:lnTo>
                  <a:lnTo>
                    <a:pt x="0" y="198922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10" name="TextBox 10"/>
            <p:cNvSpPr txBox="1"/>
            <p:nvPr/>
          </p:nvSpPr>
          <p:spPr>
            <a:xfrm>
              <a:off x="2650125" y="539589"/>
              <a:ext cx="9402134" cy="672065"/>
            </a:xfrm>
            <a:prstGeom prst="rect">
              <a:avLst/>
            </a:prstGeom>
          </p:spPr>
          <p:txBody>
            <a:bodyPr wrap="square" lIns="0" tIns="0" rIns="0" bIns="0" rtlCol="0" anchor="t">
              <a:spAutoFit/>
            </a:bodyPr>
            <a:lstStyle/>
            <a:p>
              <a:pPr algn="l">
                <a:lnSpc>
                  <a:spcPts val="4340"/>
                </a:lnSpc>
                <a:spcBef>
                  <a:spcPct val="0"/>
                </a:spcBef>
              </a:pPr>
              <a:r>
                <a:rPr lang="en-US" sz="3100" dirty="0">
                  <a:solidFill>
                    <a:srgbClr val="000000"/>
                  </a:solidFill>
                  <a:latin typeface="Arial Bold"/>
                </a:rPr>
                <a:t>International Criminal Law (ICL)</a:t>
              </a:r>
            </a:p>
          </p:txBody>
        </p:sp>
      </p:grpSp>
      <p:grpSp>
        <p:nvGrpSpPr>
          <p:cNvPr id="11" name="Group 11"/>
          <p:cNvGrpSpPr/>
          <p:nvPr/>
        </p:nvGrpSpPr>
        <p:grpSpPr>
          <a:xfrm>
            <a:off x="1028700" y="7624525"/>
            <a:ext cx="10511941" cy="1633775"/>
            <a:chOff x="0" y="0"/>
            <a:chExt cx="14015921" cy="2178367"/>
          </a:xfrm>
        </p:grpSpPr>
        <p:sp>
          <p:nvSpPr>
            <p:cNvPr id="12" name="Freeform 12"/>
            <p:cNvSpPr/>
            <p:nvPr/>
          </p:nvSpPr>
          <p:spPr>
            <a:xfrm>
              <a:off x="0" y="0"/>
              <a:ext cx="2457960" cy="2178367"/>
            </a:xfrm>
            <a:custGeom>
              <a:avLst/>
              <a:gdLst/>
              <a:ahLst/>
              <a:cxnLst/>
              <a:rect l="l" t="t" r="r" b="b"/>
              <a:pathLst>
                <a:path w="2457960" h="2178367">
                  <a:moveTo>
                    <a:pt x="0" y="0"/>
                  </a:moveTo>
                  <a:lnTo>
                    <a:pt x="2457960" y="0"/>
                  </a:lnTo>
                  <a:lnTo>
                    <a:pt x="2457960" y="2178367"/>
                  </a:lnTo>
                  <a:lnTo>
                    <a:pt x="0" y="217836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13" name="TextBox 13"/>
            <p:cNvSpPr txBox="1"/>
            <p:nvPr/>
          </p:nvSpPr>
          <p:spPr>
            <a:xfrm>
              <a:off x="1607060" y="719552"/>
              <a:ext cx="12408861" cy="742737"/>
            </a:xfrm>
            <a:prstGeom prst="rect">
              <a:avLst/>
            </a:prstGeom>
          </p:spPr>
          <p:txBody>
            <a:bodyPr lIns="0" tIns="0" rIns="0" bIns="0" rtlCol="0" anchor="t">
              <a:spAutoFit/>
            </a:bodyPr>
            <a:lstStyle/>
            <a:p>
              <a:pPr algn="ctr">
                <a:lnSpc>
                  <a:spcPts val="4339"/>
                </a:lnSpc>
                <a:spcBef>
                  <a:spcPct val="0"/>
                </a:spcBef>
              </a:pPr>
              <a:r>
                <a:rPr lang="en-US" sz="3099" dirty="0">
                  <a:solidFill>
                    <a:srgbClr val="000000"/>
                  </a:solidFill>
                  <a:latin typeface="Arial Bold"/>
                </a:rPr>
                <a:t>UN Security Council (UNSC) Resolutions</a:t>
              </a:r>
            </a:p>
          </p:txBody>
        </p:sp>
      </p:grpSp>
      <p:grpSp>
        <p:nvGrpSpPr>
          <p:cNvPr id="14" name="Group 14"/>
          <p:cNvGrpSpPr/>
          <p:nvPr/>
        </p:nvGrpSpPr>
        <p:grpSpPr>
          <a:xfrm>
            <a:off x="10970338" y="1028700"/>
            <a:ext cx="6989088" cy="7008898"/>
            <a:chOff x="0" y="0"/>
            <a:chExt cx="9318784" cy="9345198"/>
          </a:xfrm>
        </p:grpSpPr>
        <p:sp>
          <p:nvSpPr>
            <p:cNvPr id="15" name="Freeform 15"/>
            <p:cNvSpPr/>
            <p:nvPr/>
          </p:nvSpPr>
          <p:spPr>
            <a:xfrm>
              <a:off x="0" y="0"/>
              <a:ext cx="9318784" cy="9345198"/>
            </a:xfrm>
            <a:custGeom>
              <a:avLst/>
              <a:gdLst/>
              <a:ahLst/>
              <a:cxnLst/>
              <a:rect l="l" t="t" r="r" b="b"/>
              <a:pathLst>
                <a:path w="9318784" h="9345198">
                  <a:moveTo>
                    <a:pt x="0" y="0"/>
                  </a:moveTo>
                  <a:lnTo>
                    <a:pt x="9318784" y="0"/>
                  </a:lnTo>
                  <a:lnTo>
                    <a:pt x="9318784" y="9345198"/>
                  </a:lnTo>
                  <a:lnTo>
                    <a:pt x="0" y="9345198"/>
                  </a:lnTo>
                  <a:lnTo>
                    <a:pt x="0" y="0"/>
                  </a:lnTo>
                  <a:close/>
                </a:path>
              </a:pathLst>
            </a:custGeom>
            <a:blipFill>
              <a:blip r:embed="rId5">
                <a:extLst>
                  <a:ext uri="{96DAC541-7B7A-43D3-8B79-37D633B846F1}">
                    <asvg:svgBlip xmlns:asvg="http://schemas.microsoft.com/office/drawing/2016/SVG/main" r:embed="rId6"/>
                  </a:ext>
                </a:extLst>
              </a:blip>
              <a:stretch>
                <a:fillRect l="-141" r="-141"/>
              </a:stretch>
            </a:blipFill>
          </p:spPr>
          <p:txBody>
            <a:bodyPr/>
            <a:lstStyle/>
            <a:p>
              <a:endParaRPr lang="en-CA"/>
            </a:p>
          </p:txBody>
        </p:sp>
        <p:sp>
          <p:nvSpPr>
            <p:cNvPr id="16" name="TextBox 16"/>
            <p:cNvSpPr txBox="1"/>
            <p:nvPr/>
          </p:nvSpPr>
          <p:spPr>
            <a:xfrm>
              <a:off x="855227" y="778102"/>
              <a:ext cx="7328610" cy="7674694"/>
            </a:xfrm>
            <a:prstGeom prst="rect">
              <a:avLst/>
            </a:prstGeom>
          </p:spPr>
          <p:txBody>
            <a:bodyPr lIns="0" tIns="0" rIns="0" bIns="0" rtlCol="0" anchor="t">
              <a:spAutoFit/>
            </a:bodyPr>
            <a:lstStyle/>
            <a:p>
              <a:pPr algn="ctr">
                <a:lnSpc>
                  <a:spcPts val="3964"/>
                </a:lnSpc>
                <a:spcBef>
                  <a:spcPct val="0"/>
                </a:spcBef>
              </a:pPr>
              <a:r>
                <a:rPr lang="en-US" sz="2831" dirty="0">
                  <a:solidFill>
                    <a:srgbClr val="000000"/>
                  </a:solidFill>
                  <a:latin typeface="Arial Bold"/>
                </a:rPr>
                <a:t>Resources:​​​</a:t>
              </a:r>
            </a:p>
            <a:p>
              <a:pPr algn="l">
                <a:lnSpc>
                  <a:spcPts val="3063"/>
                </a:lnSpc>
                <a:spcBef>
                  <a:spcPct val="0"/>
                </a:spcBef>
              </a:pPr>
              <a:r>
                <a:rPr lang="en-US" sz="2188" dirty="0">
                  <a:solidFill>
                    <a:srgbClr val="000000"/>
                  </a:solidFill>
                  <a:latin typeface="Arial"/>
                </a:rPr>
                <a:t>​</a:t>
              </a:r>
            </a:p>
            <a:p>
              <a:pPr marL="551227" lvl="1" indent="-275613" algn="l">
                <a:lnSpc>
                  <a:spcPts val="3574"/>
                </a:lnSpc>
                <a:spcBef>
                  <a:spcPct val="0"/>
                </a:spcBef>
                <a:buFont typeface="Arial"/>
                <a:buChar char="•"/>
              </a:pPr>
              <a:r>
                <a:rPr lang="en-US" sz="2553" dirty="0">
                  <a:solidFill>
                    <a:srgbClr val="000000"/>
                  </a:solidFill>
                  <a:latin typeface="Arial"/>
                </a:rPr>
                <a:t>ICRC, </a:t>
              </a:r>
              <a:r>
                <a:rPr lang="en-US" sz="2553" u="sng" dirty="0">
                  <a:solidFill>
                    <a:srgbClr val="000000"/>
                  </a:solidFill>
                  <a:latin typeface="Arial"/>
                  <a:hlinkClick r:id="rId7" tooltip="https://shop.icrc.org/starvation-hunger-and-famine-in-armed-conflict-pdf-en.html"/>
                </a:rPr>
                <a:t>Starvation, Hunger, and Famine in Armed Conflict: An Overview of Relevant Provisions of International Humanitarian Law</a:t>
              </a:r>
              <a:r>
                <a:rPr lang="en-US" sz="2553" dirty="0">
                  <a:solidFill>
                    <a:srgbClr val="000000"/>
                  </a:solidFill>
                  <a:latin typeface="Arial"/>
                </a:rPr>
                <a:t>​​​</a:t>
              </a:r>
            </a:p>
            <a:p>
              <a:pPr algn="l">
                <a:lnSpc>
                  <a:spcPts val="3574"/>
                </a:lnSpc>
                <a:spcBef>
                  <a:spcPct val="0"/>
                </a:spcBef>
              </a:pPr>
              <a:endParaRPr lang="en-US" sz="2553" dirty="0">
                <a:solidFill>
                  <a:srgbClr val="000000"/>
                </a:solidFill>
                <a:latin typeface="Arial"/>
              </a:endParaRPr>
            </a:p>
            <a:p>
              <a:pPr marL="551227" lvl="1" indent="-275613" algn="l">
                <a:lnSpc>
                  <a:spcPts val="3574"/>
                </a:lnSpc>
                <a:spcBef>
                  <a:spcPct val="0"/>
                </a:spcBef>
                <a:buFont typeface="Arial"/>
                <a:buChar char="•"/>
              </a:pPr>
              <a:r>
                <a:rPr lang="en-US" sz="2553" dirty="0">
                  <a:solidFill>
                    <a:srgbClr val="000000"/>
                  </a:solidFill>
                  <a:latin typeface="Arial"/>
                </a:rPr>
                <a:t>UNOCHA, </a:t>
              </a:r>
              <a:r>
                <a:rPr lang="en-US" sz="2553" u="sng" dirty="0">
                  <a:solidFill>
                    <a:srgbClr val="000000"/>
                  </a:solidFill>
                  <a:latin typeface="Arial"/>
                  <a:hlinkClick r:id="rId8" tooltip="https://www.unocha.org/publications/report/world/hunger-and-armed-conflict-ihl-framework"/>
                </a:rPr>
                <a:t>Hunger and armed conflict: IHL Framework</a:t>
              </a:r>
              <a:r>
                <a:rPr lang="en-US" sz="2553" dirty="0">
                  <a:solidFill>
                    <a:srgbClr val="000000"/>
                  </a:solidFill>
                  <a:latin typeface="Arial"/>
                </a:rPr>
                <a:t>​​​</a:t>
              </a:r>
            </a:p>
            <a:p>
              <a:pPr algn="l">
                <a:lnSpc>
                  <a:spcPts val="3574"/>
                </a:lnSpc>
                <a:spcBef>
                  <a:spcPct val="0"/>
                </a:spcBef>
              </a:pPr>
              <a:endParaRPr lang="en-US" sz="2553" dirty="0">
                <a:solidFill>
                  <a:srgbClr val="000000"/>
                </a:solidFill>
                <a:latin typeface="Arial"/>
              </a:endParaRPr>
            </a:p>
            <a:p>
              <a:pPr marL="551227" lvl="1" indent="-275613" algn="l">
                <a:lnSpc>
                  <a:spcPts val="3574"/>
                </a:lnSpc>
                <a:spcBef>
                  <a:spcPct val="0"/>
                </a:spcBef>
                <a:buFont typeface="Arial"/>
                <a:buChar char="•"/>
              </a:pPr>
              <a:r>
                <a:rPr lang="en-US" sz="2553" dirty="0">
                  <a:solidFill>
                    <a:srgbClr val="000000"/>
                  </a:solidFill>
                  <a:latin typeface="Arial"/>
                </a:rPr>
                <a:t>OHCHR &amp; FAO, </a:t>
              </a:r>
              <a:r>
                <a:rPr lang="en-US" sz="2553" u="sng" dirty="0">
                  <a:solidFill>
                    <a:srgbClr val="000000"/>
                  </a:solidFill>
                  <a:latin typeface="Arial"/>
                  <a:hlinkClick r:id="rId9" tooltip="https://www.ohchr.org/sites/default/files/Documents/Publications/FactSheet34en.pdf"/>
                </a:rPr>
                <a:t>The Right to Adequate Food</a:t>
              </a:r>
              <a:r>
                <a:rPr lang="en-US" sz="2553" dirty="0">
                  <a:solidFill>
                    <a:srgbClr val="000000"/>
                  </a:solidFill>
                  <a:latin typeface="Arial"/>
                </a:rPr>
                <a:t>​​​</a:t>
              </a:r>
            </a:p>
            <a:p>
              <a:pPr algn="ctr">
                <a:lnSpc>
                  <a:spcPts val="3063"/>
                </a:lnSpc>
                <a:spcBef>
                  <a:spcPct val="0"/>
                </a:spcBef>
              </a:pPr>
              <a:endParaRPr lang="en-US" sz="2553" dirty="0">
                <a:solidFill>
                  <a:srgbClr val="000000"/>
                </a:solidFill>
                <a:latin typeface="Arial"/>
              </a:endParaRPr>
            </a:p>
          </p:txBody>
        </p:sp>
      </p:grpSp>
      <p:sp>
        <p:nvSpPr>
          <p:cNvPr id="17" name="TextBox 16">
            <a:extLst>
              <a:ext uri="{FF2B5EF4-FFF2-40B4-BE49-F238E27FC236}">
                <a16:creationId xmlns:a16="http://schemas.microsoft.com/office/drawing/2014/main" id="{B0F0A666-D791-880A-030E-29729E92918E}"/>
              </a:ext>
            </a:extLst>
          </p:cNvPr>
          <p:cNvSpPr txBox="1"/>
          <p:nvPr/>
        </p:nvSpPr>
        <p:spPr>
          <a:xfrm>
            <a:off x="568492" y="962225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rPr>
              <a:t>08</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E1E1E"/>
        </a:solidFill>
        <a:effectLst/>
      </p:bgPr>
    </p:bg>
    <p:spTree>
      <p:nvGrpSpPr>
        <p:cNvPr id="1" name=""/>
        <p:cNvGrpSpPr/>
        <p:nvPr/>
      </p:nvGrpSpPr>
      <p:grpSpPr>
        <a:xfrm>
          <a:off x="0" y="0"/>
          <a:ext cx="0" cy="0"/>
          <a:chOff x="0" y="0"/>
          <a:chExt cx="0" cy="0"/>
        </a:xfrm>
      </p:grpSpPr>
      <p:sp>
        <p:nvSpPr>
          <p:cNvPr id="2" name="Freeform 2"/>
          <p:cNvSpPr/>
          <p:nvPr/>
        </p:nvSpPr>
        <p:spPr>
          <a:xfrm>
            <a:off x="10748409" y="0"/>
            <a:ext cx="7539591" cy="10287000"/>
          </a:xfrm>
          <a:custGeom>
            <a:avLst/>
            <a:gdLst/>
            <a:ahLst/>
            <a:cxnLst/>
            <a:rect l="l" t="t" r="r" b="b"/>
            <a:pathLst>
              <a:path w="7539591" h="10287000">
                <a:moveTo>
                  <a:pt x="0" y="0"/>
                </a:moveTo>
                <a:lnTo>
                  <a:pt x="7539591" y="0"/>
                </a:lnTo>
                <a:lnTo>
                  <a:pt x="7539591" y="10287000"/>
                </a:lnTo>
                <a:lnTo>
                  <a:pt x="0" y="10287000"/>
                </a:lnTo>
                <a:lnTo>
                  <a:pt x="0" y="0"/>
                </a:lnTo>
                <a:close/>
              </a:path>
            </a:pathLst>
          </a:custGeom>
          <a:blipFill>
            <a:blip r:embed="rId3"/>
            <a:stretch>
              <a:fillRect l="-77369" r="-30554"/>
            </a:stretch>
          </a:blipFill>
        </p:spPr>
        <p:txBody>
          <a:bodyPr/>
          <a:lstStyle/>
          <a:p>
            <a:endParaRPr lang="en-CA"/>
          </a:p>
        </p:txBody>
      </p:sp>
      <p:sp>
        <p:nvSpPr>
          <p:cNvPr id="3" name="AutoShape 3"/>
          <p:cNvSpPr/>
          <p:nvPr/>
        </p:nvSpPr>
        <p:spPr>
          <a:xfrm>
            <a:off x="-350742" y="0"/>
            <a:ext cx="11247342" cy="10287000"/>
          </a:xfrm>
          <a:prstGeom prst="rect">
            <a:avLst/>
          </a:prstGeom>
          <a:gradFill rotWithShape="1">
            <a:gsLst>
              <a:gs pos="0">
                <a:srgbClr val="CDFFD8">
                  <a:alpha val="100000"/>
                </a:srgbClr>
              </a:gs>
              <a:gs pos="100000">
                <a:srgbClr val="94B9FF">
                  <a:alpha val="100000"/>
                </a:srgbClr>
              </a:gs>
            </a:gsLst>
            <a:lin ang="0"/>
          </a:gradFill>
        </p:spPr>
        <p:txBody>
          <a:bodyPr/>
          <a:lstStyle/>
          <a:p>
            <a:endParaRPr lang="en-CA"/>
          </a:p>
        </p:txBody>
      </p:sp>
      <p:sp>
        <p:nvSpPr>
          <p:cNvPr id="4" name="TextBox 4"/>
          <p:cNvSpPr txBox="1"/>
          <p:nvPr/>
        </p:nvSpPr>
        <p:spPr>
          <a:xfrm>
            <a:off x="2219181" y="326646"/>
            <a:ext cx="6409525" cy="1327908"/>
          </a:xfrm>
          <a:prstGeom prst="rect">
            <a:avLst/>
          </a:prstGeom>
        </p:spPr>
        <p:txBody>
          <a:bodyPr lIns="0" tIns="0" rIns="0" bIns="0" rtlCol="0" anchor="t">
            <a:spAutoFit/>
          </a:bodyPr>
          <a:lstStyle/>
          <a:p>
            <a:pPr algn="ctr">
              <a:lnSpc>
                <a:spcPts val="4971"/>
              </a:lnSpc>
            </a:pPr>
            <a:r>
              <a:rPr lang="en-US" sz="4143" dirty="0">
                <a:solidFill>
                  <a:srgbClr val="1E1E1E"/>
                </a:solidFill>
                <a:latin typeface="Arial Bold"/>
              </a:rPr>
              <a:t>International Humanitarian Law (IHL) </a:t>
            </a:r>
          </a:p>
        </p:txBody>
      </p:sp>
      <p:sp>
        <p:nvSpPr>
          <p:cNvPr id="5" name="TextBox 5"/>
          <p:cNvSpPr txBox="1"/>
          <p:nvPr/>
        </p:nvSpPr>
        <p:spPr>
          <a:xfrm>
            <a:off x="692378" y="9477907"/>
            <a:ext cx="672645" cy="344805"/>
          </a:xfrm>
          <a:prstGeom prst="rect">
            <a:avLst/>
          </a:prstGeom>
        </p:spPr>
        <p:txBody>
          <a:bodyPr lIns="0" tIns="0" rIns="0" bIns="0" rtlCol="0" anchor="t">
            <a:spAutoFit/>
          </a:bodyPr>
          <a:lstStyle/>
          <a:p>
            <a:pPr algn="l">
              <a:lnSpc>
                <a:spcPts val="2520"/>
              </a:lnSpc>
            </a:pPr>
            <a:r>
              <a:rPr lang="en-US" sz="1800">
                <a:solidFill>
                  <a:srgbClr val="1E1E1E"/>
                </a:solidFill>
                <a:latin typeface="Arial"/>
              </a:rPr>
              <a:t>09</a:t>
            </a:r>
          </a:p>
        </p:txBody>
      </p:sp>
      <p:grpSp>
        <p:nvGrpSpPr>
          <p:cNvPr id="6" name="Group 6"/>
          <p:cNvGrpSpPr/>
          <p:nvPr/>
        </p:nvGrpSpPr>
        <p:grpSpPr>
          <a:xfrm>
            <a:off x="394829" y="2662236"/>
            <a:ext cx="10058229" cy="6596064"/>
            <a:chOff x="0" y="0"/>
            <a:chExt cx="13410972" cy="8794751"/>
          </a:xfrm>
        </p:grpSpPr>
        <p:sp>
          <p:nvSpPr>
            <p:cNvPr id="7" name="TextBox 7"/>
            <p:cNvSpPr txBox="1"/>
            <p:nvPr/>
          </p:nvSpPr>
          <p:spPr>
            <a:xfrm>
              <a:off x="0" y="-123825"/>
              <a:ext cx="5557741" cy="750488"/>
            </a:xfrm>
            <a:prstGeom prst="rect">
              <a:avLst/>
            </a:prstGeom>
          </p:spPr>
          <p:txBody>
            <a:bodyPr lIns="0" tIns="0" rIns="0" bIns="0" rtlCol="0" anchor="t">
              <a:spAutoFit/>
            </a:bodyPr>
            <a:lstStyle/>
            <a:p>
              <a:pPr algn="ctr">
                <a:lnSpc>
                  <a:spcPts val="4352"/>
                </a:lnSpc>
              </a:pPr>
              <a:r>
                <a:rPr lang="en-US" sz="3109" u="sng" dirty="0">
                  <a:solidFill>
                    <a:srgbClr val="1E1E1E"/>
                  </a:solidFill>
                  <a:latin typeface="Arial Bold"/>
                </a:rPr>
                <a:t>Conduct of hostilities:</a:t>
              </a:r>
            </a:p>
          </p:txBody>
        </p:sp>
        <p:sp>
          <p:nvSpPr>
            <p:cNvPr id="8" name="TextBox 8"/>
            <p:cNvSpPr txBox="1"/>
            <p:nvPr/>
          </p:nvSpPr>
          <p:spPr>
            <a:xfrm>
              <a:off x="264487" y="1168529"/>
              <a:ext cx="11451696" cy="948267"/>
            </a:xfrm>
            <a:prstGeom prst="rect">
              <a:avLst/>
            </a:prstGeom>
          </p:spPr>
          <p:txBody>
            <a:bodyPr lIns="0" tIns="0" rIns="0" bIns="0" rtlCol="0" anchor="t">
              <a:spAutoFit/>
            </a:bodyPr>
            <a:lstStyle/>
            <a:p>
              <a:pPr marL="431799" lvl="1" indent="-215899" algn="l">
                <a:lnSpc>
                  <a:spcPts val="2799"/>
                </a:lnSpc>
                <a:buFont typeface="Arial"/>
                <a:buChar char="•"/>
              </a:pPr>
              <a:r>
                <a:rPr lang="en-US" sz="1999" dirty="0">
                  <a:solidFill>
                    <a:srgbClr val="1E1E1E"/>
                  </a:solidFill>
                  <a:latin typeface="Arial"/>
                </a:rPr>
                <a:t>IHL </a:t>
              </a:r>
              <a:r>
                <a:rPr lang="en-US" sz="1999" dirty="0">
                  <a:solidFill>
                    <a:srgbClr val="1E1E1E"/>
                  </a:solidFill>
                  <a:latin typeface="Arial Bold"/>
                </a:rPr>
                <a:t>prohibits the use of starvation of civilians</a:t>
              </a:r>
              <a:r>
                <a:rPr lang="en-US" sz="1999" dirty="0">
                  <a:solidFill>
                    <a:srgbClr val="1E1E1E"/>
                  </a:solidFill>
                  <a:latin typeface="Arial"/>
                </a:rPr>
                <a:t> as a method of warfare​</a:t>
              </a:r>
            </a:p>
            <a:p>
              <a:pPr algn="l">
                <a:lnSpc>
                  <a:spcPts val="2799"/>
                </a:lnSpc>
              </a:pPr>
              <a:endParaRPr lang="en-US" sz="1999" dirty="0">
                <a:solidFill>
                  <a:srgbClr val="1E1E1E"/>
                </a:solidFill>
                <a:latin typeface="Arial"/>
              </a:endParaRPr>
            </a:p>
          </p:txBody>
        </p:sp>
        <p:sp>
          <p:nvSpPr>
            <p:cNvPr id="9" name="TextBox 9"/>
            <p:cNvSpPr txBox="1"/>
            <p:nvPr/>
          </p:nvSpPr>
          <p:spPr>
            <a:xfrm>
              <a:off x="264487" y="1716133"/>
              <a:ext cx="12739267" cy="1888067"/>
            </a:xfrm>
            <a:prstGeom prst="rect">
              <a:avLst/>
            </a:prstGeom>
          </p:spPr>
          <p:txBody>
            <a:bodyPr lIns="0" tIns="0" rIns="0" bIns="0" rtlCol="0" anchor="t">
              <a:spAutoFit/>
            </a:bodyPr>
            <a:lstStyle/>
            <a:p>
              <a:pPr algn="l">
                <a:lnSpc>
                  <a:spcPts val="2799"/>
                </a:lnSpc>
              </a:pPr>
              <a:endParaRPr/>
            </a:p>
            <a:p>
              <a:pPr marL="431799" lvl="1" indent="-215899" algn="l">
                <a:lnSpc>
                  <a:spcPts val="2799"/>
                </a:lnSpc>
                <a:buFont typeface="Arial"/>
                <a:buChar char="•"/>
              </a:pPr>
              <a:r>
                <a:rPr lang="en-US" sz="1999">
                  <a:solidFill>
                    <a:srgbClr val="1E1E1E"/>
                  </a:solidFill>
                  <a:latin typeface="Arial"/>
                </a:rPr>
                <a:t>IHL </a:t>
              </a:r>
              <a:r>
                <a:rPr lang="en-US" sz="1999">
                  <a:solidFill>
                    <a:srgbClr val="1E1E1E"/>
                  </a:solidFill>
                  <a:latin typeface="Arial Bold"/>
                </a:rPr>
                <a:t>prohibits attacking objects indispensable to the survival of the civilian population​</a:t>
              </a:r>
            </a:p>
            <a:p>
              <a:pPr algn="l">
                <a:lnSpc>
                  <a:spcPts val="2799"/>
                </a:lnSpc>
              </a:pPr>
              <a:endParaRPr lang="en-US" sz="1999">
                <a:solidFill>
                  <a:srgbClr val="1E1E1E"/>
                </a:solidFill>
                <a:latin typeface="Arial Bold"/>
              </a:endParaRPr>
            </a:p>
          </p:txBody>
        </p:sp>
        <p:sp>
          <p:nvSpPr>
            <p:cNvPr id="10" name="TextBox 10"/>
            <p:cNvSpPr txBox="1"/>
            <p:nvPr/>
          </p:nvSpPr>
          <p:spPr>
            <a:xfrm>
              <a:off x="264487" y="3518475"/>
              <a:ext cx="13146484" cy="1709080"/>
            </a:xfrm>
            <a:prstGeom prst="rect">
              <a:avLst/>
            </a:prstGeom>
          </p:spPr>
          <p:txBody>
            <a:bodyPr lIns="0" tIns="0" rIns="0" bIns="0" rtlCol="0" anchor="t">
              <a:spAutoFit/>
            </a:bodyPr>
            <a:lstStyle/>
            <a:p>
              <a:pPr marL="431801" lvl="1" indent="-215900" algn="l">
                <a:lnSpc>
                  <a:spcPts val="2800"/>
                </a:lnSpc>
                <a:buFont typeface="Arial"/>
                <a:buChar char="•"/>
              </a:pPr>
              <a:r>
                <a:rPr lang="en-US" sz="2000">
                  <a:solidFill>
                    <a:srgbClr val="1E1E1E"/>
                  </a:solidFill>
                  <a:latin typeface="Arial"/>
                </a:rPr>
                <a:t>IHL </a:t>
              </a:r>
              <a:r>
                <a:rPr lang="en-US" sz="2000">
                  <a:solidFill>
                    <a:srgbClr val="1E1E1E"/>
                  </a:solidFill>
                  <a:latin typeface="Arial Bold"/>
                </a:rPr>
                <a:t>rules of distinction, proportionality and precautions in attack</a:t>
              </a:r>
              <a:r>
                <a:rPr lang="en-US" sz="2000">
                  <a:solidFill>
                    <a:srgbClr val="1E1E1E"/>
                  </a:solidFill>
                  <a:latin typeface="Arial"/>
                </a:rPr>
                <a:t> provide protection to civilian objects, including infrastructure, land and other objects that contribute to civilian food supply. ​</a:t>
              </a:r>
            </a:p>
            <a:p>
              <a:pPr algn="l">
                <a:lnSpc>
                  <a:spcPts val="1585"/>
                </a:lnSpc>
              </a:pPr>
              <a:endParaRPr lang="en-US" sz="2000">
                <a:solidFill>
                  <a:srgbClr val="1E1E1E"/>
                </a:solidFill>
                <a:latin typeface="Arial"/>
              </a:endParaRPr>
            </a:p>
          </p:txBody>
        </p:sp>
        <p:sp>
          <p:nvSpPr>
            <p:cNvPr id="11" name="TextBox 11"/>
            <p:cNvSpPr txBox="1"/>
            <p:nvPr/>
          </p:nvSpPr>
          <p:spPr>
            <a:xfrm>
              <a:off x="264487" y="5239938"/>
              <a:ext cx="13146484" cy="1239180"/>
            </a:xfrm>
            <a:prstGeom prst="rect">
              <a:avLst/>
            </a:prstGeom>
          </p:spPr>
          <p:txBody>
            <a:bodyPr lIns="0" tIns="0" rIns="0" bIns="0" rtlCol="0" anchor="t">
              <a:spAutoFit/>
            </a:bodyPr>
            <a:lstStyle/>
            <a:p>
              <a:pPr marL="431801" lvl="1" indent="-215900" algn="l">
                <a:lnSpc>
                  <a:spcPts val="2800"/>
                </a:lnSpc>
                <a:buFont typeface="Arial"/>
                <a:buChar char="•"/>
              </a:pPr>
              <a:r>
                <a:rPr lang="en-US" sz="2000">
                  <a:solidFill>
                    <a:srgbClr val="1E1E1E"/>
                  </a:solidFill>
                  <a:latin typeface="Arial"/>
                </a:rPr>
                <a:t>IHL </a:t>
              </a:r>
              <a:r>
                <a:rPr lang="en-US" sz="2000">
                  <a:solidFill>
                    <a:srgbClr val="1E1E1E"/>
                  </a:solidFill>
                  <a:latin typeface="Arial Bold"/>
                </a:rPr>
                <a:t>prohibits or restricts the use of a broad range of weapons</a:t>
              </a:r>
              <a:r>
                <a:rPr lang="en-US" sz="2000">
                  <a:solidFill>
                    <a:srgbClr val="1E1E1E"/>
                  </a:solidFill>
                  <a:latin typeface="Arial"/>
                </a:rPr>
                <a:t> that can have widespread and long-lasting impact on food security ​</a:t>
              </a:r>
            </a:p>
            <a:p>
              <a:pPr algn="l">
                <a:lnSpc>
                  <a:spcPts val="1585"/>
                </a:lnSpc>
              </a:pPr>
              <a:endParaRPr lang="en-US" sz="2000">
                <a:solidFill>
                  <a:srgbClr val="1E1E1E"/>
                </a:solidFill>
                <a:latin typeface="Arial"/>
              </a:endParaRPr>
            </a:p>
          </p:txBody>
        </p:sp>
        <p:sp>
          <p:nvSpPr>
            <p:cNvPr id="12" name="TextBox 12"/>
            <p:cNvSpPr txBox="1"/>
            <p:nvPr/>
          </p:nvSpPr>
          <p:spPr>
            <a:xfrm>
              <a:off x="264487" y="6319755"/>
              <a:ext cx="9143648" cy="1418167"/>
            </a:xfrm>
            <a:prstGeom prst="rect">
              <a:avLst/>
            </a:prstGeom>
          </p:spPr>
          <p:txBody>
            <a:bodyPr lIns="0" tIns="0" rIns="0" bIns="0" rtlCol="0" anchor="t">
              <a:spAutoFit/>
            </a:bodyPr>
            <a:lstStyle/>
            <a:p>
              <a:pPr algn="l">
                <a:lnSpc>
                  <a:spcPts val="2799"/>
                </a:lnSpc>
              </a:pPr>
              <a:endParaRPr/>
            </a:p>
            <a:p>
              <a:pPr marL="431799" lvl="1" indent="-215899" algn="just">
                <a:lnSpc>
                  <a:spcPts val="2799"/>
                </a:lnSpc>
                <a:buFont typeface="Arial"/>
                <a:buChar char="•"/>
              </a:pPr>
              <a:r>
                <a:rPr lang="en-US" sz="1999">
                  <a:solidFill>
                    <a:srgbClr val="1E1E1E"/>
                  </a:solidFill>
                  <a:latin typeface="Arial Bold"/>
                </a:rPr>
                <a:t>No part of the natural environment may be attacked</a:t>
              </a:r>
            </a:p>
            <a:p>
              <a:pPr algn="l">
                <a:lnSpc>
                  <a:spcPts val="2799"/>
                </a:lnSpc>
              </a:pPr>
              <a:endParaRPr lang="en-US" sz="1999">
                <a:solidFill>
                  <a:srgbClr val="1E1E1E"/>
                </a:solidFill>
                <a:latin typeface="Arial Bold"/>
              </a:endParaRPr>
            </a:p>
          </p:txBody>
        </p:sp>
        <p:sp>
          <p:nvSpPr>
            <p:cNvPr id="13" name="TextBox 13"/>
            <p:cNvSpPr txBox="1"/>
            <p:nvPr/>
          </p:nvSpPr>
          <p:spPr>
            <a:xfrm>
              <a:off x="264487" y="7846485"/>
              <a:ext cx="7825389" cy="948267"/>
            </a:xfrm>
            <a:prstGeom prst="rect">
              <a:avLst/>
            </a:prstGeom>
          </p:spPr>
          <p:txBody>
            <a:bodyPr lIns="0" tIns="0" rIns="0" bIns="0" rtlCol="0" anchor="t">
              <a:spAutoFit/>
            </a:bodyPr>
            <a:lstStyle/>
            <a:p>
              <a:pPr marL="431799" lvl="1" indent="-215899" algn="l">
                <a:lnSpc>
                  <a:spcPts val="2799"/>
                </a:lnSpc>
                <a:buFont typeface="Arial"/>
                <a:buChar char="•"/>
              </a:pPr>
              <a:r>
                <a:rPr lang="en-US" sz="1999" dirty="0">
                  <a:solidFill>
                    <a:srgbClr val="1E1E1E"/>
                  </a:solidFill>
                  <a:latin typeface="Arial"/>
                </a:rPr>
                <a:t>IHL imposes significant </a:t>
              </a:r>
              <a:r>
                <a:rPr lang="en-US" sz="1999" dirty="0">
                  <a:solidFill>
                    <a:srgbClr val="1E1E1E"/>
                  </a:solidFill>
                  <a:latin typeface="Arial Bold"/>
                </a:rPr>
                <a:t>restrictions to sieges.</a:t>
              </a:r>
              <a:r>
                <a:rPr lang="en-US" sz="1999" dirty="0">
                  <a:solidFill>
                    <a:srgbClr val="1E1E1E"/>
                  </a:solidFill>
                  <a:latin typeface="Arial"/>
                </a:rPr>
                <a:t>​​</a:t>
              </a:r>
            </a:p>
            <a:p>
              <a:pPr algn="l">
                <a:lnSpc>
                  <a:spcPts val="2799"/>
                </a:lnSpc>
              </a:pPr>
              <a:endParaRPr lang="en-US" sz="1999" dirty="0">
                <a:solidFill>
                  <a:srgbClr val="1E1E1E"/>
                </a:solidFill>
                <a:latin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069dfa09-064e-483a-aaa6-fdf2a00b3e09" xsi:nil="true"/>
    <lcf76f155ced4ddcb4097134ff3c332f xmlns="069dfa09-064e-483a-aaa6-fdf2a00b3e09">
      <Terms xmlns="http://schemas.microsoft.com/office/infopath/2007/PartnerControls"/>
    </lcf76f155ced4ddcb4097134ff3c332f>
    <TaxCatchAll xmlns="852b2489-6a6e-40a3-bf8d-ac4a2823deb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B28A16B3921654E968B6AF08CABF914" ma:contentTypeVersion="19" ma:contentTypeDescription="Create a new document." ma:contentTypeScope="" ma:versionID="cb06445d6859d49b80cd858da3cc72b8">
  <xsd:schema xmlns:xsd="http://www.w3.org/2001/XMLSchema" xmlns:xs="http://www.w3.org/2001/XMLSchema" xmlns:p="http://schemas.microsoft.com/office/2006/metadata/properties" xmlns:ns2="069dfa09-064e-483a-aaa6-fdf2a00b3e09" xmlns:ns3="852b2489-6a6e-40a3-bf8d-ac4a2823deb3" targetNamespace="http://schemas.microsoft.com/office/2006/metadata/properties" ma:root="true" ma:fieldsID="564069da474655f10a188b5863123ef0" ns2:_="" ns3:_="">
    <xsd:import namespace="069dfa09-064e-483a-aaa6-fdf2a00b3e09"/>
    <xsd:import namespace="852b2489-6a6e-40a3-bf8d-ac4a2823deb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_Flow_SignoffStatu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9dfa09-064e-483a-aaa6-fdf2a00b3e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97cb6a4-6fd1-4100-ac55-1b08b10303c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_Flow_SignoffStatus" ma:index="25" nillable="true" ma:displayName="Sign-off status" ma:internalName="Sign_x002d_off_x0020_status">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2b2489-6a6e-40a3-bf8d-ac4a2823deb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2f150ec-d8f5-4004-9bb0-7bc34e113c19}" ma:internalName="TaxCatchAll" ma:showField="CatchAllData" ma:web="852b2489-6a6e-40a3-bf8d-ac4a2823de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98A26D-AE9B-4C0E-927E-F3C97ECD91AF}">
  <ds:schemaRefs>
    <ds:schemaRef ds:uri="http://schemas.microsoft.com/office/infopath/2007/PartnerControls"/>
    <ds:schemaRef ds:uri="http://www.w3.org/XML/1998/namespace"/>
    <ds:schemaRef ds:uri="http://schemas.microsoft.com/office/2006/documentManagement/types"/>
    <ds:schemaRef ds:uri="069dfa09-064e-483a-aaa6-fdf2a00b3e09"/>
    <ds:schemaRef ds:uri="http://schemas.microsoft.com/office/2006/metadata/properties"/>
    <ds:schemaRef ds:uri="http://purl.org/dc/elements/1.1/"/>
    <ds:schemaRef ds:uri="http://purl.org/dc/dcmitype/"/>
    <ds:schemaRef ds:uri="http://schemas.openxmlformats.org/package/2006/metadata/core-properties"/>
    <ds:schemaRef ds:uri="http://purl.org/dc/terms/"/>
    <ds:schemaRef ds:uri="852b2489-6a6e-40a3-bf8d-ac4a2823deb3"/>
  </ds:schemaRefs>
</ds:datastoreItem>
</file>

<file path=customXml/itemProps2.xml><?xml version="1.0" encoding="utf-8"?>
<ds:datastoreItem xmlns:ds="http://schemas.openxmlformats.org/officeDocument/2006/customXml" ds:itemID="{0DA91F6F-C278-4B8F-A86A-83EE5EB905AB}">
  <ds:schemaRefs>
    <ds:schemaRef ds:uri="http://schemas.microsoft.com/sharepoint/v3/contenttype/forms"/>
  </ds:schemaRefs>
</ds:datastoreItem>
</file>

<file path=customXml/itemProps3.xml><?xml version="1.0" encoding="utf-8"?>
<ds:datastoreItem xmlns:ds="http://schemas.openxmlformats.org/officeDocument/2006/customXml" ds:itemID="{560CD860-DF22-45DE-B83B-2F902C54D7EB}">
  <ds:schemaRefs>
    <ds:schemaRef ds:uri="069dfa09-064e-483a-aaa6-fdf2a00b3e09"/>
    <ds:schemaRef ds:uri="852b2489-6a6e-40a3-bf8d-ac4a2823deb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383</TotalTime>
  <Words>4746</Words>
  <Application>Microsoft Macintosh PowerPoint</Application>
  <PresentationFormat>Custom</PresentationFormat>
  <Paragraphs>350</Paragraphs>
  <Slides>20</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 Medium</vt:lpstr>
      <vt:lpstr>Arial</vt:lpstr>
      <vt:lpstr>Arial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dc:title>
  <dc:creator>Fight for Humanity</dc:creator>
  <cp:lastModifiedBy>Anki Sjöberg</cp:lastModifiedBy>
  <cp:revision>13</cp:revision>
  <dcterms:created xsi:type="dcterms:W3CDTF">2006-08-16T00:00:00Z</dcterms:created>
  <dcterms:modified xsi:type="dcterms:W3CDTF">2024-06-03T13:03:09Z</dcterms:modified>
  <dc:identifier>DAGGteIiTHw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0x0101005B28A16B3921654E968B6AF08CABF914</vt:lpwstr>
  </property>
  <property fmtid="{D5CDD505-2E9C-101B-9397-08002B2CF9AE}" pid="3" name="MediaServiceImageTags">
    <vt:lpwstr/>
  </property>
</Properties>
</file>