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notesMasterIdLst>
    <p:notesMasterId r:id="rId26"/>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7" r:id="rId25"/>
  </p:sldIdLst>
  <p:sldSz cx="18288000" cy="10287000"/>
  <p:notesSz cx="6858000" cy="9144000"/>
  <p:embeddedFontLst>
    <p:embeddedFont>
      <p:font typeface="Arial Bold" panose="020B0802020202020204" pitchFamily="34" charset="77"/>
      <p:regular r:id="rId27"/>
      <p:bold r:id="rId2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3041817-8F38-AE2C-BB84-F99366AD58D8}" v="21" dt="2024-06-03T08:32:16.798"/>
    <p1510:client id="{2319C5B1-7DD5-7245-8220-2988960A43BB}" v="6" dt="2024-06-02T21:01:28.563"/>
    <p1510:client id="{5FEF57B1-1BB9-5849-FE8D-148566E5758C}" v="8" dt="2024-06-03T10:46:47.366"/>
    <p1510:client id="{7866DBDB-F55A-5FAA-E517-EECA9E47A134}" v="3" dt="2024-06-03T10:49:07.498"/>
    <p1510:client id="{8EBC7857-A237-D2A8-D78E-B4EC8A1903EC}" v="67" dt="2024-06-03T09:05:31.780"/>
    <p1510:client id="{B1764B8F-7567-9161-B5E9-6D9C729B34A6}" v="3" dt="2024-06-03T11:03:04.936"/>
    <p1510:client id="{B2AC26C2-627D-7F45-8460-A6244A9E8845}" v="111" dt="2024-06-03T07:33:08.73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108" autoAdjust="0"/>
    <p:restoredTop sz="68710" autoAdjust="0"/>
  </p:normalViewPr>
  <p:slideViewPr>
    <p:cSldViewPr>
      <p:cViewPr varScale="1">
        <p:scale>
          <a:sx n="73" d="100"/>
          <a:sy n="73" d="100"/>
        </p:scale>
        <p:origin x="704" y="21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font" Target="fonts/font2.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font" Target="fonts/font1.fntdata"/><Relationship Id="rId30" Type="http://schemas.openxmlformats.org/officeDocument/2006/relationships/viewProps" Target="viewProps.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ki Sjöberg" userId="239c0786-fded-44c9-9289-6e10d66b746e" providerId="ADAL" clId="{B2AC26C2-627D-7F45-8460-A6244A9E8845}"/>
    <pc:docChg chg="undo custSel modSld">
      <pc:chgData name="Anki Sjöberg" userId="239c0786-fded-44c9-9289-6e10d66b746e" providerId="ADAL" clId="{B2AC26C2-627D-7F45-8460-A6244A9E8845}" dt="2024-06-03T13:35:29.376" v="237" actId="20577"/>
      <pc:docMkLst>
        <pc:docMk/>
      </pc:docMkLst>
      <pc:sldChg chg="modSp mod modAnim">
        <pc:chgData name="Anki Sjöberg" userId="239c0786-fded-44c9-9289-6e10d66b746e" providerId="ADAL" clId="{B2AC26C2-627D-7F45-8460-A6244A9E8845}" dt="2024-06-03T06:56:29.982" v="6" actId="20577"/>
        <pc:sldMkLst>
          <pc:docMk/>
          <pc:sldMk cId="0" sldId="256"/>
        </pc:sldMkLst>
        <pc:spChg chg="mod">
          <ac:chgData name="Anki Sjöberg" userId="239c0786-fded-44c9-9289-6e10d66b746e" providerId="ADAL" clId="{B2AC26C2-627D-7F45-8460-A6244A9E8845}" dt="2024-06-03T06:56:29.982" v="6" actId="20577"/>
          <ac:spMkLst>
            <pc:docMk/>
            <pc:sldMk cId="0" sldId="256"/>
            <ac:spMk id="4" creationId="{00000000-0000-0000-0000-000000000000}"/>
          </ac:spMkLst>
        </pc:spChg>
      </pc:sldChg>
      <pc:sldChg chg="modAnim modNotesTx">
        <pc:chgData name="Anki Sjöberg" userId="239c0786-fded-44c9-9289-6e10d66b746e" providerId="ADAL" clId="{B2AC26C2-627D-7F45-8460-A6244A9E8845}" dt="2024-06-03T13:35:29.376" v="237" actId="20577"/>
        <pc:sldMkLst>
          <pc:docMk/>
          <pc:sldMk cId="0" sldId="257"/>
        </pc:sldMkLst>
      </pc:sldChg>
      <pc:sldChg chg="modAnim">
        <pc:chgData name="Anki Sjöberg" userId="239c0786-fded-44c9-9289-6e10d66b746e" providerId="ADAL" clId="{B2AC26C2-627D-7F45-8460-A6244A9E8845}" dt="2024-06-03T06:56:16.156" v="4"/>
        <pc:sldMkLst>
          <pc:docMk/>
          <pc:sldMk cId="0" sldId="258"/>
        </pc:sldMkLst>
      </pc:sldChg>
      <pc:sldChg chg="modSp mod modAnim">
        <pc:chgData name="Anki Sjöberg" userId="239c0786-fded-44c9-9289-6e10d66b746e" providerId="ADAL" clId="{B2AC26C2-627D-7F45-8460-A6244A9E8845}" dt="2024-06-03T06:56:54.950" v="10"/>
        <pc:sldMkLst>
          <pc:docMk/>
          <pc:sldMk cId="0" sldId="259"/>
        </pc:sldMkLst>
        <pc:spChg chg="mod">
          <ac:chgData name="Anki Sjöberg" userId="239c0786-fded-44c9-9289-6e10d66b746e" providerId="ADAL" clId="{B2AC26C2-627D-7F45-8460-A6244A9E8845}" dt="2024-06-03T06:56:45.853" v="8" actId="20577"/>
          <ac:spMkLst>
            <pc:docMk/>
            <pc:sldMk cId="0" sldId="259"/>
            <ac:spMk id="4" creationId="{00000000-0000-0000-0000-000000000000}"/>
          </ac:spMkLst>
        </pc:spChg>
      </pc:sldChg>
      <pc:sldChg chg="modSp modAnim">
        <pc:chgData name="Anki Sjöberg" userId="239c0786-fded-44c9-9289-6e10d66b746e" providerId="ADAL" clId="{B2AC26C2-627D-7F45-8460-A6244A9E8845}" dt="2024-06-03T06:57:33.641" v="14" actId="20577"/>
        <pc:sldMkLst>
          <pc:docMk/>
          <pc:sldMk cId="0" sldId="260"/>
        </pc:sldMkLst>
        <pc:spChg chg="mod">
          <ac:chgData name="Anki Sjöberg" userId="239c0786-fded-44c9-9289-6e10d66b746e" providerId="ADAL" clId="{B2AC26C2-627D-7F45-8460-A6244A9E8845}" dt="2024-06-03T06:57:33.641" v="14" actId="20577"/>
          <ac:spMkLst>
            <pc:docMk/>
            <pc:sldMk cId="0" sldId="260"/>
            <ac:spMk id="6" creationId="{00000000-0000-0000-0000-000000000000}"/>
          </ac:spMkLst>
        </pc:spChg>
      </pc:sldChg>
      <pc:sldChg chg="modSp mod modAnim">
        <pc:chgData name="Anki Sjöberg" userId="239c0786-fded-44c9-9289-6e10d66b746e" providerId="ADAL" clId="{B2AC26C2-627D-7F45-8460-A6244A9E8845}" dt="2024-06-03T06:58:32.222" v="23"/>
        <pc:sldMkLst>
          <pc:docMk/>
          <pc:sldMk cId="0" sldId="261"/>
        </pc:sldMkLst>
        <pc:spChg chg="mod">
          <ac:chgData name="Anki Sjöberg" userId="239c0786-fded-44c9-9289-6e10d66b746e" providerId="ADAL" clId="{B2AC26C2-627D-7F45-8460-A6244A9E8845}" dt="2024-06-03T06:58:28.621" v="22" actId="20577"/>
          <ac:spMkLst>
            <pc:docMk/>
            <pc:sldMk cId="0" sldId="261"/>
            <ac:spMk id="14" creationId="{00000000-0000-0000-0000-000000000000}"/>
          </ac:spMkLst>
        </pc:spChg>
      </pc:sldChg>
      <pc:sldChg chg="modAnim">
        <pc:chgData name="Anki Sjöberg" userId="239c0786-fded-44c9-9289-6e10d66b746e" providerId="ADAL" clId="{B2AC26C2-627D-7F45-8460-A6244A9E8845}" dt="2024-06-03T06:58:42.424" v="24"/>
        <pc:sldMkLst>
          <pc:docMk/>
          <pc:sldMk cId="0" sldId="262"/>
        </pc:sldMkLst>
      </pc:sldChg>
      <pc:sldChg chg="modSp mod modAnim">
        <pc:chgData name="Anki Sjöberg" userId="239c0786-fded-44c9-9289-6e10d66b746e" providerId="ADAL" clId="{B2AC26C2-627D-7F45-8460-A6244A9E8845}" dt="2024-06-03T07:33:08.736" v="212"/>
        <pc:sldMkLst>
          <pc:docMk/>
          <pc:sldMk cId="0" sldId="263"/>
        </pc:sldMkLst>
        <pc:spChg chg="mod">
          <ac:chgData name="Anki Sjöberg" userId="239c0786-fded-44c9-9289-6e10d66b746e" providerId="ADAL" clId="{B2AC26C2-627D-7F45-8460-A6244A9E8845}" dt="2024-06-03T06:58:50.729" v="26" actId="20577"/>
          <ac:spMkLst>
            <pc:docMk/>
            <pc:sldMk cId="0" sldId="263"/>
            <ac:spMk id="2" creationId="{00000000-0000-0000-0000-000000000000}"/>
          </ac:spMkLst>
        </pc:spChg>
      </pc:sldChg>
      <pc:sldChg chg="modAnim">
        <pc:chgData name="Anki Sjöberg" userId="239c0786-fded-44c9-9289-6e10d66b746e" providerId="ADAL" clId="{B2AC26C2-627D-7F45-8460-A6244A9E8845}" dt="2024-06-03T07:01:38.981" v="33"/>
        <pc:sldMkLst>
          <pc:docMk/>
          <pc:sldMk cId="0" sldId="264"/>
        </pc:sldMkLst>
      </pc:sldChg>
      <pc:sldChg chg="modSp mod modAnim modNotesTx">
        <pc:chgData name="Anki Sjöberg" userId="239c0786-fded-44c9-9289-6e10d66b746e" providerId="ADAL" clId="{B2AC26C2-627D-7F45-8460-A6244A9E8845}" dt="2024-06-03T07:05:07.519" v="80" actId="20577"/>
        <pc:sldMkLst>
          <pc:docMk/>
          <pc:sldMk cId="0" sldId="265"/>
        </pc:sldMkLst>
        <pc:spChg chg="mod">
          <ac:chgData name="Anki Sjöberg" userId="239c0786-fded-44c9-9289-6e10d66b746e" providerId="ADAL" clId="{B2AC26C2-627D-7F45-8460-A6244A9E8845}" dt="2024-06-03T07:02:28.836" v="38" actId="20577"/>
          <ac:spMkLst>
            <pc:docMk/>
            <pc:sldMk cId="0" sldId="265"/>
            <ac:spMk id="4" creationId="{00000000-0000-0000-0000-000000000000}"/>
          </ac:spMkLst>
        </pc:spChg>
        <pc:spChg chg="mod">
          <ac:chgData name="Anki Sjöberg" userId="239c0786-fded-44c9-9289-6e10d66b746e" providerId="ADAL" clId="{B2AC26C2-627D-7F45-8460-A6244A9E8845}" dt="2024-06-03T07:04:08.751" v="63" actId="20577"/>
          <ac:spMkLst>
            <pc:docMk/>
            <pc:sldMk cId="0" sldId="265"/>
            <ac:spMk id="5" creationId="{00000000-0000-0000-0000-000000000000}"/>
          </ac:spMkLst>
        </pc:spChg>
      </pc:sldChg>
      <pc:sldChg chg="modAnim">
        <pc:chgData name="Anki Sjöberg" userId="239c0786-fded-44c9-9289-6e10d66b746e" providerId="ADAL" clId="{B2AC26C2-627D-7F45-8460-A6244A9E8845}" dt="2024-06-03T07:06:56.750" v="94"/>
        <pc:sldMkLst>
          <pc:docMk/>
          <pc:sldMk cId="0" sldId="266"/>
        </pc:sldMkLst>
      </pc:sldChg>
      <pc:sldChg chg="modAnim">
        <pc:chgData name="Anki Sjöberg" userId="239c0786-fded-44c9-9289-6e10d66b746e" providerId="ADAL" clId="{B2AC26C2-627D-7F45-8460-A6244A9E8845}" dt="2024-06-03T07:07:45.411" v="101"/>
        <pc:sldMkLst>
          <pc:docMk/>
          <pc:sldMk cId="0" sldId="267"/>
        </pc:sldMkLst>
      </pc:sldChg>
      <pc:sldChg chg="modAnim">
        <pc:chgData name="Anki Sjöberg" userId="239c0786-fded-44c9-9289-6e10d66b746e" providerId="ADAL" clId="{B2AC26C2-627D-7F45-8460-A6244A9E8845}" dt="2024-06-03T07:08:16.301" v="105"/>
        <pc:sldMkLst>
          <pc:docMk/>
          <pc:sldMk cId="0" sldId="268"/>
        </pc:sldMkLst>
      </pc:sldChg>
      <pc:sldChg chg="modSp modAnim">
        <pc:chgData name="Anki Sjöberg" userId="239c0786-fded-44c9-9289-6e10d66b746e" providerId="ADAL" clId="{B2AC26C2-627D-7F45-8460-A6244A9E8845}" dt="2024-06-03T07:09:08.713" v="114"/>
        <pc:sldMkLst>
          <pc:docMk/>
          <pc:sldMk cId="0" sldId="269"/>
        </pc:sldMkLst>
        <pc:spChg chg="mod">
          <ac:chgData name="Anki Sjöberg" userId="239c0786-fded-44c9-9289-6e10d66b746e" providerId="ADAL" clId="{B2AC26C2-627D-7F45-8460-A6244A9E8845}" dt="2024-06-03T07:08:52.298" v="112" actId="20577"/>
          <ac:spMkLst>
            <pc:docMk/>
            <pc:sldMk cId="0" sldId="269"/>
            <ac:spMk id="5" creationId="{00000000-0000-0000-0000-000000000000}"/>
          </ac:spMkLst>
        </pc:spChg>
      </pc:sldChg>
      <pc:sldChg chg="modSp modAnim">
        <pc:chgData name="Anki Sjöberg" userId="239c0786-fded-44c9-9289-6e10d66b746e" providerId="ADAL" clId="{B2AC26C2-627D-7F45-8460-A6244A9E8845}" dt="2024-06-03T07:09:58.191" v="119"/>
        <pc:sldMkLst>
          <pc:docMk/>
          <pc:sldMk cId="0" sldId="270"/>
        </pc:sldMkLst>
        <pc:spChg chg="mod">
          <ac:chgData name="Anki Sjöberg" userId="239c0786-fded-44c9-9289-6e10d66b746e" providerId="ADAL" clId="{B2AC26C2-627D-7F45-8460-A6244A9E8845}" dt="2024-06-03T07:09:52.908" v="118" actId="20577"/>
          <ac:spMkLst>
            <pc:docMk/>
            <pc:sldMk cId="0" sldId="270"/>
            <ac:spMk id="3" creationId="{00000000-0000-0000-0000-000000000000}"/>
          </ac:spMkLst>
        </pc:spChg>
      </pc:sldChg>
      <pc:sldChg chg="modSp modAnim">
        <pc:chgData name="Anki Sjöberg" userId="239c0786-fded-44c9-9289-6e10d66b746e" providerId="ADAL" clId="{B2AC26C2-627D-7F45-8460-A6244A9E8845}" dt="2024-06-03T07:10:43.902" v="129"/>
        <pc:sldMkLst>
          <pc:docMk/>
          <pc:sldMk cId="0" sldId="271"/>
        </pc:sldMkLst>
        <pc:spChg chg="mod">
          <ac:chgData name="Anki Sjöberg" userId="239c0786-fded-44c9-9289-6e10d66b746e" providerId="ADAL" clId="{B2AC26C2-627D-7F45-8460-A6244A9E8845}" dt="2024-06-03T07:10:40.120" v="128" actId="20577"/>
          <ac:spMkLst>
            <pc:docMk/>
            <pc:sldMk cId="0" sldId="271"/>
            <ac:spMk id="9" creationId="{00000000-0000-0000-0000-000000000000}"/>
          </ac:spMkLst>
        </pc:spChg>
      </pc:sldChg>
      <pc:sldChg chg="modSp mod modAnim">
        <pc:chgData name="Anki Sjöberg" userId="239c0786-fded-44c9-9289-6e10d66b746e" providerId="ADAL" clId="{B2AC26C2-627D-7F45-8460-A6244A9E8845}" dt="2024-06-03T07:10:57.839" v="133"/>
        <pc:sldMkLst>
          <pc:docMk/>
          <pc:sldMk cId="0" sldId="272"/>
        </pc:sldMkLst>
        <pc:spChg chg="mod">
          <ac:chgData name="Anki Sjöberg" userId="239c0786-fded-44c9-9289-6e10d66b746e" providerId="ADAL" clId="{B2AC26C2-627D-7F45-8460-A6244A9E8845}" dt="2024-06-03T07:10:55.389" v="132" actId="14100"/>
          <ac:spMkLst>
            <pc:docMk/>
            <pc:sldMk cId="0" sldId="272"/>
            <ac:spMk id="8" creationId="{00000000-0000-0000-0000-000000000000}"/>
          </ac:spMkLst>
        </pc:spChg>
      </pc:sldChg>
      <pc:sldChg chg="modAnim">
        <pc:chgData name="Anki Sjöberg" userId="239c0786-fded-44c9-9289-6e10d66b746e" providerId="ADAL" clId="{B2AC26C2-627D-7F45-8460-A6244A9E8845}" dt="2024-06-03T07:11:15.993" v="136"/>
        <pc:sldMkLst>
          <pc:docMk/>
          <pc:sldMk cId="0" sldId="273"/>
        </pc:sldMkLst>
      </pc:sldChg>
      <pc:sldChg chg="modAnim">
        <pc:chgData name="Anki Sjöberg" userId="239c0786-fded-44c9-9289-6e10d66b746e" providerId="ADAL" clId="{B2AC26C2-627D-7F45-8460-A6244A9E8845}" dt="2024-06-03T07:11:47.668" v="140"/>
        <pc:sldMkLst>
          <pc:docMk/>
          <pc:sldMk cId="0" sldId="274"/>
        </pc:sldMkLst>
      </pc:sldChg>
      <pc:sldChg chg="modAnim modNotesTx">
        <pc:chgData name="Anki Sjöberg" userId="239c0786-fded-44c9-9289-6e10d66b746e" providerId="ADAL" clId="{B2AC26C2-627D-7F45-8460-A6244A9E8845}" dt="2024-06-03T07:12:09.976" v="144" actId="15"/>
        <pc:sldMkLst>
          <pc:docMk/>
          <pc:sldMk cId="0" sldId="275"/>
        </pc:sldMkLst>
      </pc:sldChg>
    </pc:docChg>
  </pc:docChgLst>
  <pc:docChgLst>
    <pc:chgData name="Pascal  Bongard" userId="S::pascal.bongard@fightforhumanity.org::0b682342-0107-4a83-9ab4-89341b237cf0" providerId="AD" clId="Web-{8EBC7857-A237-D2A8-D78E-B4EC8A1903EC}"/>
    <pc:docChg chg="modSld">
      <pc:chgData name="Pascal  Bongard" userId="S::pascal.bongard@fightforhumanity.org::0b682342-0107-4a83-9ab4-89341b237cf0" providerId="AD" clId="Web-{8EBC7857-A237-D2A8-D78E-B4EC8A1903EC}" dt="2024-06-03T09:08:09.275" v="315"/>
      <pc:docMkLst>
        <pc:docMk/>
      </pc:docMkLst>
      <pc:sldChg chg="modSp modNotes">
        <pc:chgData name="Pascal  Bongard" userId="S::pascal.bongard@fightforhumanity.org::0b682342-0107-4a83-9ab4-89341b237cf0" providerId="AD" clId="Web-{8EBC7857-A237-D2A8-D78E-B4EC8A1903EC}" dt="2024-06-03T08:56:27.165" v="38"/>
        <pc:sldMkLst>
          <pc:docMk/>
          <pc:sldMk cId="0" sldId="256"/>
        </pc:sldMkLst>
        <pc:spChg chg="mod">
          <ac:chgData name="Pascal  Bongard" userId="S::pascal.bongard@fightforhumanity.org::0b682342-0107-4a83-9ab4-89341b237cf0" providerId="AD" clId="Web-{8EBC7857-A237-D2A8-D78E-B4EC8A1903EC}" dt="2024-06-03T08:56:23.165" v="33" actId="20577"/>
          <ac:spMkLst>
            <pc:docMk/>
            <pc:sldMk cId="0" sldId="256"/>
            <ac:spMk id="4" creationId="{00000000-0000-0000-0000-000000000000}"/>
          </ac:spMkLst>
        </pc:spChg>
      </pc:sldChg>
      <pc:sldChg chg="modSp">
        <pc:chgData name="Pascal  Bongard" userId="S::pascal.bongard@fightforhumanity.org::0b682342-0107-4a83-9ab4-89341b237cf0" providerId="AD" clId="Web-{8EBC7857-A237-D2A8-D78E-B4EC8A1903EC}" dt="2024-06-03T08:56:58.433" v="39" actId="20577"/>
        <pc:sldMkLst>
          <pc:docMk/>
          <pc:sldMk cId="0" sldId="258"/>
        </pc:sldMkLst>
        <pc:spChg chg="mod">
          <ac:chgData name="Pascal  Bongard" userId="S::pascal.bongard@fightforhumanity.org::0b682342-0107-4a83-9ab4-89341b237cf0" providerId="AD" clId="Web-{8EBC7857-A237-D2A8-D78E-B4EC8A1903EC}" dt="2024-06-03T08:56:58.433" v="39" actId="20577"/>
          <ac:spMkLst>
            <pc:docMk/>
            <pc:sldMk cId="0" sldId="258"/>
            <ac:spMk id="6" creationId="{00000000-0000-0000-0000-000000000000}"/>
          </ac:spMkLst>
        </pc:spChg>
      </pc:sldChg>
      <pc:sldChg chg="modSp">
        <pc:chgData name="Pascal  Bongard" userId="S::pascal.bongard@fightforhumanity.org::0b682342-0107-4a83-9ab4-89341b237cf0" providerId="AD" clId="Web-{8EBC7857-A237-D2A8-D78E-B4EC8A1903EC}" dt="2024-06-03T08:57:09.918" v="40" actId="20577"/>
        <pc:sldMkLst>
          <pc:docMk/>
          <pc:sldMk cId="0" sldId="259"/>
        </pc:sldMkLst>
        <pc:spChg chg="mod">
          <ac:chgData name="Pascal  Bongard" userId="S::pascal.bongard@fightforhumanity.org::0b682342-0107-4a83-9ab4-89341b237cf0" providerId="AD" clId="Web-{8EBC7857-A237-D2A8-D78E-B4EC8A1903EC}" dt="2024-06-03T08:57:09.918" v="40" actId="20577"/>
          <ac:spMkLst>
            <pc:docMk/>
            <pc:sldMk cId="0" sldId="259"/>
            <ac:spMk id="5" creationId="{00000000-0000-0000-0000-000000000000}"/>
          </ac:spMkLst>
        </pc:spChg>
      </pc:sldChg>
      <pc:sldChg chg="modNotes">
        <pc:chgData name="Pascal  Bongard" userId="S::pascal.bongard@fightforhumanity.org::0b682342-0107-4a83-9ab4-89341b237cf0" providerId="AD" clId="Web-{8EBC7857-A237-D2A8-D78E-B4EC8A1903EC}" dt="2024-06-03T08:57:58.343" v="46"/>
        <pc:sldMkLst>
          <pc:docMk/>
          <pc:sldMk cId="0" sldId="261"/>
        </pc:sldMkLst>
      </pc:sldChg>
      <pc:sldChg chg="modNotes">
        <pc:chgData name="Pascal  Bongard" userId="S::pascal.bongard@fightforhumanity.org::0b682342-0107-4a83-9ab4-89341b237cf0" providerId="AD" clId="Web-{8EBC7857-A237-D2A8-D78E-B4EC8A1903EC}" dt="2024-06-03T08:59:05.598" v="69"/>
        <pc:sldMkLst>
          <pc:docMk/>
          <pc:sldMk cId="0" sldId="262"/>
        </pc:sldMkLst>
      </pc:sldChg>
      <pc:sldChg chg="modNotes">
        <pc:chgData name="Pascal  Bongard" userId="S::pascal.bongard@fightforhumanity.org::0b682342-0107-4a83-9ab4-89341b237cf0" providerId="AD" clId="Web-{8EBC7857-A237-D2A8-D78E-B4EC8A1903EC}" dt="2024-06-03T09:03:08.396" v="268"/>
        <pc:sldMkLst>
          <pc:docMk/>
          <pc:sldMk cId="0" sldId="264"/>
        </pc:sldMkLst>
      </pc:sldChg>
      <pc:sldChg chg="modNotes">
        <pc:chgData name="Pascal  Bongard" userId="S::pascal.bongard@fightforhumanity.org::0b682342-0107-4a83-9ab4-89341b237cf0" providerId="AD" clId="Web-{8EBC7857-A237-D2A8-D78E-B4EC8A1903EC}" dt="2024-06-03T09:03:33.663" v="270"/>
        <pc:sldMkLst>
          <pc:docMk/>
          <pc:sldMk cId="0" sldId="265"/>
        </pc:sldMkLst>
      </pc:sldChg>
      <pc:sldChg chg="modNotes">
        <pc:chgData name="Pascal  Bongard" userId="S::pascal.bongard@fightforhumanity.org::0b682342-0107-4a83-9ab4-89341b237cf0" providerId="AD" clId="Web-{8EBC7857-A237-D2A8-D78E-B4EC8A1903EC}" dt="2024-06-03T09:04:53.950" v="278"/>
        <pc:sldMkLst>
          <pc:docMk/>
          <pc:sldMk cId="0" sldId="268"/>
        </pc:sldMkLst>
      </pc:sldChg>
      <pc:sldChg chg="modNotes">
        <pc:chgData name="Pascal  Bongard" userId="S::pascal.bongard@fightforhumanity.org::0b682342-0107-4a83-9ab4-89341b237cf0" providerId="AD" clId="Web-{8EBC7857-A237-D2A8-D78E-B4EC8A1903EC}" dt="2024-06-03T09:05:31.421" v="287"/>
        <pc:sldMkLst>
          <pc:docMk/>
          <pc:sldMk cId="0" sldId="269"/>
        </pc:sldMkLst>
      </pc:sldChg>
      <pc:sldChg chg="modNotes">
        <pc:chgData name="Pascal  Bongard" userId="S::pascal.bongard@fightforhumanity.org::0b682342-0107-4a83-9ab4-89341b237cf0" providerId="AD" clId="Web-{8EBC7857-A237-D2A8-D78E-B4EC8A1903EC}" dt="2024-06-03T09:05:53.969" v="292"/>
        <pc:sldMkLst>
          <pc:docMk/>
          <pc:sldMk cId="0" sldId="270"/>
        </pc:sldMkLst>
      </pc:sldChg>
      <pc:sldChg chg="modNotes">
        <pc:chgData name="Pascal  Bongard" userId="S::pascal.bongard@fightforhumanity.org::0b682342-0107-4a83-9ab4-89341b237cf0" providerId="AD" clId="Web-{8EBC7857-A237-D2A8-D78E-B4EC8A1903EC}" dt="2024-06-03T09:06:54.270" v="305"/>
        <pc:sldMkLst>
          <pc:docMk/>
          <pc:sldMk cId="0" sldId="271"/>
        </pc:sldMkLst>
      </pc:sldChg>
      <pc:sldChg chg="modNotes">
        <pc:chgData name="Pascal  Bongard" userId="S::pascal.bongard@fightforhumanity.org::0b682342-0107-4a83-9ab4-89341b237cf0" providerId="AD" clId="Web-{8EBC7857-A237-D2A8-D78E-B4EC8A1903EC}" dt="2024-06-03T09:08:09.275" v="315"/>
        <pc:sldMkLst>
          <pc:docMk/>
          <pc:sldMk cId="0" sldId="274"/>
        </pc:sldMkLst>
      </pc:sldChg>
    </pc:docChg>
  </pc:docChgLst>
  <pc:docChgLst>
    <pc:chgData name="Pascal  Bongard" userId="S::pascal.bongard@fightforhumanity.org::0b682342-0107-4a83-9ab4-89341b237cf0" providerId="AD" clId="Web-{B1764B8F-7567-9161-B5E9-6D9C729B34A6}"/>
    <pc:docChg chg="addSld delSld modSld">
      <pc:chgData name="Pascal  Bongard" userId="S::pascal.bongard@fightforhumanity.org::0b682342-0107-4a83-9ab4-89341b237cf0" providerId="AD" clId="Web-{B1764B8F-7567-9161-B5E9-6D9C729B34A6}" dt="2024-06-03T11:03:18.671" v="3"/>
      <pc:docMkLst>
        <pc:docMk/>
      </pc:docMkLst>
      <pc:sldChg chg="new del">
        <pc:chgData name="Pascal  Bongard" userId="S::pascal.bongard@fightforhumanity.org::0b682342-0107-4a83-9ab4-89341b237cf0" providerId="AD" clId="Web-{B1764B8F-7567-9161-B5E9-6D9C729B34A6}" dt="2024-06-03T11:03:04.936" v="2"/>
        <pc:sldMkLst>
          <pc:docMk/>
          <pc:sldMk cId="3473256101" sldId="276"/>
        </pc:sldMkLst>
      </pc:sldChg>
      <pc:sldChg chg="add modNotes">
        <pc:chgData name="Pascal  Bongard" userId="S::pascal.bongard@fightforhumanity.org::0b682342-0107-4a83-9ab4-89341b237cf0" providerId="AD" clId="Web-{B1764B8F-7567-9161-B5E9-6D9C729B34A6}" dt="2024-06-03T11:03:18.671" v="3"/>
        <pc:sldMkLst>
          <pc:docMk/>
          <pc:sldMk cId="669765449" sldId="277"/>
        </pc:sldMkLst>
      </pc:sldChg>
    </pc:docChg>
  </pc:docChgLst>
  <pc:docChgLst>
    <pc:chgData name="Pascal  Bongard" userId="S::pascal.bongard@fightforhumanity.org::0b682342-0107-4a83-9ab4-89341b237cf0" providerId="AD" clId="Web-{249B610A-A5F8-2696-D80F-894E6DBAC591}"/>
    <pc:docChg chg="modSld">
      <pc:chgData name="Pascal  Bongard" userId="S::pascal.bongard@fightforhumanity.org::0b682342-0107-4a83-9ab4-89341b237cf0" providerId="AD" clId="Web-{249B610A-A5F8-2696-D80F-894E6DBAC591}" dt="2024-06-03T09:16:19.827" v="1"/>
      <pc:docMkLst>
        <pc:docMk/>
      </pc:docMkLst>
      <pc:sldChg chg="modNotes">
        <pc:chgData name="Pascal  Bongard" userId="S::pascal.bongard@fightforhumanity.org::0b682342-0107-4a83-9ab4-89341b237cf0" providerId="AD" clId="Web-{249B610A-A5F8-2696-D80F-894E6DBAC591}" dt="2024-06-03T09:16:19.827" v="1"/>
        <pc:sldMkLst>
          <pc:docMk/>
          <pc:sldMk cId="0" sldId="257"/>
        </pc:sldMkLst>
      </pc:sldChg>
    </pc:docChg>
  </pc:docChgLst>
  <pc:docChgLst>
    <pc:chgData name="Pascal  Bongard" userId="S::pascal.bongard@fightforhumanity.org::0b682342-0107-4a83-9ab4-89341b237cf0" providerId="AD" clId="Web-{7866DBDB-F55A-5FAA-E517-EECA9E47A134}"/>
    <pc:docChg chg="modSld">
      <pc:chgData name="Pascal  Bongard" userId="S::pascal.bongard@fightforhumanity.org::0b682342-0107-4a83-9ab4-89341b237cf0" providerId="AD" clId="Web-{7866DBDB-F55A-5FAA-E517-EECA9E47A134}" dt="2024-06-03T10:49:06.670" v="0" actId="20577"/>
      <pc:docMkLst>
        <pc:docMk/>
      </pc:docMkLst>
      <pc:sldChg chg="modSp">
        <pc:chgData name="Pascal  Bongard" userId="S::pascal.bongard@fightforhumanity.org::0b682342-0107-4a83-9ab4-89341b237cf0" providerId="AD" clId="Web-{7866DBDB-F55A-5FAA-E517-EECA9E47A134}" dt="2024-06-03T10:49:06.670" v="0" actId="20577"/>
        <pc:sldMkLst>
          <pc:docMk/>
          <pc:sldMk cId="0" sldId="258"/>
        </pc:sldMkLst>
        <pc:spChg chg="mod">
          <ac:chgData name="Pascal  Bongard" userId="S::pascal.bongard@fightforhumanity.org::0b682342-0107-4a83-9ab4-89341b237cf0" providerId="AD" clId="Web-{7866DBDB-F55A-5FAA-E517-EECA9E47A134}" dt="2024-06-03T10:49:06.670" v="0" actId="20577"/>
          <ac:spMkLst>
            <pc:docMk/>
            <pc:sldMk cId="0" sldId="258"/>
            <ac:spMk id="6" creationId="{00000000-0000-0000-0000-000000000000}"/>
          </ac:spMkLst>
        </pc:spChg>
      </pc:sldChg>
    </pc:docChg>
  </pc:docChgLst>
  <pc:docChgLst>
    <pc:chgData name="Pascal  Bongard" userId="S::pascal.bongard@fightforhumanity.org::0b682342-0107-4a83-9ab4-89341b237cf0" providerId="AD" clId="Web-{54610301-A34A-2220-5E4A-4DB8E154733F}"/>
    <pc:docChg chg="modSld">
      <pc:chgData name="Pascal  Bongard" userId="S::pascal.bongard@fightforhumanity.org::0b682342-0107-4a83-9ab4-89341b237cf0" providerId="AD" clId="Web-{54610301-A34A-2220-5E4A-4DB8E154733F}" dt="2024-06-02T10:07:35.768" v="1315"/>
      <pc:docMkLst>
        <pc:docMk/>
      </pc:docMkLst>
      <pc:sldChg chg="modNotes">
        <pc:chgData name="Pascal  Bongard" userId="S::pascal.bongard@fightforhumanity.org::0b682342-0107-4a83-9ab4-89341b237cf0" providerId="AD" clId="Web-{54610301-A34A-2220-5E4A-4DB8E154733F}" dt="2024-06-02T08:47:50.341" v="7"/>
        <pc:sldMkLst>
          <pc:docMk/>
          <pc:sldMk cId="0" sldId="256"/>
        </pc:sldMkLst>
      </pc:sldChg>
      <pc:sldChg chg="modNotes">
        <pc:chgData name="Pascal  Bongard" userId="S::pascal.bongard@fightforhumanity.org::0b682342-0107-4a83-9ab4-89341b237cf0" providerId="AD" clId="Web-{54610301-A34A-2220-5E4A-4DB8E154733F}" dt="2024-06-02T08:55:25.710" v="107"/>
        <pc:sldMkLst>
          <pc:docMk/>
          <pc:sldMk cId="0" sldId="257"/>
        </pc:sldMkLst>
      </pc:sldChg>
      <pc:sldChg chg="modNotes">
        <pc:chgData name="Pascal  Bongard" userId="S::pascal.bongard@fightforhumanity.org::0b682342-0107-4a83-9ab4-89341b237cf0" providerId="AD" clId="Web-{54610301-A34A-2220-5E4A-4DB8E154733F}" dt="2024-06-02T08:55:56.727" v="111"/>
        <pc:sldMkLst>
          <pc:docMk/>
          <pc:sldMk cId="0" sldId="258"/>
        </pc:sldMkLst>
      </pc:sldChg>
      <pc:sldChg chg="modNotes">
        <pc:chgData name="Pascal  Bongard" userId="S::pascal.bongard@fightforhumanity.org::0b682342-0107-4a83-9ab4-89341b237cf0" providerId="AD" clId="Web-{54610301-A34A-2220-5E4A-4DB8E154733F}" dt="2024-06-02T09:13:19.028" v="197"/>
        <pc:sldMkLst>
          <pc:docMk/>
          <pc:sldMk cId="0" sldId="259"/>
        </pc:sldMkLst>
      </pc:sldChg>
      <pc:sldChg chg="modNotes">
        <pc:chgData name="Pascal  Bongard" userId="S::pascal.bongard@fightforhumanity.org::0b682342-0107-4a83-9ab4-89341b237cf0" providerId="AD" clId="Web-{54610301-A34A-2220-5E4A-4DB8E154733F}" dt="2024-06-02T09:06:26.458" v="195"/>
        <pc:sldMkLst>
          <pc:docMk/>
          <pc:sldMk cId="0" sldId="260"/>
        </pc:sldMkLst>
      </pc:sldChg>
      <pc:sldChg chg="modNotes">
        <pc:chgData name="Pascal  Bongard" userId="S::pascal.bongard@fightforhumanity.org::0b682342-0107-4a83-9ab4-89341b237cf0" providerId="AD" clId="Web-{54610301-A34A-2220-5E4A-4DB8E154733F}" dt="2024-06-02T09:41:40.023" v="282"/>
        <pc:sldMkLst>
          <pc:docMk/>
          <pc:sldMk cId="0" sldId="261"/>
        </pc:sldMkLst>
      </pc:sldChg>
      <pc:sldChg chg="modNotes">
        <pc:chgData name="Pascal  Bongard" userId="S::pascal.bongard@fightforhumanity.org::0b682342-0107-4a83-9ab4-89341b237cf0" providerId="AD" clId="Web-{54610301-A34A-2220-5E4A-4DB8E154733F}" dt="2024-06-02T09:44:53.419" v="430"/>
        <pc:sldMkLst>
          <pc:docMk/>
          <pc:sldMk cId="0" sldId="262"/>
        </pc:sldMkLst>
      </pc:sldChg>
      <pc:sldChg chg="modNotes">
        <pc:chgData name="Pascal  Bongard" userId="S::pascal.bongard@fightforhumanity.org::0b682342-0107-4a83-9ab4-89341b237cf0" providerId="AD" clId="Web-{54610301-A34A-2220-5E4A-4DB8E154733F}" dt="2024-06-02T09:51:40.820" v="688"/>
        <pc:sldMkLst>
          <pc:docMk/>
          <pc:sldMk cId="0" sldId="263"/>
        </pc:sldMkLst>
      </pc:sldChg>
      <pc:sldChg chg="modNotes">
        <pc:chgData name="Pascal  Bongard" userId="S::pascal.bongard@fightforhumanity.org::0b682342-0107-4a83-9ab4-89341b237cf0" providerId="AD" clId="Web-{54610301-A34A-2220-5E4A-4DB8E154733F}" dt="2024-06-02T09:55:18.732" v="854"/>
        <pc:sldMkLst>
          <pc:docMk/>
          <pc:sldMk cId="0" sldId="264"/>
        </pc:sldMkLst>
      </pc:sldChg>
      <pc:sldChg chg="modNotes">
        <pc:chgData name="Pascal  Bongard" userId="S::pascal.bongard@fightforhumanity.org::0b682342-0107-4a83-9ab4-89341b237cf0" providerId="AD" clId="Web-{54610301-A34A-2220-5E4A-4DB8E154733F}" dt="2024-06-02T09:58:06.456" v="947"/>
        <pc:sldMkLst>
          <pc:docMk/>
          <pc:sldMk cId="0" sldId="265"/>
        </pc:sldMkLst>
      </pc:sldChg>
      <pc:sldChg chg="modNotes">
        <pc:chgData name="Pascal  Bongard" userId="S::pascal.bongard@fightforhumanity.org::0b682342-0107-4a83-9ab4-89341b237cf0" providerId="AD" clId="Web-{54610301-A34A-2220-5E4A-4DB8E154733F}" dt="2024-06-02T10:06:48.204" v="1271"/>
        <pc:sldMkLst>
          <pc:docMk/>
          <pc:sldMk cId="0" sldId="266"/>
        </pc:sldMkLst>
      </pc:sldChg>
      <pc:sldChg chg="modNotes">
        <pc:chgData name="Pascal  Bongard" userId="S::pascal.bongard@fightforhumanity.org::0b682342-0107-4a83-9ab4-89341b237cf0" providerId="AD" clId="Web-{54610301-A34A-2220-5E4A-4DB8E154733F}" dt="2024-06-02T10:06:02.469" v="1251"/>
        <pc:sldMkLst>
          <pc:docMk/>
          <pc:sldMk cId="0" sldId="267"/>
        </pc:sldMkLst>
      </pc:sldChg>
      <pc:sldChg chg="modNotes">
        <pc:chgData name="Pascal  Bongard" userId="S::pascal.bongard@fightforhumanity.org::0b682342-0107-4a83-9ab4-89341b237cf0" providerId="AD" clId="Web-{54610301-A34A-2220-5E4A-4DB8E154733F}" dt="2024-06-02T10:03:41.840" v="1177"/>
        <pc:sldMkLst>
          <pc:docMk/>
          <pc:sldMk cId="0" sldId="268"/>
        </pc:sldMkLst>
      </pc:sldChg>
      <pc:sldChg chg="modNotes">
        <pc:chgData name="Pascal  Bongard" userId="S::pascal.bongard@fightforhumanity.org::0b682342-0107-4a83-9ab4-89341b237cf0" providerId="AD" clId="Web-{54610301-A34A-2220-5E4A-4DB8E154733F}" dt="2024-06-02T10:05:38.796" v="1246"/>
        <pc:sldMkLst>
          <pc:docMk/>
          <pc:sldMk cId="0" sldId="269"/>
        </pc:sldMkLst>
      </pc:sldChg>
      <pc:sldChg chg="modNotes">
        <pc:chgData name="Pascal  Bongard" userId="S::pascal.bongard@fightforhumanity.org::0b682342-0107-4a83-9ab4-89341b237cf0" providerId="AD" clId="Web-{54610301-A34A-2220-5E4A-4DB8E154733F}" dt="2024-06-02T10:06:59.267" v="1279"/>
        <pc:sldMkLst>
          <pc:docMk/>
          <pc:sldMk cId="0" sldId="270"/>
        </pc:sldMkLst>
      </pc:sldChg>
      <pc:sldChg chg="modNotes">
        <pc:chgData name="Pascal  Bongard" userId="S::pascal.bongard@fightforhumanity.org::0b682342-0107-4a83-9ab4-89341b237cf0" providerId="AD" clId="Web-{54610301-A34A-2220-5E4A-4DB8E154733F}" dt="2024-06-02T10:07:35.768" v="1315"/>
        <pc:sldMkLst>
          <pc:docMk/>
          <pc:sldMk cId="0" sldId="271"/>
        </pc:sldMkLst>
      </pc:sldChg>
    </pc:docChg>
  </pc:docChgLst>
  <pc:docChgLst>
    <pc:chgData name="Pascal  Bongard" userId="S::pascal.bongard@fightforhumanity.org::0b682342-0107-4a83-9ab4-89341b237cf0" providerId="AD" clId="Web-{5FEF57B1-1BB9-5849-FE8D-148566E5758C}"/>
    <pc:docChg chg="modSld">
      <pc:chgData name="Pascal  Bongard" userId="S::pascal.bongard@fightforhumanity.org::0b682342-0107-4a83-9ab4-89341b237cf0" providerId="AD" clId="Web-{5FEF57B1-1BB9-5849-FE8D-148566E5758C}" dt="2024-06-03T10:46:46.413" v="3" actId="20577"/>
      <pc:docMkLst>
        <pc:docMk/>
      </pc:docMkLst>
      <pc:sldChg chg="modSp">
        <pc:chgData name="Pascal  Bongard" userId="S::pascal.bongard@fightforhumanity.org::0b682342-0107-4a83-9ab4-89341b237cf0" providerId="AD" clId="Web-{5FEF57B1-1BB9-5849-FE8D-148566E5758C}" dt="2024-06-03T10:46:46.413" v="3" actId="20577"/>
        <pc:sldMkLst>
          <pc:docMk/>
          <pc:sldMk cId="0" sldId="258"/>
        </pc:sldMkLst>
        <pc:spChg chg="mod">
          <ac:chgData name="Pascal  Bongard" userId="S::pascal.bongard@fightforhumanity.org::0b682342-0107-4a83-9ab4-89341b237cf0" providerId="AD" clId="Web-{5FEF57B1-1BB9-5849-FE8D-148566E5758C}" dt="2024-06-03T10:46:46.413" v="3" actId="20577"/>
          <ac:spMkLst>
            <pc:docMk/>
            <pc:sldMk cId="0" sldId="258"/>
            <ac:spMk id="6" creationId="{00000000-0000-0000-0000-000000000000}"/>
          </ac:spMkLst>
        </pc:spChg>
      </pc:sldChg>
    </pc:docChg>
  </pc:docChgLst>
  <pc:docChgLst>
    <pc:chgData name="Pascal  Bongard" userId="S::pascal.bongard@fightforhumanity.org::0b682342-0107-4a83-9ab4-89341b237cf0" providerId="AD" clId="Web-{5BFD0550-07E4-7E2D-934D-4C3F894429C1}"/>
    <pc:docChg chg="modSld">
      <pc:chgData name="Pascal  Bongard" userId="S::pascal.bongard@fightforhumanity.org::0b682342-0107-4a83-9ab4-89341b237cf0" providerId="AD" clId="Web-{5BFD0550-07E4-7E2D-934D-4C3F894429C1}" dt="2024-06-03T06:28:10.812" v="42"/>
      <pc:docMkLst>
        <pc:docMk/>
      </pc:docMkLst>
      <pc:sldChg chg="modNotes">
        <pc:chgData name="Pascal  Bongard" userId="S::pascal.bongard@fightforhumanity.org::0b682342-0107-4a83-9ab4-89341b237cf0" providerId="AD" clId="Web-{5BFD0550-07E4-7E2D-934D-4C3F894429C1}" dt="2024-06-03T06:27:17.044" v="36"/>
        <pc:sldMkLst>
          <pc:docMk/>
          <pc:sldMk cId="0" sldId="256"/>
        </pc:sldMkLst>
      </pc:sldChg>
      <pc:sldChg chg="modNotes">
        <pc:chgData name="Pascal  Bongard" userId="S::pascal.bongard@fightforhumanity.org::0b682342-0107-4a83-9ab4-89341b237cf0" providerId="AD" clId="Web-{5BFD0550-07E4-7E2D-934D-4C3F894429C1}" dt="2024-06-03T06:28:10.812" v="42"/>
        <pc:sldMkLst>
          <pc:docMk/>
          <pc:sldMk cId="0" sldId="257"/>
        </pc:sldMkLst>
      </pc:sldChg>
    </pc:docChg>
  </pc:docChgLst>
  <pc:docChgLst>
    <pc:chgData name="Anki Sjöberg" userId="239c0786-fded-44c9-9289-6e10d66b746e" providerId="ADAL" clId="{2319C5B1-7DD5-7245-8220-2988960A43BB}"/>
    <pc:docChg chg="undo custSel modSld">
      <pc:chgData name="Anki Sjöberg" userId="239c0786-fded-44c9-9289-6e10d66b746e" providerId="ADAL" clId="{2319C5B1-7DD5-7245-8220-2988960A43BB}" dt="2024-06-02T21:26:52.282" v="1384" actId="20577"/>
      <pc:docMkLst>
        <pc:docMk/>
      </pc:docMkLst>
      <pc:sldChg chg="modSp mod modNotesTx">
        <pc:chgData name="Anki Sjöberg" userId="239c0786-fded-44c9-9289-6e10d66b746e" providerId="ADAL" clId="{2319C5B1-7DD5-7245-8220-2988960A43BB}" dt="2024-06-02T20:08:42.825" v="169" actId="20577"/>
        <pc:sldMkLst>
          <pc:docMk/>
          <pc:sldMk cId="0" sldId="256"/>
        </pc:sldMkLst>
        <pc:spChg chg="mod">
          <ac:chgData name="Anki Sjöberg" userId="239c0786-fded-44c9-9289-6e10d66b746e" providerId="ADAL" clId="{2319C5B1-7DD5-7245-8220-2988960A43BB}" dt="2024-06-02T05:41:21.834" v="22" actId="20577"/>
          <ac:spMkLst>
            <pc:docMk/>
            <pc:sldMk cId="0" sldId="256"/>
            <ac:spMk id="7" creationId="{00000000-0000-0000-0000-000000000000}"/>
          </ac:spMkLst>
        </pc:spChg>
      </pc:sldChg>
      <pc:sldChg chg="modNotesTx">
        <pc:chgData name="Anki Sjöberg" userId="239c0786-fded-44c9-9289-6e10d66b746e" providerId="ADAL" clId="{2319C5B1-7DD5-7245-8220-2988960A43BB}" dt="2024-06-02T20:13:51.539" v="211" actId="20577"/>
        <pc:sldMkLst>
          <pc:docMk/>
          <pc:sldMk cId="0" sldId="257"/>
        </pc:sldMkLst>
      </pc:sldChg>
      <pc:sldChg chg="modSp mod modNotesTx">
        <pc:chgData name="Anki Sjöberg" userId="239c0786-fded-44c9-9289-6e10d66b746e" providerId="ADAL" clId="{2319C5B1-7DD5-7245-8220-2988960A43BB}" dt="2024-06-02T20:17:47.794" v="293" actId="255"/>
        <pc:sldMkLst>
          <pc:docMk/>
          <pc:sldMk cId="0" sldId="258"/>
        </pc:sldMkLst>
        <pc:spChg chg="mod">
          <ac:chgData name="Anki Sjöberg" userId="239c0786-fded-44c9-9289-6e10d66b746e" providerId="ADAL" clId="{2319C5B1-7DD5-7245-8220-2988960A43BB}" dt="2024-06-02T20:17:47.794" v="293" actId="255"/>
          <ac:spMkLst>
            <pc:docMk/>
            <pc:sldMk cId="0" sldId="258"/>
            <ac:spMk id="6" creationId="{00000000-0000-0000-0000-000000000000}"/>
          </ac:spMkLst>
        </pc:spChg>
      </pc:sldChg>
      <pc:sldChg chg="modSp mod modNotesTx">
        <pc:chgData name="Anki Sjöberg" userId="239c0786-fded-44c9-9289-6e10d66b746e" providerId="ADAL" clId="{2319C5B1-7DD5-7245-8220-2988960A43BB}" dt="2024-06-02T20:22:32.380" v="297" actId="20577"/>
        <pc:sldMkLst>
          <pc:docMk/>
          <pc:sldMk cId="0" sldId="259"/>
        </pc:sldMkLst>
        <pc:spChg chg="mod">
          <ac:chgData name="Anki Sjöberg" userId="239c0786-fded-44c9-9289-6e10d66b746e" providerId="ADAL" clId="{2319C5B1-7DD5-7245-8220-2988960A43BB}" dt="2024-06-02T20:18:32.707" v="294" actId="20577"/>
          <ac:spMkLst>
            <pc:docMk/>
            <pc:sldMk cId="0" sldId="259"/>
            <ac:spMk id="5" creationId="{00000000-0000-0000-0000-000000000000}"/>
          </ac:spMkLst>
        </pc:spChg>
      </pc:sldChg>
      <pc:sldChg chg="modNotesTx">
        <pc:chgData name="Anki Sjöberg" userId="239c0786-fded-44c9-9289-6e10d66b746e" providerId="ADAL" clId="{2319C5B1-7DD5-7245-8220-2988960A43BB}" dt="2024-06-02T20:23:26.761" v="315" actId="20577"/>
        <pc:sldMkLst>
          <pc:docMk/>
          <pc:sldMk cId="0" sldId="260"/>
        </pc:sldMkLst>
      </pc:sldChg>
      <pc:sldChg chg="modNotesTx">
        <pc:chgData name="Anki Sjöberg" userId="239c0786-fded-44c9-9289-6e10d66b746e" providerId="ADAL" clId="{2319C5B1-7DD5-7245-8220-2988960A43BB}" dt="2024-06-02T20:26:44.021" v="317" actId="313"/>
        <pc:sldMkLst>
          <pc:docMk/>
          <pc:sldMk cId="0" sldId="261"/>
        </pc:sldMkLst>
      </pc:sldChg>
      <pc:sldChg chg="modSp mod modNotesTx">
        <pc:chgData name="Anki Sjöberg" userId="239c0786-fded-44c9-9289-6e10d66b746e" providerId="ADAL" clId="{2319C5B1-7DD5-7245-8220-2988960A43BB}" dt="2024-06-02T20:32:00.158" v="698" actId="20577"/>
        <pc:sldMkLst>
          <pc:docMk/>
          <pc:sldMk cId="0" sldId="262"/>
        </pc:sldMkLst>
        <pc:spChg chg="mod">
          <ac:chgData name="Anki Sjöberg" userId="239c0786-fded-44c9-9289-6e10d66b746e" providerId="ADAL" clId="{2319C5B1-7DD5-7245-8220-2988960A43BB}" dt="2024-06-02T20:27:11.528" v="318" actId="207"/>
          <ac:spMkLst>
            <pc:docMk/>
            <pc:sldMk cId="0" sldId="262"/>
            <ac:spMk id="3" creationId="{00000000-0000-0000-0000-000000000000}"/>
          </ac:spMkLst>
        </pc:spChg>
      </pc:sldChg>
      <pc:sldChg chg="modSp mod modAnim modNotesTx">
        <pc:chgData name="Anki Sjöberg" userId="239c0786-fded-44c9-9289-6e10d66b746e" providerId="ADAL" clId="{2319C5B1-7DD5-7245-8220-2988960A43BB}" dt="2024-06-02T20:42:40.031" v="726" actId="20577"/>
        <pc:sldMkLst>
          <pc:docMk/>
          <pc:sldMk cId="0" sldId="263"/>
        </pc:sldMkLst>
        <pc:spChg chg="mod">
          <ac:chgData name="Anki Sjöberg" userId="239c0786-fded-44c9-9289-6e10d66b746e" providerId="ADAL" clId="{2319C5B1-7DD5-7245-8220-2988960A43BB}" dt="2024-06-02T20:32:41.850" v="700" actId="255"/>
          <ac:spMkLst>
            <pc:docMk/>
            <pc:sldMk cId="0" sldId="263"/>
            <ac:spMk id="5" creationId="{00000000-0000-0000-0000-000000000000}"/>
          </ac:spMkLst>
        </pc:spChg>
        <pc:spChg chg="mod">
          <ac:chgData name="Anki Sjöberg" userId="239c0786-fded-44c9-9289-6e10d66b746e" providerId="ADAL" clId="{2319C5B1-7DD5-7245-8220-2988960A43BB}" dt="2024-06-02T20:32:31.513" v="699" actId="255"/>
          <ac:spMkLst>
            <pc:docMk/>
            <pc:sldMk cId="0" sldId="263"/>
            <ac:spMk id="6" creationId="{00000000-0000-0000-0000-000000000000}"/>
          </ac:spMkLst>
        </pc:spChg>
        <pc:spChg chg="mod">
          <ac:chgData name="Anki Sjöberg" userId="239c0786-fded-44c9-9289-6e10d66b746e" providerId="ADAL" clId="{2319C5B1-7DD5-7245-8220-2988960A43BB}" dt="2024-06-02T20:32:57.777" v="704" actId="255"/>
          <ac:spMkLst>
            <pc:docMk/>
            <pc:sldMk cId="0" sldId="263"/>
            <ac:spMk id="9" creationId="{00000000-0000-0000-0000-000000000000}"/>
          </ac:spMkLst>
        </pc:spChg>
        <pc:spChg chg="mod">
          <ac:chgData name="Anki Sjöberg" userId="239c0786-fded-44c9-9289-6e10d66b746e" providerId="ADAL" clId="{2319C5B1-7DD5-7245-8220-2988960A43BB}" dt="2024-06-02T20:33:05.296" v="705" actId="255"/>
          <ac:spMkLst>
            <pc:docMk/>
            <pc:sldMk cId="0" sldId="263"/>
            <ac:spMk id="13" creationId="{00000000-0000-0000-0000-000000000000}"/>
          </ac:spMkLst>
        </pc:spChg>
        <pc:spChg chg="mod">
          <ac:chgData name="Anki Sjöberg" userId="239c0786-fded-44c9-9289-6e10d66b746e" providerId="ADAL" clId="{2319C5B1-7DD5-7245-8220-2988960A43BB}" dt="2024-06-02T20:33:28.856" v="707" actId="14100"/>
          <ac:spMkLst>
            <pc:docMk/>
            <pc:sldMk cId="0" sldId="263"/>
            <ac:spMk id="17" creationId="{841C0DAC-47A5-90D8-0F32-29562C2D4BC8}"/>
          </ac:spMkLst>
        </pc:spChg>
        <pc:spChg chg="mod">
          <ac:chgData name="Anki Sjöberg" userId="239c0786-fded-44c9-9289-6e10d66b746e" providerId="ADAL" clId="{2319C5B1-7DD5-7245-8220-2988960A43BB}" dt="2024-06-02T20:33:17.441" v="706" actId="255"/>
          <ac:spMkLst>
            <pc:docMk/>
            <pc:sldMk cId="0" sldId="263"/>
            <ac:spMk id="18" creationId="{9E86E814-A1F1-AF0C-2090-20AD76C2284E}"/>
          </ac:spMkLst>
        </pc:spChg>
      </pc:sldChg>
      <pc:sldChg chg="modNotesTx">
        <pc:chgData name="Anki Sjöberg" userId="239c0786-fded-44c9-9289-6e10d66b746e" providerId="ADAL" clId="{2319C5B1-7DD5-7245-8220-2988960A43BB}" dt="2024-06-02T20:47:20.445" v="868" actId="20577"/>
        <pc:sldMkLst>
          <pc:docMk/>
          <pc:sldMk cId="0" sldId="264"/>
        </pc:sldMkLst>
      </pc:sldChg>
      <pc:sldChg chg="modNotesTx">
        <pc:chgData name="Anki Sjöberg" userId="239c0786-fded-44c9-9289-6e10d66b746e" providerId="ADAL" clId="{2319C5B1-7DD5-7245-8220-2988960A43BB}" dt="2024-06-02T21:06:34.052" v="1119" actId="114"/>
        <pc:sldMkLst>
          <pc:docMk/>
          <pc:sldMk cId="0" sldId="265"/>
        </pc:sldMkLst>
      </pc:sldChg>
      <pc:sldChg chg="modNotesTx">
        <pc:chgData name="Anki Sjöberg" userId="239c0786-fded-44c9-9289-6e10d66b746e" providerId="ADAL" clId="{2319C5B1-7DD5-7245-8220-2988960A43BB}" dt="2024-06-02T20:56:48.715" v="988" actId="20577"/>
        <pc:sldMkLst>
          <pc:docMk/>
          <pc:sldMk cId="0" sldId="266"/>
        </pc:sldMkLst>
      </pc:sldChg>
      <pc:sldChg chg="modSp mod modNotesTx">
        <pc:chgData name="Anki Sjöberg" userId="239c0786-fded-44c9-9289-6e10d66b746e" providerId="ADAL" clId="{2319C5B1-7DD5-7245-8220-2988960A43BB}" dt="2024-06-02T20:57:01.625" v="989"/>
        <pc:sldMkLst>
          <pc:docMk/>
          <pc:sldMk cId="0" sldId="267"/>
        </pc:sldMkLst>
        <pc:spChg chg="mod">
          <ac:chgData name="Anki Sjöberg" userId="239c0786-fded-44c9-9289-6e10d66b746e" providerId="ADAL" clId="{2319C5B1-7DD5-7245-8220-2988960A43BB}" dt="2024-06-02T20:55:18.866" v="933" actId="20577"/>
          <ac:spMkLst>
            <pc:docMk/>
            <pc:sldMk cId="0" sldId="267"/>
            <ac:spMk id="6" creationId="{00000000-0000-0000-0000-000000000000}"/>
          </ac:spMkLst>
        </pc:spChg>
      </pc:sldChg>
      <pc:sldChg chg="modSp mod modNotesTx">
        <pc:chgData name="Anki Sjöberg" userId="239c0786-fded-44c9-9289-6e10d66b746e" providerId="ADAL" clId="{2319C5B1-7DD5-7245-8220-2988960A43BB}" dt="2024-06-02T20:59:59.671" v="1049" actId="207"/>
        <pc:sldMkLst>
          <pc:docMk/>
          <pc:sldMk cId="0" sldId="268"/>
        </pc:sldMkLst>
        <pc:spChg chg="mod">
          <ac:chgData name="Anki Sjöberg" userId="239c0786-fded-44c9-9289-6e10d66b746e" providerId="ADAL" clId="{2319C5B1-7DD5-7245-8220-2988960A43BB}" dt="2024-06-02T20:59:59.671" v="1049" actId="207"/>
          <ac:spMkLst>
            <pc:docMk/>
            <pc:sldMk cId="0" sldId="268"/>
            <ac:spMk id="7" creationId="{00000000-0000-0000-0000-000000000000}"/>
          </ac:spMkLst>
        </pc:spChg>
        <pc:spChg chg="mod">
          <ac:chgData name="Anki Sjöberg" userId="239c0786-fded-44c9-9289-6e10d66b746e" providerId="ADAL" clId="{2319C5B1-7DD5-7245-8220-2988960A43BB}" dt="2024-06-02T20:59:19.540" v="1045" actId="20577"/>
          <ac:spMkLst>
            <pc:docMk/>
            <pc:sldMk cId="0" sldId="268"/>
            <ac:spMk id="9" creationId="{00000000-0000-0000-0000-000000000000}"/>
          </ac:spMkLst>
        </pc:spChg>
      </pc:sldChg>
      <pc:sldChg chg="modNotesTx">
        <pc:chgData name="Anki Sjöberg" userId="239c0786-fded-44c9-9289-6e10d66b746e" providerId="ADAL" clId="{2319C5B1-7DD5-7245-8220-2988960A43BB}" dt="2024-06-02T21:07:04.846" v="1124" actId="114"/>
        <pc:sldMkLst>
          <pc:docMk/>
          <pc:sldMk cId="0" sldId="269"/>
        </pc:sldMkLst>
      </pc:sldChg>
      <pc:sldChg chg="modNotesTx">
        <pc:chgData name="Anki Sjöberg" userId="239c0786-fded-44c9-9289-6e10d66b746e" providerId="ADAL" clId="{2319C5B1-7DD5-7245-8220-2988960A43BB}" dt="2024-06-02T21:13:12.594" v="1164" actId="115"/>
        <pc:sldMkLst>
          <pc:docMk/>
          <pc:sldMk cId="0" sldId="270"/>
        </pc:sldMkLst>
      </pc:sldChg>
      <pc:sldChg chg="modSp mod modNotesTx">
        <pc:chgData name="Anki Sjöberg" userId="239c0786-fded-44c9-9289-6e10d66b746e" providerId="ADAL" clId="{2319C5B1-7DD5-7245-8220-2988960A43BB}" dt="2024-06-02T21:13:19.264" v="1165" actId="115"/>
        <pc:sldMkLst>
          <pc:docMk/>
          <pc:sldMk cId="0" sldId="271"/>
        </pc:sldMkLst>
        <pc:spChg chg="mod">
          <ac:chgData name="Anki Sjöberg" userId="239c0786-fded-44c9-9289-6e10d66b746e" providerId="ADAL" clId="{2319C5B1-7DD5-7245-8220-2988960A43BB}" dt="2024-06-02T21:10:04.587" v="1135" actId="20577"/>
          <ac:spMkLst>
            <pc:docMk/>
            <pc:sldMk cId="0" sldId="271"/>
            <ac:spMk id="9" creationId="{00000000-0000-0000-0000-000000000000}"/>
          </ac:spMkLst>
        </pc:spChg>
      </pc:sldChg>
      <pc:sldChg chg="modNotesTx">
        <pc:chgData name="Anki Sjöberg" userId="239c0786-fded-44c9-9289-6e10d66b746e" providerId="ADAL" clId="{2319C5B1-7DD5-7245-8220-2988960A43BB}" dt="2024-06-02T21:14:02.198" v="1174" actId="20577"/>
        <pc:sldMkLst>
          <pc:docMk/>
          <pc:sldMk cId="0" sldId="272"/>
        </pc:sldMkLst>
      </pc:sldChg>
      <pc:sldChg chg="modSp mod modNotesTx">
        <pc:chgData name="Anki Sjöberg" userId="239c0786-fded-44c9-9289-6e10d66b746e" providerId="ADAL" clId="{2319C5B1-7DD5-7245-8220-2988960A43BB}" dt="2024-06-02T21:19:42.830" v="1199" actId="20577"/>
        <pc:sldMkLst>
          <pc:docMk/>
          <pc:sldMk cId="0" sldId="273"/>
        </pc:sldMkLst>
        <pc:spChg chg="mod">
          <ac:chgData name="Anki Sjöberg" userId="239c0786-fded-44c9-9289-6e10d66b746e" providerId="ADAL" clId="{2319C5B1-7DD5-7245-8220-2988960A43BB}" dt="2024-06-02T21:17:33.389" v="1178" actId="20577"/>
          <ac:spMkLst>
            <pc:docMk/>
            <pc:sldMk cId="0" sldId="273"/>
            <ac:spMk id="16" creationId="{00000000-0000-0000-0000-000000000000}"/>
          </ac:spMkLst>
        </pc:spChg>
      </pc:sldChg>
      <pc:sldChg chg="modNotesTx">
        <pc:chgData name="Anki Sjöberg" userId="239c0786-fded-44c9-9289-6e10d66b746e" providerId="ADAL" clId="{2319C5B1-7DD5-7245-8220-2988960A43BB}" dt="2024-06-02T21:25:24.330" v="1372" actId="20577"/>
        <pc:sldMkLst>
          <pc:docMk/>
          <pc:sldMk cId="0" sldId="274"/>
        </pc:sldMkLst>
      </pc:sldChg>
      <pc:sldChg chg="modNotesTx">
        <pc:chgData name="Anki Sjöberg" userId="239c0786-fded-44c9-9289-6e10d66b746e" providerId="ADAL" clId="{2319C5B1-7DD5-7245-8220-2988960A43BB}" dt="2024-06-02T21:26:52.282" v="1384" actId="20577"/>
        <pc:sldMkLst>
          <pc:docMk/>
          <pc:sldMk cId="0" sldId="275"/>
        </pc:sldMkLst>
      </pc:sldChg>
    </pc:docChg>
  </pc:docChgLst>
  <pc:docChgLst>
    <pc:chgData name="Zeyna Erdemoglu" userId="S::zeyna.erdemoglu@fightforhumanity.org::bd1cec30-1bf3-4579-a469-5000e6a70b7a" providerId="AD" clId="Web-{AE23AD50-83FF-44FC-E6BE-CC943D76F3FC}"/>
    <pc:docChg chg="modSld">
      <pc:chgData name="Zeyna Erdemoglu" userId="S::zeyna.erdemoglu@fightforhumanity.org::bd1cec30-1bf3-4579-a469-5000e6a70b7a" providerId="AD" clId="Web-{AE23AD50-83FF-44FC-E6BE-CC943D76F3FC}" dt="2024-05-31T14:23:51.141" v="25" actId="20577"/>
      <pc:docMkLst>
        <pc:docMk/>
      </pc:docMkLst>
      <pc:sldChg chg="delSp modSp">
        <pc:chgData name="Zeyna Erdemoglu" userId="S::zeyna.erdemoglu@fightforhumanity.org::bd1cec30-1bf3-4579-a469-5000e6a70b7a" providerId="AD" clId="Web-{AE23AD50-83FF-44FC-E6BE-CC943D76F3FC}" dt="2024-05-31T14:22:07.263" v="6"/>
        <pc:sldMkLst>
          <pc:docMk/>
          <pc:sldMk cId="0" sldId="258"/>
        </pc:sldMkLst>
        <pc:spChg chg="del topLvl">
          <ac:chgData name="Zeyna Erdemoglu" userId="S::zeyna.erdemoglu@fightforhumanity.org::bd1cec30-1bf3-4579-a469-5000e6a70b7a" providerId="AD" clId="Web-{AE23AD50-83FF-44FC-E6BE-CC943D76F3FC}" dt="2024-05-31T14:22:07.263" v="6"/>
          <ac:spMkLst>
            <pc:docMk/>
            <pc:sldMk cId="0" sldId="258"/>
            <ac:spMk id="5" creationId="{00000000-0000-0000-0000-000000000000}"/>
          </ac:spMkLst>
        </pc:spChg>
        <pc:spChg chg="topLvl">
          <ac:chgData name="Zeyna Erdemoglu" userId="S::zeyna.erdemoglu@fightforhumanity.org::bd1cec30-1bf3-4579-a469-5000e6a70b7a" providerId="AD" clId="Web-{AE23AD50-83FF-44FC-E6BE-CC943D76F3FC}" dt="2024-05-31T14:22:02.435" v="5"/>
          <ac:spMkLst>
            <pc:docMk/>
            <pc:sldMk cId="0" sldId="258"/>
            <ac:spMk id="6" creationId="{00000000-0000-0000-0000-000000000000}"/>
          </ac:spMkLst>
        </pc:spChg>
        <pc:spChg chg="mod topLvl">
          <ac:chgData name="Zeyna Erdemoglu" userId="S::zeyna.erdemoglu@fightforhumanity.org::bd1cec30-1bf3-4579-a469-5000e6a70b7a" providerId="AD" clId="Web-{AE23AD50-83FF-44FC-E6BE-CC943D76F3FC}" dt="2024-05-31T14:22:02.435" v="5"/>
          <ac:spMkLst>
            <pc:docMk/>
            <pc:sldMk cId="0" sldId="258"/>
            <ac:spMk id="7" creationId="{00000000-0000-0000-0000-000000000000}"/>
          </ac:spMkLst>
        </pc:spChg>
        <pc:spChg chg="mod">
          <ac:chgData name="Zeyna Erdemoglu" userId="S::zeyna.erdemoglu@fightforhumanity.org::bd1cec30-1bf3-4579-a469-5000e6a70b7a" providerId="AD" clId="Web-{AE23AD50-83FF-44FC-E6BE-CC943D76F3FC}" dt="2024-05-31T14:21:31.200" v="1" actId="20577"/>
          <ac:spMkLst>
            <pc:docMk/>
            <pc:sldMk cId="0" sldId="258"/>
            <ac:spMk id="8" creationId="{00000000-0000-0000-0000-000000000000}"/>
          </ac:spMkLst>
        </pc:spChg>
        <pc:grpChg chg="del">
          <ac:chgData name="Zeyna Erdemoglu" userId="S::zeyna.erdemoglu@fightforhumanity.org::bd1cec30-1bf3-4579-a469-5000e6a70b7a" providerId="AD" clId="Web-{AE23AD50-83FF-44FC-E6BE-CC943D76F3FC}" dt="2024-05-31T14:22:02.435" v="5"/>
          <ac:grpSpMkLst>
            <pc:docMk/>
            <pc:sldMk cId="0" sldId="258"/>
            <ac:grpSpMk id="4" creationId="{00000000-0000-0000-0000-000000000000}"/>
          </ac:grpSpMkLst>
        </pc:grpChg>
      </pc:sldChg>
      <pc:sldChg chg="modSp">
        <pc:chgData name="Zeyna Erdemoglu" userId="S::zeyna.erdemoglu@fightforhumanity.org::bd1cec30-1bf3-4579-a469-5000e6a70b7a" providerId="AD" clId="Web-{AE23AD50-83FF-44FC-E6BE-CC943D76F3FC}" dt="2024-05-31T14:22:18.295" v="9" actId="20577"/>
        <pc:sldMkLst>
          <pc:docMk/>
          <pc:sldMk cId="0" sldId="259"/>
        </pc:sldMkLst>
        <pc:spChg chg="mod">
          <ac:chgData name="Zeyna Erdemoglu" userId="S::zeyna.erdemoglu@fightforhumanity.org::bd1cec30-1bf3-4579-a469-5000e6a70b7a" providerId="AD" clId="Web-{AE23AD50-83FF-44FC-E6BE-CC943D76F3FC}" dt="2024-05-31T14:22:18.295" v="9" actId="20577"/>
          <ac:spMkLst>
            <pc:docMk/>
            <pc:sldMk cId="0" sldId="259"/>
            <ac:spMk id="6" creationId="{00000000-0000-0000-0000-000000000000}"/>
          </ac:spMkLst>
        </pc:spChg>
      </pc:sldChg>
      <pc:sldChg chg="addSp delSp modSp">
        <pc:chgData name="Zeyna Erdemoglu" userId="S::zeyna.erdemoglu@fightforhumanity.org::bd1cec30-1bf3-4579-a469-5000e6a70b7a" providerId="AD" clId="Web-{AE23AD50-83FF-44FC-E6BE-CC943D76F3FC}" dt="2024-05-31T14:23:51.141" v="25" actId="20577"/>
        <pc:sldMkLst>
          <pc:docMk/>
          <pc:sldMk cId="0" sldId="263"/>
        </pc:sldMkLst>
        <pc:spChg chg="mod">
          <ac:chgData name="Zeyna Erdemoglu" userId="S::zeyna.erdemoglu@fightforhumanity.org::bd1cec30-1bf3-4579-a469-5000e6a70b7a" providerId="AD" clId="Web-{AE23AD50-83FF-44FC-E6BE-CC943D76F3FC}" dt="2024-05-31T14:23:20.937" v="16" actId="20577"/>
          <ac:spMkLst>
            <pc:docMk/>
            <pc:sldMk cId="0" sldId="263"/>
            <ac:spMk id="6" creationId="{00000000-0000-0000-0000-000000000000}"/>
          </ac:spMkLst>
        </pc:spChg>
        <pc:spChg chg="add del">
          <ac:chgData name="Zeyna Erdemoglu" userId="S::zeyna.erdemoglu@fightforhumanity.org::bd1cec30-1bf3-4579-a469-5000e6a70b7a" providerId="AD" clId="Web-{AE23AD50-83FF-44FC-E6BE-CC943D76F3FC}" dt="2024-05-31T14:22:50.968" v="11"/>
          <ac:spMkLst>
            <pc:docMk/>
            <pc:sldMk cId="0" sldId="263"/>
            <ac:spMk id="16" creationId="{470D4296-0BF9-88E2-758D-2B32BF054735}"/>
          </ac:spMkLst>
        </pc:spChg>
        <pc:spChg chg="add mod">
          <ac:chgData name="Zeyna Erdemoglu" userId="S::zeyna.erdemoglu@fightforhumanity.org::bd1cec30-1bf3-4579-a469-5000e6a70b7a" providerId="AD" clId="Web-{AE23AD50-83FF-44FC-E6BE-CC943D76F3FC}" dt="2024-05-31T14:23:38.641" v="21" actId="20577"/>
          <ac:spMkLst>
            <pc:docMk/>
            <pc:sldMk cId="0" sldId="263"/>
            <ac:spMk id="17" creationId="{841C0DAC-47A5-90D8-0F32-29562C2D4BC8}"/>
          </ac:spMkLst>
        </pc:spChg>
        <pc:spChg chg="add mod">
          <ac:chgData name="Zeyna Erdemoglu" userId="S::zeyna.erdemoglu@fightforhumanity.org::bd1cec30-1bf3-4579-a469-5000e6a70b7a" providerId="AD" clId="Web-{AE23AD50-83FF-44FC-E6BE-CC943D76F3FC}" dt="2024-05-31T14:23:51.141" v="25" actId="20577"/>
          <ac:spMkLst>
            <pc:docMk/>
            <pc:sldMk cId="0" sldId="263"/>
            <ac:spMk id="18" creationId="{9E86E814-A1F1-AF0C-2090-20AD76C2284E}"/>
          </ac:spMkLst>
        </pc:spChg>
      </pc:sldChg>
    </pc:docChg>
  </pc:docChgLst>
  <pc:docChgLst>
    <pc:chgData name="Pascal  Bongard" userId="S::pascal.bongard@fightforhumanity.org::0b682342-0107-4a83-9ab4-89341b237cf0" providerId="AD" clId="Web-{13041817-8F38-AE2C-BB84-F99366AD58D8}"/>
    <pc:docChg chg="modSld">
      <pc:chgData name="Pascal  Bongard" userId="S::pascal.bongard@fightforhumanity.org::0b682342-0107-4a83-9ab4-89341b237cf0" providerId="AD" clId="Web-{13041817-8F38-AE2C-BB84-F99366AD58D8}" dt="2024-06-03T08:32:15.595" v="16" actId="20577"/>
      <pc:docMkLst>
        <pc:docMk/>
      </pc:docMkLst>
      <pc:sldChg chg="modSp">
        <pc:chgData name="Pascal  Bongard" userId="S::pascal.bongard@fightforhumanity.org::0b682342-0107-4a83-9ab4-89341b237cf0" providerId="AD" clId="Web-{13041817-8F38-AE2C-BB84-F99366AD58D8}" dt="2024-06-03T08:32:15.595" v="16" actId="20577"/>
        <pc:sldMkLst>
          <pc:docMk/>
          <pc:sldMk cId="0" sldId="256"/>
        </pc:sldMkLst>
        <pc:spChg chg="mod">
          <ac:chgData name="Pascal  Bongard" userId="S::pascal.bongard@fightforhumanity.org::0b682342-0107-4a83-9ab4-89341b237cf0" providerId="AD" clId="Web-{13041817-8F38-AE2C-BB84-F99366AD58D8}" dt="2024-06-03T08:31:49.532" v="9" actId="20577"/>
          <ac:spMkLst>
            <pc:docMk/>
            <pc:sldMk cId="0" sldId="256"/>
            <ac:spMk id="4" creationId="{00000000-0000-0000-0000-000000000000}"/>
          </ac:spMkLst>
        </pc:spChg>
        <pc:spChg chg="mod">
          <ac:chgData name="Pascal  Bongard" userId="S::pascal.bongard@fightforhumanity.org::0b682342-0107-4a83-9ab4-89341b237cf0" providerId="AD" clId="Web-{13041817-8F38-AE2C-BB84-F99366AD58D8}" dt="2024-06-03T08:31:44.219" v="4" actId="1076"/>
          <ac:spMkLst>
            <pc:docMk/>
            <pc:sldMk cId="0" sldId="256"/>
            <ac:spMk id="5" creationId="{00000000-0000-0000-0000-000000000000}"/>
          </ac:spMkLst>
        </pc:spChg>
        <pc:spChg chg="mod">
          <ac:chgData name="Pascal  Bongard" userId="S::pascal.bongard@fightforhumanity.org::0b682342-0107-4a83-9ab4-89341b237cf0" providerId="AD" clId="Web-{13041817-8F38-AE2C-BB84-F99366AD58D8}" dt="2024-06-03T08:32:15.595" v="16" actId="20577"/>
          <ac:spMkLst>
            <pc:docMk/>
            <pc:sldMk cId="0" sldId="256"/>
            <ac:spMk id="6" creationId="{00000000-0000-0000-0000-000000000000}"/>
          </ac:spMkLst>
        </pc:spChg>
        <pc:grpChg chg="mod">
          <ac:chgData name="Pascal  Bongard" userId="S::pascal.bongard@fightforhumanity.org::0b682342-0107-4a83-9ab4-89341b237cf0" providerId="AD" clId="Web-{13041817-8F38-AE2C-BB84-F99366AD58D8}" dt="2024-06-03T08:31:45.469" v="5" actId="1076"/>
          <ac:grpSpMkLst>
            <pc:docMk/>
            <pc:sldMk cId="0" sldId="256"/>
            <ac:grpSpMk id="3" creationId="{00000000-0000-0000-0000-000000000000}"/>
          </ac:grpSpMkLst>
        </pc:gr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03.06.2024</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theirwords.org/media/transfer/doc/cn_pla_1947_02-6ac1881f2e7e2e8e6fc37081d985f809.pdf"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omalley.nelsonmandela.org/index.php/site/q/03lv02424/04lv02730/05lv02918/06lv02984.htm"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theirwords.org/media/transfer/doc/knu_s_policy_for_humanitarian_assistance_2014-be64212cf1a6b6dffd134dee3e7e6a25.pdf&#8203;" TargetMode="External"/><Relationship Id="rId2" Type="http://schemas.openxmlformats.org/officeDocument/2006/relationships/slide" Target="../slides/slide14.xml"/><Relationship Id="rId1" Type="http://schemas.openxmlformats.org/officeDocument/2006/relationships/notesMaster" Target="../notesMasters/notesMaster1.xml"/><Relationship Id="rId4" Type="http://schemas.openxmlformats.org/officeDocument/2006/relationships/hyperlink" Target="https://ihl-in-action.icrc.org/case-study/south-sudan-humanitarian-relief-and-assistance&#8203;" TargetMode="Externa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civiliansinconflict.org/wp-content/uploads/2022/07/CIVIC_Primer_CivilianHarm_Mitigation_UrbanWar.pdf"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8" Type="http://schemas.openxmlformats.org/officeDocument/2006/relationships/hyperlink" Target="https://media.defense.gov/2022/Aug/25/2003064740/-1/-1/1/CIVILIAN-HARM-MITIGATION-AND-RESPONSE-ACTION-PLAN.PDF" TargetMode="External"/><Relationship Id="rId3" Type="http://schemas.openxmlformats.org/officeDocument/2006/relationships/hyperlink" Target="https://civiliansinconflict.org/wp-content/uploads/2022/07/CIVIC_Primer_CivilianHarm_Mitigation_UrbanWar.pdf" TargetMode="External"/><Relationship Id="rId7" Type="http://schemas.openxmlformats.org/officeDocument/2006/relationships/hyperlink" Target="https://www.esd.whs.mil/Portals/54/Documents/DD/issuances/dodi/300017p.pdf" TargetMode="External"/><Relationship Id="rId2" Type="http://schemas.openxmlformats.org/officeDocument/2006/relationships/slide" Target="../slides/slide7.xml"/><Relationship Id="rId1" Type="http://schemas.openxmlformats.org/officeDocument/2006/relationships/notesMaster" Target="../notesMasters/notesMaster1.xml"/><Relationship Id="rId6" Type="http://schemas.openxmlformats.org/officeDocument/2006/relationships/hyperlink" Target="https://youtu.be/iXO2Wv2WpDg" TargetMode="External"/><Relationship Id="rId5" Type="http://schemas.openxmlformats.org/officeDocument/2006/relationships/hyperlink" Target="https://youtu.be/otDk9tuu6_w" TargetMode="External"/><Relationship Id="rId4" Type="http://schemas.openxmlformats.org/officeDocument/2006/relationships/hyperlink" Target="https://shop.icrc.org/war-in-cities-preventing-and-addressing-the-humanitarian-consequences-for-civilians-print-en-1.html" TargetMode="Externa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fr-FR" b="1" u="sng">
                <a:cs typeface="Calibri"/>
              </a:rPr>
              <a:t>Notes</a:t>
            </a:r>
            <a:r>
              <a:rPr lang="fr-FR">
                <a:cs typeface="Calibri"/>
              </a:rPr>
              <a:t>:</a:t>
            </a:r>
            <a:endParaRPr/>
          </a:p>
          <a:p>
            <a:endParaRPr/>
          </a:p>
          <a:p>
            <a:r>
              <a:rPr lang="en-US">
                <a:cs typeface="Calibri"/>
              </a:rPr>
              <a:t>Module 3: Preparations: Foundations of Civilian Harm Mitigation</a:t>
            </a:r>
          </a:p>
          <a:p>
            <a:endParaRPr lang="en-US"/>
          </a:p>
          <a:p>
            <a:r>
              <a:rPr lang="en-US"/>
              <a:t>*Please note that the cover page should vary depending on the content of the training. Remember to change the title accordingly when you prepare the training.</a:t>
            </a:r>
            <a:endParaRPr lang="en-US">
              <a:cs typeface="Calibri"/>
            </a:endParaRPr>
          </a:p>
          <a:p>
            <a:endParaRPr lang="en-US"/>
          </a:p>
          <a:p>
            <a:r>
              <a:rPr lang="en-US"/>
              <a:t>​</a:t>
            </a:r>
            <a:endParaRPr lang="en-US">
              <a:cs typeface="Calibri"/>
            </a:endParaRP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b="1" u="sng" dirty="0">
                <a:ea typeface="Calibri"/>
                <a:cs typeface="Calibri"/>
              </a:rPr>
              <a:t>Notes:</a:t>
            </a:r>
            <a:endParaRPr lang="en-US" b="1" u="sng" dirty="0"/>
          </a:p>
          <a:p>
            <a:endParaRPr lang="en-US" dirty="0"/>
          </a:p>
          <a:p>
            <a:r>
              <a:rPr lang="en-US" i="1" dirty="0"/>
              <a:t>Note: for civil society actors you can skip this exercise</a:t>
            </a:r>
            <a:r>
              <a:rPr lang="en-US" dirty="0"/>
              <a:t>.​</a:t>
            </a:r>
            <a:endParaRPr lang="en-US" dirty="0">
              <a:ea typeface="Calibri"/>
              <a:cs typeface="Calibri"/>
            </a:endParaRPr>
          </a:p>
          <a:p>
            <a:endParaRPr lang="en-US" dirty="0"/>
          </a:p>
          <a:p>
            <a:r>
              <a:rPr lang="en-US" i="1" dirty="0"/>
              <a:t>Exercise 5 (in groups – about 20 minutes):  ​</a:t>
            </a:r>
            <a:endParaRPr lang="en-US" i="1" dirty="0">
              <a:ea typeface="Calibri"/>
              <a:cs typeface="Calibri"/>
            </a:endParaRPr>
          </a:p>
          <a:p>
            <a:pPr marL="171450" indent="-171450">
              <a:buFont typeface="Arial"/>
              <a:buChar char="•"/>
            </a:pPr>
            <a:r>
              <a:rPr lang="en-US" dirty="0"/>
              <a:t>Divide participants into groups of 3-5. Provide each of them with a different example/extract of an (anonymous) code of conduct or policy.  ​</a:t>
            </a:r>
            <a:endParaRPr lang="en-US" dirty="0">
              <a:ea typeface="Calibri"/>
              <a:cs typeface="Calibri"/>
            </a:endParaRPr>
          </a:p>
          <a:p>
            <a:pPr marL="171450" indent="-171450">
              <a:buFont typeface="Arial"/>
              <a:buChar char="•"/>
            </a:pPr>
            <a:r>
              <a:rPr lang="en-US" dirty="0"/>
              <a:t>Ask them to study the example and: ​</a:t>
            </a:r>
            <a:endParaRPr lang="en-US" dirty="0">
              <a:ea typeface="Calibri"/>
              <a:cs typeface="Calibri"/>
            </a:endParaRPr>
          </a:p>
          <a:p>
            <a:r>
              <a:rPr lang="en-US" dirty="0"/>
              <a:t>     - assess what protection it provides to civilians and their food security​</a:t>
            </a:r>
            <a:endParaRPr lang="en-US" dirty="0">
              <a:ea typeface="Calibri"/>
              <a:cs typeface="Calibri"/>
            </a:endParaRPr>
          </a:p>
          <a:p>
            <a:r>
              <a:rPr lang="en-US" dirty="0"/>
              <a:t>     - assess how or why it protects civilians and their food security​</a:t>
            </a:r>
            <a:endParaRPr lang="en-US" dirty="0">
              <a:cs typeface="Calibri"/>
            </a:endParaRPr>
          </a:p>
          <a:p>
            <a:r>
              <a:rPr lang="en-US" dirty="0">
                <a:cs typeface="Calibri"/>
              </a:rPr>
              <a:t>     - l</a:t>
            </a:r>
            <a:r>
              <a:rPr lang="en-US" dirty="0"/>
              <a:t>ist ways in which it could be improved​</a:t>
            </a:r>
            <a:endParaRPr lang="en-US" dirty="0">
              <a:ea typeface="Calibri"/>
              <a:cs typeface="Calibri"/>
            </a:endParaRPr>
          </a:p>
          <a:p>
            <a:endParaRPr lang="en-US" dirty="0"/>
          </a:p>
          <a:p>
            <a:r>
              <a:rPr lang="en-US" dirty="0"/>
              <a:t>​</a:t>
            </a:r>
            <a:r>
              <a:rPr lang="en-US" i="1"/>
              <a:t>Alternative exercise</a:t>
            </a:r>
            <a:r>
              <a:rPr lang="en-US" dirty="0"/>
              <a:t> (in case the exercise can be cut to about half the time):​</a:t>
            </a:r>
            <a:endParaRPr lang="en-US" dirty="0">
              <a:ea typeface="Calibri"/>
              <a:cs typeface="Calibri"/>
            </a:endParaRPr>
          </a:p>
          <a:p>
            <a:pPr marL="171450" indent="-171450">
              <a:buFont typeface="Arial"/>
              <a:buChar char="•"/>
            </a:pPr>
            <a:r>
              <a:rPr lang="en-US" dirty="0"/>
              <a:t>Work in plenary and ask participants​: </a:t>
            </a:r>
            <a:endParaRPr lang="en-US" dirty="0">
              <a:ea typeface="Calibri"/>
              <a:cs typeface="Calibri"/>
            </a:endParaRPr>
          </a:p>
          <a:p>
            <a:r>
              <a:rPr lang="en-US" dirty="0"/>
              <a:t>     - What civilian harm mitigation policies armed actors in the region have in place (themselves or other armed actors) ​</a:t>
            </a:r>
            <a:endParaRPr lang="en-US" dirty="0">
              <a:ea typeface="Calibri"/>
              <a:cs typeface="Calibri"/>
            </a:endParaRPr>
          </a:p>
          <a:p>
            <a:pPr marL="171450" indent="-171450">
              <a:buFont typeface="Arial"/>
              <a:buChar char="•"/>
            </a:pPr>
            <a:r>
              <a:rPr lang="en-US" dirty="0"/>
              <a:t>Then assess with them according to the same questions: </a:t>
            </a:r>
            <a:endParaRPr lang="en-US">
              <a:cs typeface="Calibri"/>
            </a:endParaRPr>
          </a:p>
          <a:p>
            <a:r>
              <a:rPr lang="en-US" dirty="0"/>
              <a:t>     - ​what protection it provides to civilians and their food security​? </a:t>
            </a:r>
            <a:endParaRPr lang="en-US" dirty="0">
              <a:ea typeface="Calibri"/>
              <a:cs typeface="Calibri"/>
            </a:endParaRPr>
          </a:p>
          <a:p>
            <a:r>
              <a:rPr lang="en-US" dirty="0"/>
              <a:t>     - how or why does it protect civilians and their food security and is it specifically mentioned or not​?</a:t>
            </a:r>
            <a:endParaRPr lang="en-US" dirty="0">
              <a:ea typeface="Calibri"/>
              <a:cs typeface="Calibri"/>
            </a:endParaRPr>
          </a:p>
          <a:p>
            <a:r>
              <a:rPr lang="en-US" dirty="0"/>
              <a:t>     - ways in which it could be improved​</a:t>
            </a:r>
            <a:endParaRPr lang="en-US" dirty="0">
              <a:ea typeface="Calibri"/>
              <a:cs typeface="Calibri"/>
            </a:endParaRPr>
          </a:p>
          <a:p>
            <a:r>
              <a:rPr lang="en-US" dirty="0"/>
              <a:t>     - (only if discussing their own policies) What could be the barriers for making such improvements?​</a:t>
            </a:r>
            <a:endParaRPr lang="en-US" dirty="0">
              <a:ea typeface="Calibri"/>
              <a:cs typeface="Calibri"/>
            </a:endParaRPr>
          </a:p>
          <a:p>
            <a:pPr marL="171450" indent="-171450">
              <a:buFont typeface="Arial"/>
              <a:buChar char="•"/>
            </a:pPr>
            <a:r>
              <a:rPr lang="en-US" dirty="0"/>
              <a:t>​The improvement aspect of this exercise is particularly important, whether they are discussing their own policies or someone else’s (and so it the barrier question). ​</a:t>
            </a:r>
            <a:endParaRPr lang="en-US" dirty="0">
              <a:ea typeface="Calibri"/>
              <a:cs typeface="Calibri"/>
            </a:endParaRPr>
          </a:p>
          <a:p>
            <a:pPr marL="171450" indent="-171450">
              <a:buFont typeface="Arial"/>
              <a:buChar char="•"/>
            </a:pPr>
            <a:r>
              <a:rPr lang="en-US" dirty="0"/>
              <a:t>Make sure to properly list all possible new or improved specific mitigation practices the actor could consider adopting. In case, these practices and issues could be present during the closing session (for reflection and strategizing) and could then be ranked according to the needs and the feasibility or the measures.​</a:t>
            </a:r>
            <a:endParaRPr lang="en-US" dirty="0">
              <a:ea typeface="Calibri"/>
              <a:cs typeface="Calibri"/>
            </a:endParaRPr>
          </a:p>
          <a:p>
            <a:endParaRPr lang="en-US" dirty="0"/>
          </a:p>
          <a:p>
            <a:r>
              <a:rPr lang="en-US" dirty="0"/>
              <a:t>​</a:t>
            </a:r>
            <a:endParaRPr lang="en-US" dirty="0">
              <a:ea typeface="Calibri"/>
              <a:cs typeface="Calibri"/>
            </a:endParaRPr>
          </a:p>
          <a:p>
            <a:endParaRPr lang="en-US" dirty="0"/>
          </a:p>
          <a:p>
            <a:r>
              <a:rPr lang="en-US" dirty="0"/>
              <a:t>​</a:t>
            </a:r>
            <a:endParaRPr lang="en-US" dirty="0">
              <a:ea typeface="Calibri"/>
              <a:cs typeface="Calibri"/>
            </a:endParaRP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b="1" u="sng" dirty="0">
                <a:ea typeface="Calibri"/>
                <a:cs typeface="Calibri"/>
              </a:rPr>
              <a:t>Notes</a:t>
            </a:r>
            <a:r>
              <a:rPr lang="en-US" dirty="0">
                <a:ea typeface="Calibri"/>
                <a:cs typeface="Calibri"/>
              </a:rPr>
              <a:t>:</a:t>
            </a:r>
            <a:endParaRPr lang="en-US" dirty="0"/>
          </a:p>
          <a:p>
            <a:endParaRPr lang="en-US" dirty="0"/>
          </a:p>
          <a:p>
            <a:r>
              <a:rPr lang="en-US" u="sng" dirty="0"/>
              <a:t>Example 1​:</a:t>
            </a:r>
            <a:r>
              <a:rPr lang="en-US" dirty="0"/>
              <a:t> Workers’ and Peasants’ Red Army/People’s Liberation Army (PLA) - China​</a:t>
            </a:r>
            <a:endParaRPr lang="en-US" u="sng" dirty="0">
              <a:ea typeface="Calibri"/>
              <a:cs typeface="Calibri"/>
            </a:endParaRPr>
          </a:p>
          <a:p>
            <a:r>
              <a:rPr lang="en-US" dirty="0"/>
              <a:t>From the Second Revolutionary Civil War 1927-37, by Mao Zedong, available at </a:t>
            </a:r>
            <a:r>
              <a:rPr lang="en-US" dirty="0">
                <a:hlinkClick r:id="rId3"/>
              </a:rPr>
              <a:t>http://theirwords.org/media/transfer/doc/cn_pla_1947_02-6ac1881f2e7e2e8e6fc37081d985f809.pdf</a:t>
            </a:r>
            <a:endParaRPr lang="en-US" dirty="0">
              <a:ea typeface="Calibri"/>
              <a:cs typeface="Calibri"/>
            </a:endParaRPr>
          </a:p>
          <a:p>
            <a:endParaRPr lang="en-US" dirty="0">
              <a:ea typeface="Calibri"/>
              <a:cs typeface="Calibri"/>
            </a:endParaRPr>
          </a:p>
          <a:p>
            <a:r>
              <a:rPr lang="en-US" dirty="0"/>
              <a:t>​Three Main Rules of Discipline: ​</a:t>
            </a:r>
            <a:endParaRPr lang="en-US" dirty="0">
              <a:ea typeface="Calibri"/>
              <a:cs typeface="Calibri"/>
            </a:endParaRPr>
          </a:p>
          <a:p>
            <a:r>
              <a:rPr lang="en-US" dirty="0"/>
              <a:t>  - Obey orders in all your actions. ​</a:t>
            </a:r>
            <a:endParaRPr lang="en-US" dirty="0">
              <a:ea typeface="Calibri"/>
              <a:cs typeface="Calibri"/>
            </a:endParaRPr>
          </a:p>
          <a:p>
            <a:r>
              <a:rPr lang="en-US" dirty="0"/>
              <a:t>  - Do not take a single needle or piece of thread from the masses. ​</a:t>
            </a:r>
            <a:endParaRPr lang="en-US" dirty="0">
              <a:ea typeface="Calibri"/>
              <a:cs typeface="Calibri"/>
            </a:endParaRPr>
          </a:p>
          <a:p>
            <a:r>
              <a:rPr lang="en-US" dirty="0"/>
              <a:t>  - Turn in everything captured.​</a:t>
            </a:r>
            <a:endParaRPr lang="en-US" dirty="0">
              <a:ea typeface="Calibri"/>
              <a:cs typeface="Calibri"/>
            </a:endParaRPr>
          </a:p>
          <a:p>
            <a:endParaRPr lang="en-US" dirty="0">
              <a:ea typeface="Calibri"/>
              <a:cs typeface="Calibri"/>
            </a:endParaRPr>
          </a:p>
          <a:p>
            <a:r>
              <a:rPr lang="en-US" dirty="0"/>
              <a:t>Eight Points for Attention: ​</a:t>
            </a:r>
            <a:endParaRPr lang="en-US" dirty="0">
              <a:ea typeface="Calibri"/>
              <a:cs typeface="Calibri"/>
            </a:endParaRPr>
          </a:p>
          <a:p>
            <a:r>
              <a:rPr lang="en-US" dirty="0"/>
              <a:t>  - Speak politely. ​</a:t>
            </a:r>
            <a:endParaRPr lang="en-US" dirty="0">
              <a:ea typeface="Calibri"/>
              <a:cs typeface="Calibri"/>
            </a:endParaRPr>
          </a:p>
          <a:p>
            <a:r>
              <a:rPr lang="en-US" dirty="0"/>
              <a:t>  - Pay fairly for what you buy. ​</a:t>
            </a:r>
            <a:endParaRPr lang="en-US" dirty="0">
              <a:ea typeface="Calibri"/>
              <a:cs typeface="Calibri"/>
            </a:endParaRPr>
          </a:p>
          <a:p>
            <a:r>
              <a:rPr lang="en-US" dirty="0"/>
              <a:t>  - Return everything you borrow. ​</a:t>
            </a:r>
            <a:endParaRPr lang="en-US" dirty="0">
              <a:ea typeface="Calibri"/>
              <a:cs typeface="Calibri"/>
            </a:endParaRPr>
          </a:p>
          <a:p>
            <a:r>
              <a:rPr lang="en-US" dirty="0"/>
              <a:t>  - Pay for anything you damage. ​</a:t>
            </a:r>
            <a:endParaRPr lang="en-US" dirty="0">
              <a:ea typeface="Calibri"/>
              <a:cs typeface="Calibri"/>
            </a:endParaRPr>
          </a:p>
          <a:p>
            <a:r>
              <a:rPr lang="en-US" dirty="0"/>
              <a:t>  - Do not hit or swear at people. ​</a:t>
            </a:r>
            <a:endParaRPr lang="en-US" dirty="0">
              <a:ea typeface="Calibri"/>
              <a:cs typeface="Calibri"/>
            </a:endParaRPr>
          </a:p>
          <a:p>
            <a:r>
              <a:rPr lang="en-US" dirty="0"/>
              <a:t>  - Do not damage crops. ​</a:t>
            </a:r>
            <a:endParaRPr lang="en-US" dirty="0">
              <a:ea typeface="Calibri"/>
              <a:cs typeface="Calibri"/>
            </a:endParaRPr>
          </a:p>
          <a:p>
            <a:r>
              <a:rPr lang="en-US" dirty="0"/>
              <a:t>  - Do not take liberties with women. ​</a:t>
            </a:r>
            <a:endParaRPr lang="en-US" dirty="0">
              <a:ea typeface="Calibri"/>
              <a:cs typeface="Calibri"/>
            </a:endParaRPr>
          </a:p>
          <a:p>
            <a:r>
              <a:rPr lang="en-US" dirty="0"/>
              <a:t>  - Do not maltreat captives. ​</a:t>
            </a:r>
            <a:endParaRPr lang="en-US" dirty="0">
              <a:ea typeface="Calibri"/>
              <a:cs typeface="Calibri"/>
            </a:endParaRPr>
          </a:p>
          <a:p>
            <a:endParaRPr lang="en-US" dirty="0"/>
          </a:p>
          <a:p>
            <a:pPr marL="171450" indent="-171450">
              <a:buFont typeface="Arial"/>
              <a:buChar char="•"/>
            </a:pPr>
            <a:r>
              <a:rPr lang="en-US" dirty="0"/>
              <a:t>Ask participants to identify what rules or points relate to the protection of food security. </a:t>
            </a:r>
            <a:endParaRPr lang="en-US" dirty="0">
              <a:ea typeface="Calibri"/>
              <a:cs typeface="Calibri"/>
            </a:endParaRP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b="1" u="sng" dirty="0">
                <a:ea typeface="Calibri"/>
                <a:cs typeface="Calibri"/>
              </a:rPr>
              <a:t>Notes</a:t>
            </a:r>
            <a:r>
              <a:rPr lang="en-US" dirty="0">
                <a:ea typeface="Calibri"/>
                <a:cs typeface="Calibri"/>
              </a:rPr>
              <a:t>: </a:t>
            </a:r>
            <a:endParaRPr lang="en-US" dirty="0"/>
          </a:p>
          <a:p>
            <a:endParaRPr lang="en-US" dirty="0"/>
          </a:p>
          <a:p>
            <a:r>
              <a:rPr lang="en-US" u="sng" dirty="0"/>
              <a:t>Example 2</a:t>
            </a:r>
            <a:r>
              <a:rPr lang="en-US" dirty="0"/>
              <a:t>​: Umkhonto We Sizwe Military Code – South Africa​</a:t>
            </a:r>
            <a:endParaRPr lang="en-US" dirty="0">
              <a:ea typeface="Calibri"/>
              <a:cs typeface="Calibri"/>
            </a:endParaRPr>
          </a:p>
          <a:p>
            <a:r>
              <a:rPr lang="en-US" dirty="0"/>
              <a:t>Extract from a longer document issued in 1985 available at </a:t>
            </a:r>
            <a:r>
              <a:rPr lang="en-US" dirty="0">
                <a:hlinkClick r:id="rId3"/>
              </a:rPr>
              <a:t>https://omalley.nelsonmandela.org/index.php/site/q/03lv02424/04lv02730/05lv02918/06lv02984.htm</a:t>
            </a:r>
            <a:endParaRPr lang="en-US" dirty="0"/>
          </a:p>
          <a:p>
            <a:endParaRPr lang="en-US" dirty="0">
              <a:ea typeface="Calibri"/>
              <a:cs typeface="Calibri"/>
            </a:endParaRPr>
          </a:p>
          <a:p>
            <a:r>
              <a:rPr lang="en-US" dirty="0"/>
              <a:t>“Umkhonto insists on a high standard of selfless devotion to the revolution on the part of all its members. ​</a:t>
            </a:r>
            <a:endParaRPr lang="en-US" dirty="0">
              <a:ea typeface="Calibri"/>
              <a:cs typeface="Calibri"/>
            </a:endParaRPr>
          </a:p>
          <a:p>
            <a:r>
              <a:rPr lang="en-US" dirty="0"/>
              <a:t>They are required at all times to:​</a:t>
            </a:r>
            <a:endParaRPr lang="en-US" dirty="0">
              <a:ea typeface="Calibri"/>
              <a:cs typeface="Calibri"/>
            </a:endParaRPr>
          </a:p>
          <a:p>
            <a:r>
              <a:rPr lang="en-US" dirty="0"/>
              <a:t>a . behave correctly to the people;​</a:t>
            </a:r>
            <a:endParaRPr lang="en-US" dirty="0">
              <a:ea typeface="Calibri"/>
              <a:cs typeface="Calibri"/>
            </a:endParaRPr>
          </a:p>
          <a:p>
            <a:r>
              <a:rPr lang="en-US" dirty="0"/>
              <a:t>b . respect their persons and property;​</a:t>
            </a:r>
            <a:endParaRPr lang="en-US" dirty="0">
              <a:ea typeface="Calibri"/>
              <a:cs typeface="Calibri"/>
            </a:endParaRPr>
          </a:p>
          <a:p>
            <a:r>
              <a:rPr lang="en-US" dirty="0"/>
              <a:t>c . refrain from molesting or interfering with their legitimate activities;​</a:t>
            </a:r>
            <a:endParaRPr lang="en-US" dirty="0">
              <a:ea typeface="Calibri"/>
              <a:cs typeface="Calibri"/>
            </a:endParaRPr>
          </a:p>
          <a:p>
            <a:r>
              <a:rPr lang="en-US" dirty="0"/>
              <a:t>d . assist them to solve their problems and where possible give material aid in their </a:t>
            </a:r>
            <a:r>
              <a:rPr lang="en-US" dirty="0" err="1"/>
              <a:t>labour</a:t>
            </a:r>
            <a:r>
              <a:rPr lang="en-US" dirty="0"/>
              <a:t>; and​</a:t>
            </a:r>
            <a:endParaRPr lang="en-US" dirty="0">
              <a:ea typeface="Calibri"/>
              <a:cs typeface="Calibri"/>
            </a:endParaRPr>
          </a:p>
          <a:p>
            <a:r>
              <a:rPr lang="en-US" dirty="0"/>
              <a:t>e . demonstrate high moral qualities in word and deed.”​</a:t>
            </a:r>
            <a:endParaRPr lang="en-US" dirty="0">
              <a:ea typeface="Calibri"/>
              <a:cs typeface="Calibri"/>
            </a:endParaRPr>
          </a:p>
          <a:p>
            <a:r>
              <a:rPr lang="en-US" dirty="0"/>
              <a:t>​</a:t>
            </a:r>
            <a:endParaRPr lang="en-US" dirty="0">
              <a:ea typeface="Calibri"/>
              <a:cs typeface="Calibri"/>
            </a:endParaRPr>
          </a:p>
          <a:p>
            <a:r>
              <a:rPr lang="en-US" dirty="0"/>
              <a:t>“All combatants shall act in such a manner that the people will put their trust in the army, recognize it as their protector, and accept the liberation movement as their legitimate and authentic representative.​</a:t>
            </a:r>
            <a:endParaRPr lang="en-US" dirty="0">
              <a:ea typeface="Calibri"/>
              <a:cs typeface="Calibri"/>
            </a:endParaRPr>
          </a:p>
          <a:p>
            <a:endParaRPr lang="en-US" dirty="0">
              <a:ea typeface="Calibri"/>
              <a:cs typeface="Calibri"/>
            </a:endParaRPr>
          </a:p>
          <a:p>
            <a:r>
              <a:rPr lang="en-US" dirty="0"/>
              <a:t>The following acts or omissions shall be an offence:​</a:t>
            </a:r>
            <a:endParaRPr lang="en-US" dirty="0">
              <a:ea typeface="Calibri"/>
              <a:cs typeface="Calibri"/>
            </a:endParaRPr>
          </a:p>
          <a:p>
            <a:r>
              <a:rPr lang="en-US" dirty="0"/>
              <a:t>a . Conduct that weakens the people's trust, confidence and faith in the ANC and Umkhonto.​</a:t>
            </a:r>
            <a:endParaRPr lang="en-US" dirty="0">
              <a:ea typeface="Calibri"/>
              <a:cs typeface="Calibri"/>
            </a:endParaRPr>
          </a:p>
          <a:p>
            <a:r>
              <a:rPr lang="en-US" dirty="0"/>
              <a:t>b . Theft from a comrade or the people, looting of property, or other forcible seizure of goods.​</a:t>
            </a:r>
            <a:endParaRPr lang="en-US" dirty="0">
              <a:ea typeface="Calibri"/>
              <a:cs typeface="Calibri"/>
            </a:endParaRPr>
          </a:p>
          <a:p>
            <a:r>
              <a:rPr lang="en-US" dirty="0"/>
              <a:t>c . Abuse of authority and/or power.​</a:t>
            </a:r>
            <a:endParaRPr lang="en-US" dirty="0">
              <a:ea typeface="Calibri"/>
              <a:cs typeface="Calibri"/>
            </a:endParaRPr>
          </a:p>
          <a:p>
            <a:r>
              <a:rPr lang="en-US" dirty="0"/>
              <a:t>d . Cruelty inflicted on a member of the army or public.​</a:t>
            </a:r>
            <a:endParaRPr lang="en-US" dirty="0">
              <a:ea typeface="Calibri"/>
              <a:cs typeface="Calibri"/>
            </a:endParaRPr>
          </a:p>
          <a:p>
            <a:r>
              <a:rPr lang="en-US" dirty="0"/>
              <a:t>e . Assaults, rape, disorderly conduct, the use of insulting and/or obscene language, bullying and intimidation, whether against a comrade or member of the public.​</a:t>
            </a:r>
            <a:endParaRPr lang="en-US" dirty="0">
              <a:ea typeface="Calibri"/>
              <a:cs typeface="Calibri"/>
            </a:endParaRPr>
          </a:p>
          <a:p>
            <a:r>
              <a:rPr lang="en-US" dirty="0"/>
              <a:t>f . Shameful conduct likely to disgrace the ANC, army or the offender, or bring them into disrepute, or provoke indignation and contempt against them, such as violating the rights and dignity of the opposite sex, whether in operational or base areas.​</a:t>
            </a:r>
            <a:endParaRPr lang="en-US" dirty="0">
              <a:ea typeface="Calibri"/>
              <a:cs typeface="Calibri"/>
            </a:endParaRPr>
          </a:p>
          <a:p>
            <a:r>
              <a:rPr lang="en-US" dirty="0"/>
              <a:t>g . Unjustifiable homicide.​</a:t>
            </a:r>
            <a:endParaRPr lang="en-US" dirty="0">
              <a:ea typeface="Calibri"/>
              <a:cs typeface="Calibri"/>
            </a:endParaRPr>
          </a:p>
          <a:p>
            <a:r>
              <a:rPr lang="en-US" dirty="0"/>
              <a:t>h . Ill-treatment of prisoners of war or persons in custody.”​</a:t>
            </a:r>
            <a:endParaRPr lang="en-US" dirty="0">
              <a:ea typeface="Calibri"/>
              <a:cs typeface="Calibri"/>
            </a:endParaRPr>
          </a:p>
          <a:p>
            <a:endParaRPr lang="en-US" dirty="0"/>
          </a:p>
          <a:p>
            <a:pPr marL="171450" indent="-171450">
              <a:buFont typeface="Arial"/>
              <a:buChar char="•"/>
            </a:pPr>
            <a:r>
              <a:rPr lang="en-US" dirty="0"/>
              <a:t>Ask participants to identify what rules or points could relate to the protection of food security. ​</a:t>
            </a:r>
            <a:endParaRPr lang="en-US" dirty="0">
              <a:ea typeface="Calibri"/>
              <a:cs typeface="Calibri"/>
            </a:endParaRPr>
          </a:p>
          <a:p>
            <a:endParaRPr lang="en-US" dirty="0"/>
          </a:p>
          <a:p>
            <a:r>
              <a:rPr lang="en-US" dirty="0"/>
              <a:t>​</a:t>
            </a:r>
            <a:endParaRPr lang="en-US" dirty="0">
              <a:ea typeface="Calibri"/>
              <a:cs typeface="Calibri"/>
            </a:endParaRPr>
          </a:p>
          <a:p>
            <a:endParaRPr lang="en-US" dirty="0"/>
          </a:p>
          <a:p>
            <a:r>
              <a:rPr lang="en-US" dirty="0"/>
              <a:t>​</a:t>
            </a:r>
            <a:endParaRPr lang="en-US" dirty="0">
              <a:ea typeface="Calibri"/>
              <a:cs typeface="Calibri"/>
            </a:endParaRP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dirty="0"/>
              <a:t>​</a:t>
            </a:r>
            <a:r>
              <a:rPr lang="en-US" b="1" u="sng" dirty="0"/>
              <a:t>Notes</a:t>
            </a:r>
            <a:r>
              <a:rPr lang="en-US" dirty="0"/>
              <a:t>: </a:t>
            </a:r>
          </a:p>
          <a:p>
            <a:endParaRPr lang="en-US" dirty="0"/>
          </a:p>
          <a:p>
            <a:pPr marL="171450" indent="-171450">
              <a:buFont typeface="Arial"/>
              <a:buChar char="•"/>
            </a:pPr>
            <a:r>
              <a:rPr lang="en-US" dirty="0"/>
              <a:t>Explain that armed actors have the primary responsibility for ensuring that the basic needs, including adequate supplies of food and water, of populations under their control are met. ​</a:t>
            </a:r>
            <a:endParaRPr lang="en-US" dirty="0">
              <a:ea typeface="Calibri"/>
              <a:cs typeface="Calibri"/>
            </a:endParaRPr>
          </a:p>
          <a:p>
            <a:pPr marL="171450" indent="-171450">
              <a:buFont typeface="Arial"/>
              <a:buChar char="•"/>
            </a:pPr>
            <a:r>
              <a:rPr lang="en-US" dirty="0"/>
              <a:t>Ask participants how they think that this could be done and what would be needed to do so. ​</a:t>
            </a:r>
            <a:endParaRPr lang="en-US" dirty="0">
              <a:ea typeface="Calibri"/>
              <a:cs typeface="Calibri"/>
            </a:endParaRPr>
          </a:p>
          <a:p>
            <a:pPr marL="171450" indent="-171450">
              <a:buFont typeface="Arial"/>
              <a:buChar char="•"/>
            </a:pPr>
            <a:r>
              <a:rPr lang="en-US" dirty="0"/>
              <a:t>Listen to their inputs and explain that:​ </a:t>
            </a:r>
            <a:endParaRPr lang="en-US" dirty="0">
              <a:ea typeface="Calibri"/>
              <a:cs typeface="Calibri"/>
            </a:endParaRPr>
          </a:p>
          <a:p>
            <a:r>
              <a:rPr lang="en-US" dirty="0"/>
              <a:t>    - Armed actors should recognize the critical role that humanitarian actors play in supporting civilian’s food security. They should facilitate the</a:t>
            </a:r>
            <a:r>
              <a:rPr lang="en-US"/>
              <a:t>         </a:t>
            </a:r>
            <a:r>
              <a:rPr lang="en-US" dirty="0"/>
              <a:t> delivery of principled humanitarian assistance to all affected populations. ​</a:t>
            </a:r>
            <a:endParaRPr lang="en-US" dirty="0">
              <a:ea typeface="Calibri"/>
              <a:cs typeface="Calibri"/>
            </a:endParaRPr>
          </a:p>
          <a:p>
            <a:r>
              <a:rPr lang="en-US" dirty="0"/>
              <a:t>    - Armed actors must also put in place and enforce policies that prohibit: ​</a:t>
            </a:r>
            <a:endParaRPr lang="en-US" dirty="0">
              <a:ea typeface="Calibri"/>
              <a:cs typeface="Calibri"/>
            </a:endParaRPr>
          </a:p>
          <a:p>
            <a:r>
              <a:rPr lang="en-US" dirty="0"/>
              <a:t>      a. diversion and looting of humanitarian commodities, including agricultural inputs, food commodities and ready-to-use therapeutic food​</a:t>
            </a:r>
            <a:endParaRPr lang="en-US" dirty="0">
              <a:ea typeface="Calibri"/>
              <a:cs typeface="Calibri"/>
            </a:endParaRPr>
          </a:p>
          <a:p>
            <a:r>
              <a:rPr lang="en-US" dirty="0"/>
              <a:t>      b. threatening or attacking aid workers, operations, facilities or supplies and ​</a:t>
            </a:r>
            <a:endParaRPr lang="en-US" dirty="0">
              <a:ea typeface="Calibri"/>
              <a:cs typeface="Calibri"/>
            </a:endParaRPr>
          </a:p>
          <a:p>
            <a:r>
              <a:rPr lang="en-US" dirty="0">
                <a:ea typeface="Calibri"/>
                <a:cs typeface="Calibri"/>
              </a:rPr>
              <a:t>      c. </a:t>
            </a:r>
            <a:r>
              <a:rPr lang="en-US" dirty="0"/>
              <a:t>arbitrarily denying consent for humanitarian organizations to access civilians in need of humanitarian assistance.​</a:t>
            </a:r>
            <a:endParaRPr lang="en-US" dirty="0">
              <a:ea typeface="Calibri"/>
              <a:cs typeface="Calibri"/>
            </a:endParaRP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b="1" u="sng" dirty="0">
                <a:ea typeface="Calibri"/>
                <a:cs typeface="Calibri"/>
              </a:rPr>
              <a:t>Notes</a:t>
            </a:r>
            <a:r>
              <a:rPr lang="en-US" dirty="0">
                <a:ea typeface="Calibri"/>
                <a:cs typeface="Calibri"/>
              </a:rPr>
              <a:t>:</a:t>
            </a:r>
            <a:endParaRPr lang="en-US"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i="1" u="none" dirty="0"/>
              <a:t>Exercise 6 (in groups) (20 minutes):  ​</a:t>
            </a:r>
            <a:endParaRPr lang="en-US" b="0" i="1" u="none" dirty="0">
              <a:ea typeface="Calibri"/>
              <a:cs typeface="Calibri"/>
            </a:endParaRPr>
          </a:p>
          <a:p>
            <a:endParaRPr lang="en-US" b="1"/>
          </a:p>
          <a:p>
            <a:r>
              <a:rPr lang="en-US" b="1" dirty="0"/>
              <a:t>Note:</a:t>
            </a:r>
            <a:r>
              <a:rPr lang="en-US" dirty="0"/>
              <a:t> for non-State armed groups you can use for example the KNU policy for humanitarian assistance available at </a:t>
            </a:r>
            <a:r>
              <a:rPr lang="en-US" dirty="0">
                <a:hlinkClick r:id="rId3"/>
              </a:rPr>
              <a:t>http://theirwords.org/media/transfer/doc/knu_s_policy_for_humanitarian_assistance_2014-be64212cf1a6b6dffd134dee3e7e6a25.pdf​</a:t>
            </a:r>
            <a:endParaRPr lang="en-US">
              <a:ea typeface="Calibri"/>
              <a:cs typeface="Calibri"/>
            </a:endParaRPr>
          </a:p>
          <a:p>
            <a:endParaRPr lang="en-US"/>
          </a:p>
          <a:p>
            <a:r>
              <a:rPr lang="en-US" dirty="0"/>
              <a:t>For state forces you might want to use this example of agreement between Sudan and South Sudan to allow the cross-border transport of humanitarian assistance </a:t>
            </a:r>
            <a:r>
              <a:rPr lang="en-US" dirty="0">
                <a:hlinkClick r:id="rId4"/>
              </a:rPr>
              <a:t>https://ihl-in-action.icrc.org/case-study/south-sudan-humanitarian-relief-and-assistance​</a:t>
            </a:r>
            <a:endParaRPr lang="en-US">
              <a:ea typeface="Calibri"/>
              <a:cs typeface="Calibri"/>
            </a:endParaRPr>
          </a:p>
          <a:p>
            <a:pPr marL="171450" indent="-171450">
              <a:buFont typeface="Arial" panose="020B0604020202020204" pitchFamily="34" charset="0"/>
              <a:buChar char="•"/>
            </a:pPr>
            <a:endParaRPr lang="en-US"/>
          </a:p>
          <a:p>
            <a:r>
              <a:rPr lang="en-US" dirty="0"/>
              <a:t>For civil society actors you can chose to also do this exercise, as it may serve them in future advocacy work.​</a:t>
            </a:r>
            <a:endParaRPr lang="en-US">
              <a:ea typeface="Calibri"/>
              <a:cs typeface="Calibri"/>
            </a:endParaRPr>
          </a:p>
          <a:p>
            <a:endParaRPr lang="en-US" dirty="0">
              <a:ea typeface="Calibri"/>
              <a:cs typeface="Calibri"/>
            </a:endParaRPr>
          </a:p>
          <a:p>
            <a:pPr marL="171450" indent="-171450">
              <a:buFont typeface="Arial"/>
              <a:buChar char="•"/>
            </a:pPr>
            <a:r>
              <a:rPr lang="en-US" dirty="0"/>
              <a:t>Divide participants into groups of 3-5. Provide each of them with a different example/extract of an (anonymous) policy.  ​</a:t>
            </a:r>
            <a:endParaRPr lang="en-US" dirty="0">
              <a:ea typeface="Calibri"/>
              <a:cs typeface="Calibri"/>
            </a:endParaRPr>
          </a:p>
          <a:p>
            <a:pPr marL="171450" indent="-171450">
              <a:buFont typeface="Arial"/>
              <a:buChar char="•"/>
            </a:pPr>
            <a:r>
              <a:rPr lang="en-US" dirty="0"/>
              <a:t>Ask them to study the example and: ​</a:t>
            </a:r>
            <a:endParaRPr lang="en-US" dirty="0">
              <a:ea typeface="Calibri"/>
              <a:cs typeface="Calibri"/>
            </a:endParaRPr>
          </a:p>
          <a:p>
            <a:r>
              <a:rPr lang="en-US" dirty="0"/>
              <a:t>     - assess what actions the policy provides to ensure civilians' needs, including food security​</a:t>
            </a:r>
            <a:endParaRPr lang="en-US" dirty="0">
              <a:ea typeface="Calibri"/>
              <a:cs typeface="Calibri"/>
            </a:endParaRPr>
          </a:p>
          <a:p>
            <a:r>
              <a:rPr lang="en-US" dirty="0"/>
              <a:t>     - assess how it addresses or operationalizes the delivery of humanitarian assistance​</a:t>
            </a:r>
            <a:endParaRPr lang="en-US" dirty="0">
              <a:ea typeface="Calibri"/>
              <a:cs typeface="Calibri"/>
            </a:endParaRPr>
          </a:p>
          <a:p>
            <a:r>
              <a:rPr lang="en-US" dirty="0"/>
              <a:t>     - list gaps and ways in which it could be improved​</a:t>
            </a:r>
            <a:endParaRPr lang="en-US" dirty="0">
              <a:ea typeface="Calibri"/>
              <a:cs typeface="Calibri"/>
            </a:endParaRPr>
          </a:p>
          <a:p>
            <a:endParaRPr lang="en-US" dirty="0">
              <a:ea typeface="Calibri"/>
              <a:cs typeface="Calibri"/>
            </a:endParaRPr>
          </a:p>
          <a:p>
            <a:r>
              <a:rPr lang="en-US" i="1"/>
              <a:t>Alternative exercise</a:t>
            </a:r>
            <a:r>
              <a:rPr lang="en-US" dirty="0"/>
              <a:t>:​</a:t>
            </a:r>
            <a:endParaRPr lang="en-US" dirty="0">
              <a:ea typeface="Calibri"/>
              <a:cs typeface="Calibri"/>
            </a:endParaRPr>
          </a:p>
          <a:p>
            <a:pPr marL="171450" indent="-171450">
              <a:buFont typeface="Arial"/>
              <a:buChar char="•"/>
            </a:pPr>
            <a:r>
              <a:rPr lang="en-US" dirty="0"/>
              <a:t>Work in plenary and ask participants​: What humanitarian assistance policies armed actors in the region have in place (themselves or other armed actors) ​</a:t>
            </a:r>
            <a:endParaRPr lang="en-US" dirty="0">
              <a:ea typeface="Calibri"/>
              <a:cs typeface="Calibri"/>
            </a:endParaRPr>
          </a:p>
          <a:p>
            <a:pPr marL="171450" indent="-171450">
              <a:buFont typeface="Arial"/>
              <a:buChar char="•"/>
            </a:pPr>
            <a:r>
              <a:rPr lang="en-US" dirty="0"/>
              <a:t>Then assess with them according to the same questions.​</a:t>
            </a:r>
            <a:endParaRPr lang="en-US" dirty="0">
              <a:ea typeface="Calibri"/>
              <a:cs typeface="Calibri"/>
            </a:endParaRPr>
          </a:p>
          <a:p>
            <a:pPr marL="171450" indent="-171450">
              <a:buFont typeface="Arial"/>
              <a:buChar char="•"/>
            </a:pPr>
            <a:r>
              <a:rPr lang="en-US" dirty="0"/>
              <a:t>As before, the last aspect of this exercise is particularly important, whether they are discussing their own policies or someone else’s. ​</a:t>
            </a:r>
            <a:endParaRPr lang="en-US" dirty="0">
              <a:ea typeface="Calibri"/>
              <a:cs typeface="Calibri"/>
            </a:endParaRPr>
          </a:p>
          <a:p>
            <a:pPr marL="171450" indent="-171450">
              <a:buFont typeface="Arial"/>
              <a:buChar char="•"/>
            </a:pPr>
            <a:r>
              <a:rPr lang="en-US" dirty="0"/>
              <a:t>Make sure to properly list all possible new or improved practices the actor would consider adopted. In case, these practices and issues could be present during the closing session (for reflection and strategizing) and could then be ranked according to the needs and the feasibility or the measures.​</a:t>
            </a:r>
            <a:endParaRPr lang="en-US" dirty="0">
              <a:ea typeface="Calibri"/>
              <a:cs typeface="Calibri"/>
            </a:endParaRPr>
          </a:p>
          <a:p>
            <a:endParaRPr lang="en-US" dirty="0"/>
          </a:p>
          <a:p>
            <a:r>
              <a:rPr lang="en-US" dirty="0"/>
              <a:t>​</a:t>
            </a:r>
            <a:endParaRPr lang="en-US" dirty="0">
              <a:ea typeface="Calibri"/>
              <a:cs typeface="Calibri"/>
            </a:endParaRPr>
          </a:p>
          <a:p>
            <a:endParaRPr lang="en-US" dirty="0"/>
          </a:p>
          <a:p>
            <a:r>
              <a:rPr lang="en-US" dirty="0"/>
              <a:t>​</a:t>
            </a:r>
            <a:endParaRPr lang="en-US" dirty="0">
              <a:ea typeface="Calibri"/>
              <a:cs typeface="Calibri"/>
            </a:endParaRPr>
          </a:p>
          <a:p>
            <a:endParaRPr lang="en-US" dirty="0"/>
          </a:p>
          <a:p>
            <a:r>
              <a:rPr lang="en-US" dirty="0"/>
              <a:t>​</a:t>
            </a:r>
            <a:endParaRPr lang="en-US" dirty="0">
              <a:ea typeface="Calibri"/>
              <a:cs typeface="Calibri"/>
            </a:endParaRP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b="1" u="sng" dirty="0">
                <a:ea typeface="Calibri"/>
                <a:cs typeface="Calibri"/>
              </a:rPr>
              <a:t>Notes</a:t>
            </a:r>
            <a:r>
              <a:rPr lang="en-US" u="sng" dirty="0">
                <a:ea typeface="Calibri"/>
                <a:cs typeface="Calibri"/>
              </a:rPr>
              <a:t>: </a:t>
            </a:r>
            <a:endParaRPr lang="en-US" u="sng" dirty="0"/>
          </a:p>
          <a:p>
            <a:endParaRPr lang="en-US" dirty="0"/>
          </a:p>
          <a:p>
            <a:pPr marL="171450" indent="-171450">
              <a:buFont typeface="Arial" panose="020B0604020202020204" pitchFamily="34" charset="0"/>
              <a:buChar char="•"/>
            </a:pPr>
            <a:r>
              <a:rPr lang="en-US" dirty="0"/>
              <a:t>Personnel: Resourcing and training​</a:t>
            </a:r>
            <a:endParaRPr lang="en-US">
              <a:cs typeface="Calibri"/>
            </a:endParaRPr>
          </a:p>
          <a:p>
            <a:pPr marL="171450" indent="-171450">
              <a:buFont typeface="Arial" panose="020B0604020202020204" pitchFamily="34" charset="0"/>
              <a:buChar char="•"/>
            </a:pPr>
            <a:r>
              <a:rPr lang="en-US" dirty="0"/>
              <a:t>Explain that it is necessary that armed actors take all feasible steps to ensure that civilian-harm mitigation policies are well understood, implemented, and enforced amongst their personnel. ​</a:t>
            </a:r>
            <a:endParaRPr lang="en-US">
              <a:cs typeface="Calibri"/>
            </a:endParaRPr>
          </a:p>
          <a:p>
            <a:pPr marL="171450" indent="-171450">
              <a:buFont typeface="Arial" panose="020B0604020202020204" pitchFamily="34" charset="0"/>
              <a:buChar char="•"/>
            </a:pPr>
            <a:r>
              <a:rPr lang="en-US" dirty="0"/>
              <a:t>Ask them how they think that this could be done and what would be needed to do so.​</a:t>
            </a:r>
            <a:endParaRPr lang="en-US">
              <a:cs typeface="Calibri"/>
            </a:endParaRPr>
          </a:p>
          <a:p>
            <a:pPr marL="171450" indent="-171450">
              <a:buFont typeface="Arial" panose="020B0604020202020204" pitchFamily="34" charset="0"/>
              <a:buChar char="•"/>
            </a:pPr>
            <a:r>
              <a:rPr lang="en-US" dirty="0"/>
              <a:t>Listen to their inputs and explains that</a:t>
            </a:r>
            <a:r>
              <a:rPr lang="en-US"/>
              <a:t> </a:t>
            </a:r>
            <a:r>
              <a:rPr lang="en-US" dirty="0"/>
              <a:t>armed actors should dedicate financial and human resources to ​</a:t>
            </a:r>
            <a:endParaRPr lang="en-US">
              <a:cs typeface="Calibri"/>
            </a:endParaRPr>
          </a:p>
          <a:p>
            <a:pPr marL="628650" lvl="1" indent="-171450">
              <a:buFont typeface="Arial" panose="020B0604020202020204" pitchFamily="34" charset="0"/>
              <a:buChar char="•"/>
            </a:pPr>
            <a:r>
              <a:rPr lang="en-US" dirty="0"/>
              <a:t>training staff, ​</a:t>
            </a:r>
            <a:endParaRPr lang="en-US">
              <a:cs typeface="Calibri"/>
            </a:endParaRPr>
          </a:p>
          <a:p>
            <a:pPr marL="628650" lvl="1" indent="-171450">
              <a:buFont typeface="Arial" panose="020B0604020202020204" pitchFamily="34" charset="0"/>
              <a:buChar char="•"/>
            </a:pPr>
            <a:r>
              <a:rPr lang="en-US" dirty="0"/>
              <a:t>developing operational policies, and ​</a:t>
            </a:r>
            <a:endParaRPr lang="en-US">
              <a:cs typeface="Calibri"/>
            </a:endParaRPr>
          </a:p>
          <a:p>
            <a:pPr marL="628650" lvl="1" indent="-171450">
              <a:buFont typeface="Arial" panose="020B0604020202020204" pitchFamily="34" charset="0"/>
              <a:buChar char="•"/>
            </a:pPr>
            <a:r>
              <a:rPr lang="en-US" dirty="0"/>
              <a:t>implementing civilian-harm mitigation and response efforts. ​</a:t>
            </a:r>
            <a:endParaRPr lang="en-US">
              <a:ea typeface="Calibri"/>
              <a:cs typeface="Calibri"/>
            </a:endParaRPr>
          </a:p>
          <a:p>
            <a:pPr marL="171450" indent="-171450">
              <a:buFont typeface="Arial" panose="020B0604020202020204" pitchFamily="34" charset="0"/>
              <a:buChar char="•"/>
            </a:pPr>
            <a:r>
              <a:rPr lang="en-US" dirty="0"/>
              <a:t>Every effort should be made to ensure that staff, according to their function, have full knowledge of their legal obligations, including but not limited to IHL, and are trained according to policies and procedures for minimizing and preventing civilian harm. This can be realized gradually through progressive training.​</a:t>
            </a:r>
            <a:endParaRPr lang="en-US">
              <a:cs typeface="Calibri"/>
            </a:endParaRPr>
          </a:p>
          <a:p>
            <a:pPr marL="171450" indent="-171450">
              <a:buFont typeface="Arial" panose="020B0604020202020204" pitchFamily="34" charset="0"/>
              <a:buChar char="•"/>
            </a:pPr>
            <a:r>
              <a:rPr lang="en-US" dirty="0"/>
              <a:t>Additionally, staff could build capacity and expertise on ​anticipating how military operations and behavior of personnel might impact civilians in different environments and among different vulnerable communities, specifically in relation to food security. That will increase their ability to plan contingencies to avoid such an impact. Foreseeing such an impact will require building capacity to collect, track, and analyze the necessary information on civilian harm. ​</a:t>
            </a:r>
            <a:endParaRPr lang="en-US" dirty="0">
              <a:ea typeface="Calibri"/>
              <a:cs typeface="Calibri"/>
            </a:endParaRPr>
          </a:p>
          <a:p>
            <a:endParaRPr lang="en-US" dirty="0"/>
          </a:p>
          <a:p>
            <a:r>
              <a:rPr lang="en-US" dirty="0"/>
              <a:t>​</a:t>
            </a:r>
            <a:endParaRPr lang="en-US" dirty="0">
              <a:ea typeface="Calibri"/>
              <a:cs typeface="Calibri"/>
            </a:endParaRPr>
          </a:p>
          <a:p>
            <a:endParaRPr lang="en-US" dirty="0"/>
          </a:p>
          <a:p>
            <a:r>
              <a:rPr lang="en-US" dirty="0"/>
              <a:t>​</a:t>
            </a:r>
            <a:endParaRPr lang="en-US" dirty="0">
              <a:ea typeface="Calibri"/>
              <a:cs typeface="Calibri"/>
            </a:endParaRP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b="1" i="0" u="sng" dirty="0">
                <a:ea typeface="Calibri"/>
                <a:cs typeface="Calibri"/>
              </a:rPr>
              <a:t>Notes:</a:t>
            </a:r>
            <a:endParaRPr lang="en-US" b="1" i="0" u="sng" dirty="0"/>
          </a:p>
          <a:p>
            <a:endParaRPr lang="en-US" i="1" dirty="0"/>
          </a:p>
          <a:p>
            <a:r>
              <a:rPr lang="en-US" i="1" dirty="0"/>
              <a:t>Exercise 7 Identifying training needs: (10 minutes in plenary)​</a:t>
            </a:r>
            <a:endParaRPr lang="en-US" i="1" dirty="0">
              <a:ea typeface="Calibri"/>
              <a:cs typeface="Calibri"/>
            </a:endParaRPr>
          </a:p>
          <a:p>
            <a:r>
              <a:rPr lang="en-US" b="1"/>
              <a:t>Note</a:t>
            </a:r>
            <a:r>
              <a:rPr lang="en-US"/>
              <a:t>: For civil society you can skip this exercise here and leave the discussion for the closing reflection, as it may serve them in future training work with armed actors.​</a:t>
            </a:r>
            <a:endParaRPr lang="en-US">
              <a:ea typeface="Calibri"/>
              <a:cs typeface="Calibri"/>
            </a:endParaRPr>
          </a:p>
          <a:p>
            <a:endParaRPr lang="en-US"/>
          </a:p>
          <a:p>
            <a:pPr marL="171450" indent="-171450">
              <a:buFont typeface="Arial" panose="020B0604020202020204" pitchFamily="34" charset="0"/>
              <a:buChar char="•"/>
            </a:pPr>
            <a:r>
              <a:rPr lang="en-US" dirty="0"/>
              <a:t>​Ask them ​if they can explain how training is done within their organization (at what point in the recruitment, how often, for whom, on what topics)​ </a:t>
            </a:r>
            <a:endParaRPr lang="en-US" dirty="0">
              <a:ea typeface="Calibri"/>
              <a:cs typeface="Calibri"/>
            </a:endParaRPr>
          </a:p>
          <a:p>
            <a:pPr marL="171450" indent="-171450">
              <a:buFont typeface="Arial" panose="020B0604020202020204" pitchFamily="34" charset="0"/>
              <a:buChar char="•"/>
            </a:pPr>
            <a:r>
              <a:rPr lang="en-US" dirty="0"/>
              <a:t>Ask them what different types of trainings would be needed to improve the implementation of policies on food security?​</a:t>
            </a:r>
            <a:endParaRPr lang="en-US" dirty="0">
              <a:ea typeface="Calibri"/>
              <a:cs typeface="Calibri"/>
            </a:endParaRPr>
          </a:p>
          <a:p>
            <a:pPr marL="171450" indent="-171450">
              <a:buFont typeface="Arial" panose="020B0604020202020204" pitchFamily="34" charset="0"/>
              <a:buChar char="•"/>
            </a:pPr>
            <a:r>
              <a:rPr lang="en-US" dirty="0"/>
              <a:t>Ask them who would need to receive which trainings. For example:​</a:t>
            </a:r>
            <a:endParaRPr lang="en-US">
              <a:cs typeface="Calibri"/>
            </a:endParaRPr>
          </a:p>
          <a:p>
            <a:pPr marL="628650" lvl="1" indent="-171450">
              <a:buFont typeface="Arial" panose="020B0604020202020204" pitchFamily="34" charset="0"/>
              <a:buChar char="•"/>
            </a:pPr>
            <a:r>
              <a:rPr lang="en-US" dirty="0"/>
              <a:t>On existing or new policy: all staff?​</a:t>
            </a:r>
            <a:endParaRPr lang="en-US">
              <a:cs typeface="Calibri"/>
            </a:endParaRPr>
          </a:p>
          <a:p>
            <a:pPr marL="628650" lvl="1" indent="-171450">
              <a:buFont typeface="Arial" panose="020B0604020202020204" pitchFamily="34" charset="0"/>
              <a:buChar char="•"/>
            </a:pPr>
            <a:r>
              <a:rPr lang="en-US" dirty="0"/>
              <a:t>On anticipating how military operations and behavior of personnel might impact civilians: planning staff? (red-teaming staff: NATO: A red team is a team formed with the aim of rigorously analyzing the plans, </a:t>
            </a:r>
            <a:r>
              <a:rPr lang="en-US" dirty="0" err="1"/>
              <a:t>programmes</a:t>
            </a:r>
            <a:r>
              <a:rPr lang="en-US" dirty="0"/>
              <a:t>, ideas and assumptions that lead to a commander's decision.)​</a:t>
            </a:r>
            <a:endParaRPr lang="en-US">
              <a:cs typeface="Calibri"/>
            </a:endParaRPr>
          </a:p>
          <a:p>
            <a:pPr marL="171450" indent="-171450">
              <a:buFont typeface="Arial" panose="020B0604020202020204" pitchFamily="34" charset="0"/>
              <a:buChar char="•"/>
            </a:pPr>
            <a:r>
              <a:rPr lang="en-US" dirty="0"/>
              <a:t>Ask them what detailed content would need to be included if they had to design a training to collect, track, and analyze the necessary information on civilian harm​</a:t>
            </a:r>
            <a:r>
              <a:rPr lang="en-US" dirty="0">
                <a:cs typeface="Calibri"/>
              </a:rPr>
              <a:t>. </a:t>
            </a:r>
            <a:r>
              <a:rPr lang="en-US" dirty="0"/>
              <a:t>For example on:​</a:t>
            </a:r>
            <a:endParaRPr lang="en-US">
              <a:cs typeface="Calibri"/>
            </a:endParaRPr>
          </a:p>
          <a:p>
            <a:pPr marL="628650" lvl="1" indent="-171450">
              <a:buFont typeface="Arial" panose="020B0604020202020204" pitchFamily="34" charset="0"/>
              <a:buChar char="•"/>
            </a:pPr>
            <a:r>
              <a:rPr lang="en-US" dirty="0"/>
              <a:t>The interconnectedness of critical infrastructure and essential services in urban environments and how conflict, specifically the use of explosive weapons, impacts civilian harm and food security in this environment.​</a:t>
            </a:r>
            <a:endParaRPr lang="en-US">
              <a:cs typeface="Calibri"/>
            </a:endParaRPr>
          </a:p>
          <a:p>
            <a:pPr marL="628650" lvl="1" indent="-171450">
              <a:buFont typeface="Arial" panose="020B0604020202020204" pitchFamily="34" charset="0"/>
              <a:buChar char="•"/>
            </a:pPr>
            <a:r>
              <a:rPr lang="en-US" dirty="0"/>
              <a:t>The causes of displacement and migration and the effect of these on various populations, including displaced and host communities. Particular attention could be placed on understanding the protection risks these communities may face and which segments of the population are most vulnerable to them.​</a:t>
            </a:r>
            <a:endParaRPr lang="en-US">
              <a:cs typeface="Calibri"/>
            </a:endParaRPr>
          </a:p>
          <a:p>
            <a:pPr marL="628650" lvl="1" indent="-171450">
              <a:buFont typeface="Arial" panose="020B0604020202020204" pitchFamily="34" charset="0"/>
              <a:buChar char="•"/>
            </a:pPr>
            <a:r>
              <a:rPr lang="en-US" dirty="0"/>
              <a:t>The humanitarian system, mechanisms, and components and how they work in coordination with armed actors and authorities to respond to humanitarian needs.​</a:t>
            </a:r>
            <a:endParaRPr lang="en-US" dirty="0">
              <a:ea typeface="Calibri"/>
              <a:cs typeface="Calibri"/>
            </a:endParaRPr>
          </a:p>
          <a:p>
            <a:endParaRPr lang="en-US" dirty="0"/>
          </a:p>
          <a:p>
            <a:r>
              <a:rPr lang="en-US" b="1" dirty="0"/>
              <a:t>Background:​</a:t>
            </a:r>
            <a:endParaRPr lang="en-US" b="1" dirty="0">
              <a:ea typeface="Calibri"/>
              <a:cs typeface="Calibri"/>
            </a:endParaRPr>
          </a:p>
          <a:p>
            <a:endParaRPr lang="en-US" dirty="0"/>
          </a:p>
          <a:p>
            <a:r>
              <a:rPr lang="en-US" dirty="0"/>
              <a:t>Sources: ​</a:t>
            </a:r>
            <a:endParaRPr lang="en-US">
              <a:cs typeface="Calibri"/>
            </a:endParaRPr>
          </a:p>
          <a:p>
            <a:pPr marL="171450" indent="-171450">
              <a:buFont typeface="Arial" panose="020B0604020202020204" pitchFamily="34" charset="0"/>
              <a:buChar char="•"/>
            </a:pPr>
            <a:r>
              <a:rPr lang="en-US" dirty="0"/>
              <a:t>ICRC, International Humanitarian Law Database, Rule 142.​</a:t>
            </a:r>
            <a:endParaRPr lang="en-US">
              <a:cs typeface="Calibri"/>
            </a:endParaRPr>
          </a:p>
          <a:p>
            <a:pPr marL="171450" indent="-171450">
              <a:buFont typeface="Arial" panose="020B0604020202020204" pitchFamily="34" charset="0"/>
              <a:buChar char="•"/>
            </a:pPr>
            <a:r>
              <a:rPr lang="en-US" dirty="0"/>
              <a:t>ICRC (2021), Urban warfare: an age-old problem in need of new solutions; and ICRC (2023), How can fighters reduce civilian harm in urban warfare?​</a:t>
            </a:r>
            <a:endParaRPr lang="en-US">
              <a:cs typeface="Calibri"/>
            </a:endParaRPr>
          </a:p>
          <a:p>
            <a:pPr marL="171450" indent="-171450">
              <a:buFont typeface="Arial" panose="020B0604020202020204" pitchFamily="34" charset="0"/>
              <a:buChar char="•"/>
            </a:pPr>
            <a:r>
              <a:rPr lang="en-US" dirty="0"/>
              <a:t>ICRC (2022), Explosive weapons: Civilians in populated areas must be protected.​</a:t>
            </a:r>
            <a:endParaRPr lang="en-US" dirty="0">
              <a:ea typeface="Calibri"/>
              <a:cs typeface="Calibri"/>
            </a:endParaRPr>
          </a:p>
          <a:p>
            <a:endParaRPr lang="en-US" dirty="0"/>
          </a:p>
          <a:p>
            <a:r>
              <a:rPr lang="en-US" dirty="0"/>
              <a:t>​</a:t>
            </a:r>
            <a:endParaRPr lang="en-US" dirty="0">
              <a:ea typeface="Calibri"/>
              <a:cs typeface="Calibri"/>
            </a:endParaRP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i="0" u="sng" dirty="0">
                <a:ea typeface="Calibri"/>
                <a:cs typeface="Calibri"/>
              </a:rPr>
              <a:t>Notes:</a:t>
            </a:r>
            <a:endParaRPr lang="en-US" b="1" i="0" u="sng" dirty="0"/>
          </a:p>
          <a:p>
            <a:endParaRPr lang="en-US" dirty="0"/>
          </a:p>
          <a:p>
            <a:r>
              <a:rPr lang="en-US" dirty="0"/>
              <a:t>Frameworks for monitoring, learning, and applying lessons learned​</a:t>
            </a:r>
          </a:p>
          <a:p>
            <a:endParaRPr lang="en-US" dirty="0"/>
          </a:p>
          <a:p>
            <a:pPr marL="171450" indent="-171450">
              <a:buFont typeface="Arial" panose="020B0604020202020204" pitchFamily="34" charset="0"/>
              <a:buChar char="•"/>
            </a:pPr>
            <a:r>
              <a:rPr lang="en-US" dirty="0"/>
              <a:t>Explain that obviously things are not expected to work perfectly or very smoothly directly, but some learning and adaptation should be expected. </a:t>
            </a:r>
          </a:p>
          <a:p>
            <a:pPr marL="171450" indent="-171450">
              <a:buFont typeface="Arial" panose="020B0604020202020204" pitchFamily="34" charset="0"/>
              <a:buChar char="•"/>
            </a:pPr>
            <a:r>
              <a:rPr lang="en-US" dirty="0"/>
              <a:t>Armed actors can only prevent and mitigate civilian harm, including conflict-induced food insecurity, when they understand the effects of their actions in the short- and long-term on the health and safety of civilians and what needs to be improved. This requires them to collect and analyze information and apply lessons learned. ​</a:t>
            </a:r>
          </a:p>
          <a:p>
            <a:pPr marL="171450" indent="-171450">
              <a:buFont typeface="Arial" panose="020B0604020202020204" pitchFamily="34" charset="0"/>
              <a:buChar char="•"/>
            </a:pPr>
            <a:r>
              <a:rPr lang="en-US" dirty="0"/>
              <a:t>Explain that, for this reason, it is important to have in place a framework for monitoring policies and operational practice on preventing and mitigating conflict-inducted food insecurity, and for learning and adapting such lessons.​</a:t>
            </a:r>
          </a:p>
          <a:p>
            <a:endParaRPr lang="en-US" dirty="0"/>
          </a:p>
          <a:p>
            <a:r>
              <a:rPr lang="en-US" dirty="0"/>
              <a:t>​</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i="0" u="sng" dirty="0">
                <a:ea typeface="Calibri"/>
                <a:cs typeface="Calibri"/>
              </a:rPr>
              <a:t>Notes:</a:t>
            </a:r>
            <a:endParaRPr lang="en-US" b="1" i="0" u="sng" dirty="0"/>
          </a:p>
          <a:p>
            <a:endParaRPr lang="en-US" dirty="0"/>
          </a:p>
          <a:p>
            <a:pPr marL="171450" indent="-171450">
              <a:buFont typeface="Arial" panose="020B0604020202020204" pitchFamily="34" charset="0"/>
              <a:buChar char="•"/>
            </a:pPr>
            <a:r>
              <a:rPr lang="en-US" dirty="0"/>
              <a:t>Explain that the Practical Measures document provides some good practices on monitoring, learning and applying lessons learned. ​</a:t>
            </a:r>
          </a:p>
          <a:p>
            <a:pPr marL="171450" indent="-171450">
              <a:buFont typeface="Arial" panose="020B0604020202020204" pitchFamily="34" charset="0"/>
              <a:buChar char="•"/>
            </a:pPr>
            <a:r>
              <a:rPr lang="en-US" dirty="0"/>
              <a:t>Explain that this is not exhaustive but could give some ideas for what might work for them.​</a:t>
            </a:r>
          </a:p>
          <a:p>
            <a:pPr marL="171450" indent="-171450">
              <a:buFont typeface="Arial" panose="020B0604020202020204" pitchFamily="34" charset="0"/>
              <a:buChar char="•"/>
            </a:pPr>
            <a:r>
              <a:rPr lang="en-US" dirty="0"/>
              <a:t>For example, armed actors should:​</a:t>
            </a:r>
          </a:p>
          <a:p>
            <a:pPr marL="628650" lvl="1" indent="-171450">
              <a:buFont typeface="Arial" panose="020B0604020202020204" pitchFamily="34" charset="0"/>
              <a:buChar char="•"/>
            </a:pPr>
            <a:r>
              <a:rPr lang="en-US" dirty="0"/>
              <a:t>Develop or adapt civilian-harm-tracking mechanisms to support the collection and analysis of civilian-harm incidents related to food insecurity and caused by armed actors’ presence and operations. These mechanisms should also collect and analyze the gendered dimensions of civilian harm and conflict-induced food insecurity.​</a:t>
            </a:r>
          </a:p>
          <a:p>
            <a:pPr marL="628650" lvl="1" indent="-171450">
              <a:buFont typeface="Arial" panose="020B0604020202020204" pitchFamily="34" charset="0"/>
              <a:buChar char="•"/>
            </a:pPr>
            <a:r>
              <a:rPr lang="en-US" dirty="0"/>
              <a:t>After every confrontation and operation, undertake post-battle civilian-harm assessments with an emphasis on understanding any direct and indirect impact on food security, including how different groups of civilians will experience this harm. This should include incorporating external information, such as civil society documentation, survivor and witness interviews, and site visits.​</a:t>
            </a:r>
          </a:p>
          <a:p>
            <a:pPr marL="628650" lvl="1" indent="-171450">
              <a:buFont typeface="Arial" panose="020B0604020202020204" pitchFamily="34" charset="0"/>
              <a:buChar char="•"/>
            </a:pPr>
            <a:r>
              <a:rPr lang="en-US" dirty="0"/>
              <a:t>Conduct lessons learned processes to improve operational planning and systematize good practices on avoiding, minimizing, and mitigating the effects of operations on food security.​</a:t>
            </a:r>
          </a:p>
          <a:p>
            <a:pPr marL="628650" lvl="1" indent="-171450">
              <a:buFont typeface="Arial" panose="020B0604020202020204" pitchFamily="34" charset="0"/>
              <a:buChar char="•"/>
            </a:pPr>
            <a:r>
              <a:rPr lang="en-US" dirty="0"/>
              <a:t>Incorporate lessons learned into training exercises and revising policies and procedures as necessary.​</a:t>
            </a:r>
          </a:p>
          <a:p>
            <a:pPr marL="628650" lvl="1" indent="-171450">
              <a:buFont typeface="Arial" panose="020B0604020202020204" pitchFamily="34" charset="0"/>
              <a:buChar char="•"/>
            </a:pPr>
            <a:r>
              <a:rPr lang="en-US" dirty="0"/>
              <a:t>Provide transparency around civilian-harm assessments and investigations, and close feedback loops with civil society and survivors.​</a:t>
            </a:r>
          </a:p>
          <a:p>
            <a:pPr marL="628650" lvl="1" indent="-171450">
              <a:buFont typeface="Arial" panose="020B0604020202020204" pitchFamily="34" charset="0"/>
              <a:buChar char="•"/>
            </a:pPr>
            <a:r>
              <a:rPr lang="en-US" dirty="0"/>
              <a:t>Undertake regular monitoring of the impact of policies and practice on marginalized and disempowered groups, particularly women and girls and people with disabilities.​</a:t>
            </a:r>
          </a:p>
          <a:p>
            <a:pPr marL="628650" lvl="1" indent="-171450">
              <a:buFont typeface="Arial" panose="020B0604020202020204" pitchFamily="34" charset="0"/>
              <a:buChar char="•"/>
            </a:pPr>
            <a:r>
              <a:rPr lang="en-US" dirty="0"/>
              <a:t>Participate in peer exchanges and build communities of practice at national, regional, and international levels, to share good practices and monitor implementation of the Practical Measures.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i="0" u="sng" dirty="0">
                <a:ea typeface="Calibri"/>
                <a:cs typeface="Calibri"/>
              </a:rPr>
              <a:t>Notes:</a:t>
            </a:r>
            <a:endParaRPr lang="en-US" b="1" i="0" u="sng" dirty="0"/>
          </a:p>
          <a:p>
            <a:r>
              <a:rPr lang="en-US" dirty="0"/>
              <a:t>​</a:t>
            </a:r>
            <a:endParaRPr lang="en-US">
              <a:cs typeface="Calibri"/>
            </a:endParaRPr>
          </a:p>
          <a:p>
            <a:r>
              <a:rPr lang="en-US" i="1" dirty="0"/>
              <a:t>Exercise 8 Existing Frameworks for monitoring, learning and applying lessons learned: (10 minutes in plenary)​</a:t>
            </a:r>
            <a:endParaRPr lang="en-US" i="1">
              <a:cs typeface="Calibri"/>
            </a:endParaRPr>
          </a:p>
          <a:p>
            <a:endParaRPr lang="en-US" i="1" dirty="0"/>
          </a:p>
          <a:p>
            <a:r>
              <a:rPr lang="en-US" b="1"/>
              <a:t>Note</a:t>
            </a:r>
            <a:r>
              <a:rPr lang="en-US"/>
              <a:t>: For civil society you can skip this exercise here and instead do a modified version of the exercise in the final module (see exercise 16.F).  ​</a:t>
            </a:r>
            <a:endParaRPr lang="en-US">
              <a:cs typeface="Calibri"/>
            </a:endParaRPr>
          </a:p>
          <a:p>
            <a:pPr marL="171450" indent="-171450">
              <a:buFont typeface="Arial" panose="020B0604020202020204" pitchFamily="34" charset="0"/>
              <a:buChar char="•"/>
            </a:pPr>
            <a:endParaRPr lang="en-US" dirty="0"/>
          </a:p>
          <a:p>
            <a:r>
              <a:rPr lang="en-US" b="1"/>
              <a:t>Note</a:t>
            </a:r>
            <a:r>
              <a:rPr lang="en-US"/>
              <a:t>: It’s not ideal to do this exercise after the explanation/presentation of the good practices, but rather before. Nevertheless, if conducted too close after the discussion on the training needs, participants risk being tired and not very participatory. Also, monitoring, learning and applying lessons learned risks being one of the areas they may know less about, so the presentation of the good practice might help them to have some ideas for the discussion and what could be done.​</a:t>
            </a:r>
            <a:endParaRPr lang="en-US">
              <a:cs typeface="Calibri"/>
            </a:endParaRP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Ask them:​</a:t>
            </a:r>
            <a:endParaRPr lang="en-US">
              <a:cs typeface="Calibri"/>
            </a:endParaRPr>
          </a:p>
          <a:p>
            <a:pPr marL="628650" lvl="1" indent="-171450">
              <a:buFont typeface="Arial" panose="020B0604020202020204" pitchFamily="34" charset="0"/>
              <a:buChar char="•"/>
            </a:pPr>
            <a:r>
              <a:rPr lang="en-US" dirty="0"/>
              <a:t>how monitoring, learning, and applying lessons learned is done within their organization and what framework/tools/processes do they have in place? ​</a:t>
            </a:r>
            <a:endParaRPr lang="en-US">
              <a:cs typeface="Calibri"/>
            </a:endParaRPr>
          </a:p>
          <a:p>
            <a:pPr marL="628650" lvl="1" indent="-171450">
              <a:buFont typeface="Arial" panose="020B0604020202020204" pitchFamily="34" charset="0"/>
              <a:buChar char="•"/>
            </a:pPr>
            <a:r>
              <a:rPr lang="en-US" dirty="0"/>
              <a:t>if they can give an example of one moment when the framework was used?​</a:t>
            </a:r>
            <a:endParaRPr lang="en-US">
              <a:cs typeface="Calibri"/>
            </a:endParaRPr>
          </a:p>
          <a:p>
            <a:pPr marL="171450" indent="-171450">
              <a:buFont typeface="Arial" panose="020B0604020202020204" pitchFamily="34" charset="0"/>
              <a:buChar char="•"/>
            </a:pPr>
            <a:r>
              <a:rPr lang="en-US" dirty="0"/>
              <a:t>(if you have the time and they seem open) if they have any ideas how this framework could be improved?​</a:t>
            </a:r>
            <a:endParaRPr lang="en-US">
              <a:cs typeface="Calibri"/>
            </a:endParaRPr>
          </a:p>
          <a:p>
            <a:endParaRPr lang="en-US" dirty="0"/>
          </a:p>
          <a:p>
            <a:r>
              <a:rPr lang="en-US" dirty="0"/>
              <a:t>​</a:t>
            </a:r>
            <a:endParaRPr lang="en-US">
              <a:cs typeface="Calibri"/>
            </a:endParaRP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b="1" u="sng" dirty="0"/>
              <a:t>Notes</a:t>
            </a:r>
            <a:r>
              <a:rPr lang="en-US" dirty="0"/>
              <a:t>:</a:t>
            </a:r>
          </a:p>
          <a:p>
            <a:endParaRPr lang="en-US" b="1" u="sng" dirty="0"/>
          </a:p>
          <a:p>
            <a:r>
              <a:rPr lang="en-US" b="1" u="sng" dirty="0"/>
              <a:t>Modules 3-6 are primarily designed for armed actors.</a:t>
            </a:r>
            <a:endParaRPr lang="en-US" dirty="0">
              <a:cs typeface="Calibri"/>
            </a:endParaRPr>
          </a:p>
          <a:p>
            <a:r>
              <a:rPr lang="en-US" b="1" u="sng" dirty="0"/>
              <a:t>Parts of module 3 are still recommended to be integrated into the trainings for civil society and proposals are made for how to modify the module accordingly.</a:t>
            </a:r>
            <a:endParaRPr lang="en-US" dirty="0"/>
          </a:p>
          <a:p>
            <a:endParaRPr lang="en-US" b="1" dirty="0"/>
          </a:p>
          <a:p>
            <a:pPr marL="171450" indent="-171450">
              <a:buFont typeface="Arial"/>
              <a:buChar char="•"/>
            </a:pPr>
            <a:r>
              <a:rPr lang="en-US" dirty="0"/>
              <a:t>Set-up: circle set up, if possible, flip chart or similar available for note-taking.</a:t>
            </a:r>
            <a:endParaRPr lang="en-US" dirty="0">
              <a:ea typeface="Calibri"/>
              <a:cs typeface="Calibri"/>
            </a:endParaRPr>
          </a:p>
          <a:p>
            <a:pPr marL="171450" indent="-171450">
              <a:buFont typeface="Arial"/>
              <a:buChar char="•"/>
            </a:pPr>
            <a:r>
              <a:rPr lang="en-US" dirty="0"/>
              <a:t>Material:</a:t>
            </a:r>
            <a:r>
              <a:rPr lang="en-US" b="1" dirty="0"/>
              <a:t> </a:t>
            </a:r>
            <a:r>
              <a:rPr lang="en-US" b="0" dirty="0"/>
              <a:t>print-outs of the code </a:t>
            </a:r>
            <a:r>
              <a:rPr lang="en-US" b="0"/>
              <a:t>of conduct </a:t>
            </a:r>
            <a:r>
              <a:rPr lang="en-US" b="0" dirty="0"/>
              <a:t>for exercise 5 (see Annex 2.C)</a:t>
            </a:r>
            <a:endParaRPr lang="en-US" b="0" dirty="0">
              <a:cs typeface="Calibri"/>
            </a:endParaRPr>
          </a:p>
          <a:p>
            <a:pPr marL="171450" indent="-171450">
              <a:buFont typeface="Arial"/>
              <a:buChar char="•"/>
            </a:pPr>
            <a:r>
              <a:rPr lang="en-US" b="1" dirty="0"/>
              <a:t>Time needed for module for armed actors</a:t>
            </a:r>
            <a:r>
              <a:rPr lang="en-US" dirty="0"/>
              <a:t>: about 140 minutes</a:t>
            </a:r>
            <a:endParaRPr lang="en-US" dirty="0">
              <a:cs typeface="Calibri"/>
            </a:endParaRPr>
          </a:p>
          <a:p>
            <a:r>
              <a:rPr lang="en-US" dirty="0"/>
              <a:t>     - Session 5: Civilian harm mitigation policies: 60 minutes</a:t>
            </a:r>
          </a:p>
          <a:p>
            <a:r>
              <a:rPr lang="en-US" dirty="0"/>
              <a:t>     - Session 6: Humanitarian assistance policy: 35 minutes</a:t>
            </a:r>
            <a:endParaRPr lang="en-US" dirty="0">
              <a:cs typeface="Calibri"/>
            </a:endParaRPr>
          </a:p>
          <a:p>
            <a:r>
              <a:rPr lang="en-US" dirty="0"/>
              <a:t>     - Session 7: Personnel, resourcing, and training and Monitoring, learning and applying lessons learned: 45 minutes </a:t>
            </a:r>
            <a:endParaRPr lang="en-US" dirty="0">
              <a:cs typeface="Calibri"/>
            </a:endParaRPr>
          </a:p>
          <a:p>
            <a:pPr marL="158750"/>
            <a:r>
              <a:rPr lang="en-US" u="sng" dirty="0"/>
              <a:t>(+ Day one closing: 15 minutes)</a:t>
            </a:r>
          </a:p>
          <a:p>
            <a:pPr marL="158750"/>
            <a:endParaRPr lang="en-US" u="sng" dirty="0"/>
          </a:p>
          <a:p>
            <a:pPr marL="158750"/>
            <a:r>
              <a:rPr lang="en-US" b="1" dirty="0"/>
              <a:t>Set-up of closing session (for armed actors only): </a:t>
            </a:r>
            <a:r>
              <a:rPr lang="en-US" dirty="0"/>
              <a:t>preferable in a circle, sitting or standing</a:t>
            </a:r>
            <a:endParaRPr lang="en-US" dirty="0">
              <a:cs typeface="Calibri"/>
            </a:endParaRPr>
          </a:p>
          <a:p>
            <a:pPr marL="457200" indent="-298450">
              <a:buFont typeface="Arial,Sans-Serif"/>
              <a:buChar char="•"/>
            </a:pPr>
            <a:r>
              <a:rPr lang="en-US" dirty="0"/>
              <a:t>Material</a:t>
            </a:r>
            <a:r>
              <a:rPr lang="en-US" b="1" dirty="0"/>
              <a:t>: </a:t>
            </a:r>
            <a:r>
              <a:rPr lang="en-US" dirty="0"/>
              <a:t>an object to pass around for the check-out circle</a:t>
            </a:r>
            <a:endParaRPr lang="en-US" dirty="0">
              <a:cs typeface="Calibri"/>
            </a:endParaRPr>
          </a:p>
          <a:p>
            <a:pPr marL="158750"/>
            <a:endParaRPr lang="en-US" b="1" dirty="0"/>
          </a:p>
          <a:p>
            <a:pPr marL="171450" indent="-171450">
              <a:buFont typeface="Arial"/>
              <a:buChar char="•"/>
            </a:pPr>
            <a:r>
              <a:rPr lang="en-US" b="1" dirty="0"/>
              <a:t>Time needed for module for civil society</a:t>
            </a:r>
            <a:r>
              <a:rPr lang="en-US" dirty="0"/>
              <a:t>: about 95 minutes</a:t>
            </a:r>
            <a:endParaRPr lang="en-US" dirty="0">
              <a:cs typeface="Calibri"/>
            </a:endParaRPr>
          </a:p>
          <a:p>
            <a:r>
              <a:rPr lang="en-US" dirty="0"/>
              <a:t>     - Session 5: Civilian harm mitigation policies: 35 minutes</a:t>
            </a:r>
          </a:p>
          <a:p>
            <a:r>
              <a:rPr lang="en-US" dirty="0"/>
              <a:t>     - Session 6: Humanitarian assistance policy: 30 minutes</a:t>
            </a:r>
            <a:endParaRPr lang="en-US" dirty="0">
              <a:cs typeface="Calibri"/>
            </a:endParaRPr>
          </a:p>
          <a:p>
            <a:r>
              <a:rPr lang="en-US" dirty="0"/>
              <a:t>     - Session 7: Personnel, resourcing, and training and Monitoring, learning and applying lessons learned: 30 minutes </a:t>
            </a:r>
            <a:endParaRPr lang="en-US" b="1" dirty="0"/>
          </a:p>
          <a:p>
            <a:pPr marL="171450" indent="-171450">
              <a:buFont typeface="Arial"/>
              <a:buChar char="•"/>
            </a:pPr>
            <a:endParaRPr lang="en-GB" dirty="0">
              <a:cs typeface="Calibri"/>
            </a:endParaRPr>
          </a:p>
          <a:p>
            <a:pPr marL="171450" indent="-171450">
              <a:buFont typeface="Arial"/>
              <a:buChar char="•"/>
            </a:pPr>
            <a:r>
              <a:rPr lang="en-GB" dirty="0"/>
              <a:t>Explain that now that you have covered conflict-induced food insecurity and what the Practical Measures are, it is time to look at each of the four key areas in some more detail, before moving into the reflections on what can be done with them.</a:t>
            </a:r>
            <a:endParaRPr lang="en-US" dirty="0">
              <a:cs typeface="Calibri"/>
            </a:endParaRPr>
          </a:p>
          <a:p>
            <a:endParaRPr lang="en-GB" dirty="0">
              <a:cs typeface="Calibri"/>
            </a:endParaRPr>
          </a:p>
          <a:p>
            <a:pPr marL="171450" indent="-171450">
              <a:buFont typeface="Arial"/>
              <a:buChar char="•"/>
            </a:pPr>
            <a:r>
              <a:rPr lang="en-GB" dirty="0"/>
              <a:t>Remind them that the four key areas are:</a:t>
            </a:r>
            <a:endParaRPr lang="en-US" dirty="0">
              <a:cs typeface="Calibri"/>
            </a:endParaRPr>
          </a:p>
          <a:p>
            <a:pPr marL="228600" indent="-228600">
              <a:buAutoNum type="arabicPeriod"/>
            </a:pPr>
            <a:r>
              <a:rPr lang="en-GB" dirty="0"/>
              <a:t>Framework for Civilian Harm Mitigation</a:t>
            </a:r>
            <a:endParaRPr lang="en-GB" dirty="0">
              <a:cs typeface="Calibri"/>
            </a:endParaRPr>
          </a:p>
          <a:p>
            <a:pPr marL="228600" indent="-228600">
              <a:buAutoNum type="arabicPeriod"/>
            </a:pPr>
            <a:r>
              <a:rPr lang="en-GB" dirty="0"/>
              <a:t>Measures to Prevent Conflict-Induced Food Insecurity in Operational Contexts </a:t>
            </a:r>
          </a:p>
          <a:p>
            <a:pPr marL="228600" indent="-228600">
              <a:buAutoNum type="arabicPeriod"/>
            </a:pPr>
            <a:r>
              <a:rPr lang="en-GB" dirty="0"/>
              <a:t>Partners and Allies </a:t>
            </a:r>
          </a:p>
          <a:p>
            <a:pPr marL="228600" indent="-228600">
              <a:buAutoNum type="arabicPeriod"/>
            </a:pPr>
            <a:r>
              <a:rPr lang="en-GB" dirty="0"/>
              <a:t>Addressing Harm Caused</a:t>
            </a:r>
          </a:p>
          <a:p>
            <a:pPr marL="457200" indent="-298450">
              <a:buFont typeface="Arial,Sans-Serif"/>
              <a:buChar char="•"/>
            </a:pPr>
            <a:endParaRPr lang="en-US" dirty="0">
              <a:cs typeface="Calibri"/>
            </a:endParaRPr>
          </a:p>
          <a:p>
            <a:pPr marL="171450" indent="-171450">
              <a:buFont typeface="Arial"/>
              <a:buChar char="•"/>
            </a:pPr>
            <a:endParaRPr lang="en-US" dirty="0">
              <a:cs typeface="Calibri"/>
            </a:endParaRPr>
          </a:p>
          <a:p>
            <a:pPr marL="171450" indent="-171450">
              <a:buFont typeface="Arial"/>
              <a:buChar char="•"/>
            </a:pPr>
            <a:endParaRPr lang="en-US" dirty="0">
              <a:cs typeface="Calibri"/>
            </a:endParaRPr>
          </a:p>
          <a:p>
            <a:pPr marL="171450" indent="-171450">
              <a:buFont typeface="Arial"/>
              <a:buChar char="•"/>
            </a:pPr>
            <a:endParaRPr lang="en-US" dirty="0">
              <a:cs typeface="Calibri"/>
            </a:endParaRPr>
          </a:p>
          <a:p>
            <a:pPr marL="171450" indent="-171450">
              <a:buFont typeface="Arial"/>
              <a:buChar char="•"/>
            </a:pPr>
            <a:endParaRPr lang="en-US" dirty="0">
              <a:cs typeface="Calibri"/>
            </a:endParaRPr>
          </a:p>
          <a:p>
            <a:pPr marL="457200" indent="-298450">
              <a:buFont typeface="Arial"/>
              <a:buChar char="•"/>
            </a:pPr>
            <a:endParaRPr lang="en-US" dirty="0">
              <a:cs typeface="Calibri"/>
            </a:endParaRP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i="0" u="sng" dirty="0">
                <a:ea typeface="Calibri"/>
                <a:cs typeface="Calibri"/>
              </a:rPr>
              <a:t>Notes:</a:t>
            </a:r>
            <a:endParaRPr lang="en-US" b="1" i="0" u="sng" dirty="0"/>
          </a:p>
          <a:p>
            <a:r>
              <a:rPr lang="en-US" dirty="0"/>
              <a:t>​</a:t>
            </a:r>
          </a:p>
          <a:p>
            <a:r>
              <a:rPr lang="en-US" dirty="0"/>
              <a:t>Check-Out Session and Closing of Day 1​</a:t>
            </a:r>
          </a:p>
          <a:p>
            <a:endParaRPr lang="en-US" dirty="0"/>
          </a:p>
          <a:p>
            <a:pPr marL="171450" indent="-171450">
              <a:buFont typeface="Arial" panose="020B0604020202020204" pitchFamily="34" charset="0"/>
              <a:buChar char="•"/>
            </a:pPr>
            <a:r>
              <a:rPr lang="en-US" dirty="0"/>
              <a:t>Required: an object to pass around amongst participants​ </a:t>
            </a:r>
          </a:p>
          <a:p>
            <a:pPr marL="171450" indent="-171450">
              <a:buFont typeface="Arial" panose="020B0604020202020204" pitchFamily="34" charset="0"/>
              <a:buChar char="•"/>
            </a:pPr>
            <a:r>
              <a:rPr lang="en-US" dirty="0"/>
              <a:t>Activity: Check-Out Circle:​</a:t>
            </a:r>
          </a:p>
          <a:p>
            <a:pPr marL="628650" lvl="1" indent="-171450">
              <a:buFont typeface="Arial" panose="020B0604020202020204" pitchFamily="34" charset="0"/>
              <a:buChar char="•"/>
            </a:pPr>
            <a:r>
              <a:rPr lang="en-US" dirty="0"/>
              <a:t>you can ask participants to sit in a ring and pass an object around to each other ​</a:t>
            </a:r>
          </a:p>
          <a:p>
            <a:pPr marL="628650" lvl="1" indent="-171450">
              <a:buFont typeface="Arial" panose="020B0604020202020204" pitchFamily="34" charset="0"/>
              <a:buChar char="•"/>
            </a:pPr>
            <a:r>
              <a:rPr lang="en-US" dirty="0"/>
              <a:t>each says one thing that they leant or would like to particularly stress from the day ​</a:t>
            </a:r>
          </a:p>
          <a:p>
            <a:pPr marL="171450" indent="-171450">
              <a:buFont typeface="Arial" panose="020B0604020202020204" pitchFamily="34" charset="0"/>
              <a:buChar char="•"/>
            </a:pPr>
            <a:r>
              <a:rPr lang="en-US" dirty="0"/>
              <a:t>Make sure that everyone gets to speak and that all inputs are respected. ​</a:t>
            </a:r>
          </a:p>
          <a:p>
            <a:pPr marL="171450" indent="-171450">
              <a:buFont typeface="Arial" panose="020B0604020202020204" pitchFamily="34" charset="0"/>
              <a:buChar char="•"/>
            </a:pPr>
            <a:r>
              <a:rPr lang="en-US" dirty="0"/>
              <a:t>Close the day by thanking the participants. ​</a:t>
            </a:r>
          </a:p>
          <a:p>
            <a:pPr marL="171450" indent="-171450">
              <a:buFont typeface="Arial" panose="020B0604020202020204" pitchFamily="34" charset="0"/>
              <a:buChar char="•"/>
            </a:pPr>
            <a:r>
              <a:rPr lang="en-US" dirty="0"/>
              <a:t>Remind them what time they are expected in the training the following day.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2290763" y="512763"/>
            <a:ext cx="4562475" cy="2566987"/>
          </a:xfrm>
        </p:spPr>
      </p:sp>
      <p:sp>
        <p:nvSpPr>
          <p:cNvPr id="3" name="Espace réservé des notes 2"/>
          <p:cNvSpPr>
            <a:spLocks noGrp="1"/>
          </p:cNvSpPr>
          <p:nvPr>
            <p:ph type="body" idx="1"/>
          </p:nvPr>
        </p:nvSpPr>
        <p:spPr/>
        <p:txBody>
          <a:bodyPr/>
          <a:lstStyle/>
          <a:p>
            <a:r>
              <a:rPr lang="en-US" b="1" u="sng"/>
              <a:t>Notes</a:t>
            </a:r>
            <a:r>
              <a:rPr lang="en-US"/>
              <a:t>:</a:t>
            </a:r>
          </a:p>
          <a:p>
            <a:endParaRPr lang="en-US"/>
          </a:p>
          <a:p>
            <a:r>
              <a:rPr lang="en-US"/>
              <a:t>Address any questions or concerns raised by the participants.</a:t>
            </a:r>
            <a:endParaRPr lang="fr-FR"/>
          </a:p>
        </p:txBody>
      </p:sp>
      <p:sp>
        <p:nvSpPr>
          <p:cNvPr id="4" name="Espace réservé du numéro de diapositive 3"/>
          <p:cNvSpPr>
            <a:spLocks noGrp="1"/>
          </p:cNvSpPr>
          <p:nvPr>
            <p:ph type="sldNum" sz="quarter" idx="5"/>
          </p:nvPr>
        </p:nvSpPr>
        <p:spPr/>
        <p:txBody>
          <a:bodyPr/>
          <a:lstStyle/>
          <a:p>
            <a:fld id="{871B2431-D351-4C6E-A3CF-9DFAC0E3E050}" type="slidenum">
              <a:rPr lang="cs-CZ" smtClean="0"/>
              <a:t>21</a:t>
            </a:fld>
            <a:endParaRPr lang="cs-CZ"/>
          </a:p>
        </p:txBody>
      </p:sp>
    </p:spTree>
    <p:extLst>
      <p:ext uri="{BB962C8B-B14F-4D97-AF65-F5344CB8AC3E}">
        <p14:creationId xmlns:p14="http://schemas.microsoft.com/office/powerpoint/2010/main" val="26041452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b="1" u="sng" dirty="0"/>
              <a:t>Notes</a:t>
            </a:r>
            <a:r>
              <a:rPr lang="en-US" dirty="0"/>
              <a:t>:</a:t>
            </a:r>
          </a:p>
          <a:p>
            <a:endParaRPr lang="en-US" dirty="0"/>
          </a:p>
          <a:p>
            <a:r>
              <a:rPr lang="en-US" b="1" dirty="0"/>
              <a:t>Learning objective</a:t>
            </a:r>
            <a:r>
              <a:rPr lang="en-US" dirty="0"/>
              <a:t>: </a:t>
            </a:r>
            <a:endParaRPr lang="en-US" dirty="0">
              <a:cs typeface="Calibri"/>
            </a:endParaRPr>
          </a:p>
          <a:p>
            <a:pPr marL="171450" indent="-171450">
              <a:buFont typeface="Arial"/>
              <a:buChar char="•"/>
            </a:pPr>
            <a:r>
              <a:rPr lang="en-US" dirty="0"/>
              <a:t>Explain that the objective of this module is that </a:t>
            </a:r>
            <a:r>
              <a:rPr lang="en-US" sz="1800" dirty="0">
                <a:solidFill>
                  <a:srgbClr val="211E1E"/>
                </a:solidFill>
                <a:effectLst/>
                <a:latin typeface="Aptos" panose="020B0004020202020204" pitchFamily="34" charset="0"/>
              </a:rPr>
              <a:t>p</a:t>
            </a:r>
            <a:r>
              <a:rPr lang="en-US" sz="1800" dirty="0">
                <a:solidFill>
                  <a:srgbClr val="211E1E"/>
                </a:solidFill>
                <a:effectLst/>
                <a:latin typeface="Aptos" panose="020B0004020202020204" pitchFamily="34" charset="0"/>
                <a:ea typeface="Aptos" panose="020B0004020202020204" pitchFamily="34" charset="0"/>
                <a:cs typeface="Aptos" panose="020B0004020202020204" pitchFamily="34" charset="0"/>
              </a:rPr>
              <a:t>articipants understand the main preparation aspects that can be taken for implementing the Practical Measures and are able to apply this to their own organization.</a:t>
            </a:r>
            <a:r>
              <a:rPr lang="en-CH" dirty="0">
                <a:effectLst/>
              </a:rPr>
              <a:t> </a:t>
            </a:r>
            <a:r>
              <a:rPr lang="en-US" dirty="0"/>
              <a:t> </a:t>
            </a:r>
            <a:endParaRPr lang="en-US" dirty="0">
              <a:cs typeface="Calibri"/>
            </a:endParaRP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b="1" u="sng">
                <a:cs typeface="Calibri"/>
              </a:rPr>
              <a:t>Notes</a:t>
            </a:r>
            <a:r>
              <a:rPr lang="en-US">
                <a:cs typeface="Calibri"/>
              </a:rPr>
              <a:t>:</a:t>
            </a:r>
            <a:endParaRPr lang="en-US"/>
          </a:p>
          <a:p>
            <a:endParaRPr lang="en-US"/>
          </a:p>
          <a:p>
            <a:pPr marL="171450" indent="-171450">
              <a:buFont typeface="Arial"/>
              <a:buChar char="•"/>
            </a:pPr>
            <a:r>
              <a:rPr lang="en-US"/>
              <a:t>Remind them of the definition of civilian harm that you looked at before in the first module, as: ​"All negative effects on civilian personal or community well-being caused by the use of force in hostilities, as well as actions taken by soldiers or units outside of combat."​</a:t>
            </a:r>
            <a:endParaRPr lang="en-US">
              <a:cs typeface="Calibri"/>
            </a:endParaRPr>
          </a:p>
          <a:p>
            <a:pPr marL="171450" indent="-171450">
              <a:buFont typeface="Arial"/>
              <a:buChar char="•"/>
            </a:pPr>
            <a:r>
              <a:rPr lang="en-US"/>
              <a:t>Stress that mitigating civilian harm is at the very core of the Practical Measures, as mentioned before, especially in relation to food security.​</a:t>
            </a:r>
            <a:endParaRPr lang="en-US">
              <a:cs typeface="Calibri"/>
            </a:endParaRPr>
          </a:p>
          <a:p>
            <a:endParaRPr lang="en-US"/>
          </a:p>
          <a:p>
            <a:r>
              <a:rPr lang="en-US"/>
              <a:t>​</a:t>
            </a:r>
            <a:r>
              <a:rPr lang="en-US" b="1"/>
              <a:t>Background notes from before</a:t>
            </a:r>
            <a:r>
              <a:rPr lang="en-US"/>
              <a:t>:​</a:t>
            </a:r>
          </a:p>
          <a:p>
            <a:r>
              <a:rPr lang="en-US"/>
              <a:t>The effects (the civilian harm) can occur: ​</a:t>
            </a:r>
            <a:endParaRPr lang="en-US">
              <a:cs typeface="Calibri"/>
            </a:endParaRPr>
          </a:p>
          <a:p>
            <a:pPr marL="171450" indent="-171450">
              <a:buFont typeface="Arial"/>
              <a:buChar char="•"/>
            </a:pPr>
            <a:r>
              <a:rPr lang="en-US"/>
              <a:t>directly: through death, physical or mental trauma, property damage or ​</a:t>
            </a:r>
            <a:endParaRPr lang="en-US">
              <a:cs typeface="Calibri"/>
            </a:endParaRPr>
          </a:p>
          <a:p>
            <a:pPr marL="171450" indent="-171450">
              <a:buFont typeface="Arial"/>
              <a:buChar char="•"/>
            </a:pPr>
            <a:r>
              <a:rPr lang="en-US"/>
              <a:t>indirectly: through the destruction of critical infrastructure, disruption of access to basic needs and services, or the loss of livelihood.​</a:t>
            </a:r>
            <a:endParaRPr lang="en-US">
              <a:cs typeface="Calibri"/>
            </a:endParaRPr>
          </a:p>
          <a:p>
            <a:endParaRPr lang="en-US"/>
          </a:p>
          <a:p>
            <a:r>
              <a:rPr lang="en-US"/>
              <a:t>​</a:t>
            </a:r>
            <a:endParaRPr lang="en-US">
              <a:cs typeface="Calibri"/>
            </a:endParaRP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b="1" u="sng" dirty="0">
                <a:cs typeface="Calibri"/>
              </a:rPr>
              <a:t>Notes</a:t>
            </a:r>
            <a:r>
              <a:rPr lang="en-US" dirty="0">
                <a:cs typeface="Calibri"/>
              </a:rPr>
              <a:t>:</a:t>
            </a:r>
            <a:endParaRPr lang="en-US" dirty="0"/>
          </a:p>
          <a:p>
            <a:endParaRPr lang="en-US" dirty="0"/>
          </a:p>
          <a:p>
            <a:pPr marL="171450" indent="-171450">
              <a:buFont typeface="Arial"/>
              <a:buChar char="•"/>
            </a:pPr>
            <a:r>
              <a:rPr lang="en-US" dirty="0"/>
              <a:t>Provide them with CIVIC’s definition of civilian harm mitigation as:​ ”all measures taken by armed actors to prevent, minimize, and address civilian harm resulting from their operations."​</a:t>
            </a:r>
            <a:endParaRPr lang="en-US" dirty="0">
              <a:cs typeface="Calibri"/>
            </a:endParaRPr>
          </a:p>
          <a:p>
            <a:pPr marL="171450" indent="-171450">
              <a:buFont typeface="Arial"/>
              <a:buChar char="•"/>
            </a:pPr>
            <a:r>
              <a:rPr lang="en-US" dirty="0"/>
              <a:t>​Explain that, as previously mentioned, it is the responsibility of armed actors to meet their legal obligations and to effectively protect civilians.​</a:t>
            </a:r>
            <a:r>
              <a:rPr lang="en-US" dirty="0">
                <a:cs typeface="Calibri"/>
              </a:rPr>
              <a:t> </a:t>
            </a:r>
            <a:r>
              <a:rPr lang="en-US" dirty="0"/>
              <a:t>In order to do so, they have to do all they can to mitigate civilian harm, and this includes preventing and mitigating conflict-induced food insecurity. ​</a:t>
            </a:r>
            <a:endParaRPr lang="en-US" dirty="0">
              <a:cs typeface="Calibri"/>
            </a:endParaRPr>
          </a:p>
          <a:p>
            <a:pPr marL="171450" indent="-171450">
              <a:buFont typeface="Arial"/>
              <a:buChar char="•"/>
            </a:pPr>
            <a:r>
              <a:rPr lang="en-US" dirty="0"/>
              <a:t>Explain that civilian mitigation for food security should be applied along with broader policies and practices aimed at protecting civilians, mitigating civilian harm, and ensuring compliance with IHL.​</a:t>
            </a:r>
            <a:endParaRPr lang="en-US" dirty="0">
              <a:cs typeface="Calibri"/>
            </a:endParaRPr>
          </a:p>
          <a:p>
            <a:pPr marL="171450" indent="-171450">
              <a:buFont typeface="Arial"/>
              <a:buChar char="•"/>
            </a:pPr>
            <a:r>
              <a:rPr lang="en-US" dirty="0"/>
              <a:t>​Ask them how they think that this is best done, in which areas or what types of measures could be taken.​</a:t>
            </a:r>
            <a:endParaRPr lang="en-US" dirty="0">
              <a:cs typeface="Calibri"/>
            </a:endParaRPr>
          </a:p>
          <a:p>
            <a:pPr marL="171450" indent="-171450">
              <a:buFont typeface="Arial"/>
              <a:buChar char="•"/>
            </a:pPr>
            <a:r>
              <a:rPr lang="en-US" dirty="0"/>
              <a:t>Listen to their answers and then show the text on the next slide.​</a:t>
            </a:r>
            <a:endParaRPr lang="en-US" dirty="0">
              <a:cs typeface="Calibri"/>
            </a:endParaRPr>
          </a:p>
          <a:p>
            <a:endParaRPr lang="en-US" dirty="0"/>
          </a:p>
          <a:p>
            <a:r>
              <a:rPr lang="en-US" dirty="0"/>
              <a:t>​</a:t>
            </a:r>
            <a:endParaRPr lang="en-US" dirty="0">
              <a:cs typeface="Calibri"/>
            </a:endParaRPr>
          </a:p>
          <a:p>
            <a:endParaRPr lang="en-US" dirty="0"/>
          </a:p>
          <a:p>
            <a:r>
              <a:rPr lang="en-US" dirty="0"/>
              <a:t>​</a:t>
            </a:r>
            <a:endParaRPr lang="en-US" dirty="0">
              <a:cs typeface="Calibri"/>
            </a:endParaRPr>
          </a:p>
          <a:p>
            <a:endParaRPr lang="en-US" dirty="0"/>
          </a:p>
          <a:p>
            <a:r>
              <a:rPr lang="en-US" dirty="0"/>
              <a:t>​</a:t>
            </a:r>
            <a:endParaRPr lang="en-US" dirty="0">
              <a:cs typeface="Calibri"/>
            </a:endParaRPr>
          </a:p>
          <a:p>
            <a:endParaRPr lang="en-US" dirty="0"/>
          </a:p>
          <a:p>
            <a:r>
              <a:rPr lang="en-US" dirty="0"/>
              <a:t>​</a:t>
            </a:r>
            <a:endParaRPr lang="en-US" dirty="0">
              <a:cs typeface="Calibri"/>
            </a:endParaRP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b="1" u="sng" dirty="0">
                <a:cs typeface="Calibri"/>
              </a:rPr>
              <a:t>Notes</a:t>
            </a:r>
            <a:r>
              <a:rPr lang="en-US" dirty="0">
                <a:cs typeface="Calibri"/>
              </a:rPr>
              <a:t>:</a:t>
            </a:r>
            <a:endParaRPr lang="en-US" dirty="0"/>
          </a:p>
          <a:p>
            <a:endParaRPr lang="en-US" dirty="0"/>
          </a:p>
          <a:p>
            <a:pPr marL="171450" indent="-171450">
              <a:buFont typeface="Arial"/>
              <a:buChar char="•"/>
            </a:pPr>
            <a:r>
              <a:rPr lang="en-US" dirty="0"/>
              <a:t>Explain that civilian harm mitigation requires that armed actors integrate civilian-harm mitigation and protection in their: ​</a:t>
            </a:r>
            <a:endParaRPr lang="en-US" dirty="0">
              <a:ea typeface="Calibri"/>
              <a:cs typeface="Calibri"/>
            </a:endParaRPr>
          </a:p>
          <a:p>
            <a:r>
              <a:rPr lang="en-US" dirty="0"/>
              <a:t>     - policies, ​</a:t>
            </a:r>
            <a:endParaRPr lang="en-US" dirty="0">
              <a:ea typeface="Calibri"/>
              <a:cs typeface="Calibri"/>
            </a:endParaRPr>
          </a:p>
          <a:p>
            <a:r>
              <a:rPr lang="en-US" dirty="0">
                <a:ea typeface="Calibri"/>
                <a:cs typeface="Calibri"/>
              </a:rPr>
              <a:t>     - </a:t>
            </a:r>
            <a:r>
              <a:rPr lang="en-US" dirty="0"/>
              <a:t>training, and ​</a:t>
            </a:r>
            <a:endParaRPr lang="en-US" dirty="0">
              <a:ea typeface="Calibri"/>
              <a:cs typeface="Calibri"/>
            </a:endParaRPr>
          </a:p>
          <a:p>
            <a:r>
              <a:rPr lang="en-US" dirty="0">
                <a:ea typeface="Calibri"/>
                <a:cs typeface="Calibri"/>
              </a:rPr>
              <a:t>     - </a:t>
            </a:r>
            <a:r>
              <a:rPr lang="en-US" dirty="0"/>
              <a:t>internal accountability mechanisms. ​</a:t>
            </a:r>
            <a:endParaRPr lang="en-US" dirty="0">
              <a:ea typeface="Calibri"/>
              <a:cs typeface="Calibri"/>
            </a:endParaRPr>
          </a:p>
          <a:p>
            <a:endParaRPr lang="en-US"/>
          </a:p>
          <a:p>
            <a:pPr marL="171450" indent="-171450">
              <a:buFont typeface="Arial"/>
              <a:buChar char="•"/>
            </a:pPr>
            <a:r>
              <a:rPr lang="en-US" dirty="0"/>
              <a:t>Explain that in this module we look at the framework for civilian harm mitigation from a preparatory or preventive perspective and we will break it down into the following four areas:​</a:t>
            </a:r>
            <a:endParaRPr lang="en-US" dirty="0">
              <a:ea typeface="Calibri"/>
              <a:cs typeface="Calibri"/>
            </a:endParaRPr>
          </a:p>
          <a:p>
            <a:r>
              <a:rPr lang="en-US" dirty="0"/>
              <a:t>     - Civilian-harm mitigation policies​</a:t>
            </a:r>
            <a:endParaRPr lang="en-US" dirty="0">
              <a:ea typeface="Calibri"/>
              <a:cs typeface="Calibri"/>
            </a:endParaRPr>
          </a:p>
          <a:p>
            <a:r>
              <a:rPr lang="en-US" dirty="0"/>
              <a:t>     - Humanitarian assistance policies​</a:t>
            </a:r>
            <a:endParaRPr lang="en-US" dirty="0">
              <a:ea typeface="Calibri"/>
              <a:cs typeface="Calibri"/>
            </a:endParaRPr>
          </a:p>
          <a:p>
            <a:r>
              <a:rPr lang="en-US" dirty="0"/>
              <a:t>     - Issues related to personnel, notably resourcing and training of staff and​</a:t>
            </a:r>
            <a:endParaRPr lang="en-US" dirty="0">
              <a:ea typeface="Calibri"/>
              <a:cs typeface="Calibri"/>
            </a:endParaRPr>
          </a:p>
          <a:p>
            <a:r>
              <a:rPr lang="en-US" dirty="0"/>
              <a:t>     - Monitoring, learning and applying lessons learned relating to civilian harm mitigation​</a:t>
            </a:r>
            <a:endParaRPr lang="en-US" dirty="0">
              <a:ea typeface="Calibri"/>
              <a:cs typeface="Calibri"/>
            </a:endParaRPr>
          </a:p>
          <a:p>
            <a:endParaRPr lang="en-US" dirty="0">
              <a:ea typeface="Calibri"/>
              <a:cs typeface="Calibri"/>
            </a:endParaRPr>
          </a:p>
          <a:p>
            <a:r>
              <a:rPr lang="en-US" b="1" dirty="0"/>
              <a:t>Background:</a:t>
            </a:r>
            <a:r>
              <a:rPr lang="en-US" dirty="0"/>
              <a:t>​</a:t>
            </a:r>
            <a:endParaRPr lang="en-US">
              <a:ea typeface="Calibri"/>
              <a:cs typeface="Calibri"/>
            </a:endParaRPr>
          </a:p>
          <a:p>
            <a:endParaRPr lang="en-US"/>
          </a:p>
          <a:p>
            <a:pPr marL="171450" indent="-171450">
              <a:buFont typeface="Arial"/>
              <a:buChar char="•"/>
            </a:pPr>
            <a:r>
              <a:rPr lang="en-US" dirty="0"/>
              <a:t>The question might come up on the relation to protection of civilians. ​</a:t>
            </a:r>
            <a:endParaRPr lang="en-US" dirty="0">
              <a:ea typeface="Calibri"/>
              <a:cs typeface="Calibri"/>
            </a:endParaRPr>
          </a:p>
          <a:p>
            <a:pPr marL="171450" indent="-171450">
              <a:buFont typeface="Arial"/>
              <a:buChar char="•"/>
            </a:pPr>
            <a:r>
              <a:rPr lang="en-US" dirty="0"/>
              <a:t>You can mention that protection of civilians is a cornerstone of IHL and means that civilians and civilian objects may not be deliberately targeted and on the contrary must be protected from violence and treated humanely. ​</a:t>
            </a:r>
            <a:endParaRPr lang="en-US" dirty="0">
              <a:ea typeface="Calibri"/>
              <a:cs typeface="Calibri"/>
            </a:endParaRPr>
          </a:p>
          <a:p>
            <a:pPr marL="171450" indent="-171450">
              <a:buFont typeface="Arial"/>
              <a:buChar char="•"/>
            </a:pPr>
            <a:r>
              <a:rPr lang="en-US" dirty="0"/>
              <a:t>Protection of civilians (PoC) has a requirement to take proactive action to protect civilian from one’s own action for example in attacks, when conducting operation, but also in defense or generally from the actions of other conflict parties and from situations that may expose them to danger and risks. This can be both in the capacity as conflict party (for example to avoid locating one’s own military objects and staff close to civilian objects and populations) or in a peacekeeping role (for example UN peacekeeping missions often have PoC mandates). ​It also means ensuring adequate humanitarian relief to people in need, such as food, clothing, shelter, and medical treatment.​</a:t>
            </a:r>
            <a:endParaRPr lang="en-US" dirty="0">
              <a:ea typeface="Calibri"/>
              <a:cs typeface="Calibri"/>
            </a:endParaRPr>
          </a:p>
          <a:p>
            <a:pPr marL="171450" indent="-171450">
              <a:buFont typeface="Arial"/>
              <a:buChar char="•"/>
            </a:pPr>
            <a:r>
              <a:rPr lang="en-US" dirty="0"/>
              <a:t>See for example CIVIC </a:t>
            </a:r>
            <a:r>
              <a:rPr lang="en-US">
                <a:hlinkClick r:id="rId3"/>
              </a:rPr>
              <a:t>https://civiliansinconflict.org/wp-content/uploads/2022/07/CIVIC_Primer_CivilianHarm_Mitigation_UrbanWar.pdf</a:t>
            </a:r>
            <a:r>
              <a:rPr lang="en-US" dirty="0"/>
              <a:t>.  </a:t>
            </a:r>
            <a:endParaRPr lang="en-US" dirty="0">
              <a:ea typeface="Calibri"/>
              <a:cs typeface="Calibri"/>
            </a:endParaRP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b="1" u="sng" dirty="0">
                <a:ea typeface="Calibri"/>
                <a:cs typeface="Calibri"/>
              </a:rPr>
              <a:t>Notes</a:t>
            </a:r>
            <a:r>
              <a:rPr lang="en-US" dirty="0">
                <a:ea typeface="Calibri"/>
                <a:cs typeface="Calibri"/>
              </a:rPr>
              <a:t>: </a:t>
            </a:r>
            <a:endParaRPr lang="en-US" dirty="0"/>
          </a:p>
          <a:p>
            <a:endParaRPr lang="en-US" dirty="0"/>
          </a:p>
          <a:p>
            <a:r>
              <a:rPr lang="en-US" dirty="0"/>
              <a:t>Current issues and trends in civilian harm mitigation: ​</a:t>
            </a:r>
            <a:endParaRPr lang="en-US">
              <a:cs typeface="Calibri"/>
            </a:endParaRPr>
          </a:p>
          <a:p>
            <a:endParaRPr lang="en-US"/>
          </a:p>
          <a:p>
            <a:pPr marL="171450" indent="-171450">
              <a:buFont typeface="Arial"/>
              <a:buChar char="•"/>
            </a:pPr>
            <a:r>
              <a:rPr lang="en-US" dirty="0"/>
              <a:t>Urban warfare is introducing new and significant challenges (see for example </a:t>
            </a:r>
            <a:r>
              <a:rPr lang="en-US">
                <a:hlinkClick r:id="rId3"/>
              </a:rPr>
              <a:t>https://civiliansinconflict.org/wp-content/uploads/2022/07/CIVIC_Primer_CivilianHarm_Mitigation_UrbanWar.pdf</a:t>
            </a:r>
            <a:r>
              <a:rPr lang="en-US" dirty="0"/>
              <a:t> and </a:t>
            </a:r>
            <a:r>
              <a:rPr lang="en-US">
                <a:hlinkClick r:id="rId4"/>
              </a:rPr>
              <a:t>https://shop.icrc.org/war-in-cities-preventing-and-addressing-the-humanitarian-consequences-for-civilians-print-en-1.html</a:t>
            </a:r>
            <a:endParaRPr lang="en-US">
              <a:cs typeface="Calibri"/>
            </a:endParaRPr>
          </a:p>
          <a:p>
            <a:pPr marL="171450" indent="-171450">
              <a:buFont typeface="Arial"/>
              <a:buChar char="•"/>
            </a:pPr>
            <a:r>
              <a:rPr lang="en-US" dirty="0">
                <a:ea typeface="Calibri"/>
                <a:cs typeface="Calibri"/>
              </a:rPr>
              <a:t>If this concept is relevant in the context where you are giving the training you can choose to show </a:t>
            </a:r>
            <a:r>
              <a:rPr lang="en-US" dirty="0"/>
              <a:t>the video “How can fighters reduce civilian harm in urban warfare?” by the ICRC (until about minute 1.03) or a similar video, especially for non-State armed groups </a:t>
            </a:r>
            <a:r>
              <a:rPr lang="en-US">
                <a:hlinkClick r:id="rId5"/>
              </a:rPr>
              <a:t>https://youtu.be/otDk9tuu6_w</a:t>
            </a:r>
            <a:r>
              <a:rPr lang="en-US" dirty="0"/>
              <a:t> or “War in cities, the impact on civilians,” also by the ICRC </a:t>
            </a:r>
            <a:r>
              <a:rPr lang="en-US">
                <a:hlinkClick r:id="rId6"/>
              </a:rPr>
              <a:t>https://youtu.be/iXO2Wv2WpDg</a:t>
            </a:r>
            <a:r>
              <a:rPr lang="en-US" dirty="0"/>
              <a:t>. </a:t>
            </a:r>
            <a:endParaRPr lang="en-US" dirty="0">
              <a:ea typeface="Calibri"/>
              <a:cs typeface="Calibri"/>
            </a:endParaRPr>
          </a:p>
          <a:p>
            <a:pPr marL="171450" indent="-171450">
              <a:buFont typeface="Arial"/>
              <a:buChar char="•"/>
            </a:pPr>
            <a:r>
              <a:rPr lang="en-US" dirty="0"/>
              <a:t>Explain that the concept of civilian harm mitigation has been expanding beyond preventing casualties (persons killed or injured) to broader direct and indirect harm such as foreseeable consequences, for example on civilian infrastructure.​</a:t>
            </a:r>
            <a:endParaRPr lang="en-US" dirty="0">
              <a:ea typeface="Calibri"/>
              <a:cs typeface="Calibri"/>
            </a:endParaRPr>
          </a:p>
          <a:p>
            <a:pPr marL="171450" indent="-171450">
              <a:buFont typeface="Arial"/>
              <a:buChar char="•"/>
            </a:pPr>
            <a:r>
              <a:rPr lang="en-US" dirty="0"/>
              <a:t>The concept has been expanding beyond what is required in the law (IHL)​</a:t>
            </a:r>
            <a:endParaRPr lang="en-US" dirty="0">
              <a:cs typeface="Calibri"/>
            </a:endParaRPr>
          </a:p>
          <a:p>
            <a:pPr marL="171450" indent="-171450">
              <a:buFont typeface="Arial"/>
              <a:buChar char="•"/>
            </a:pPr>
            <a:r>
              <a:rPr lang="en-US" dirty="0"/>
              <a:t>Example: US Department of </a:t>
            </a:r>
            <a:r>
              <a:rPr lang="en-US" dirty="0" err="1"/>
              <a:t>Defence</a:t>
            </a:r>
            <a:r>
              <a:rPr lang="en-US" dirty="0"/>
              <a:t> released a comprehensive civilian harm mitigation policy in December 2023. </a:t>
            </a:r>
            <a:endParaRPr lang="en-US">
              <a:cs typeface="Calibri"/>
            </a:endParaRPr>
          </a:p>
          <a:p>
            <a:pPr marL="171450" indent="-171450">
              <a:buFont typeface="Arial" panose="020B0604020202020204" pitchFamily="34" charset="0"/>
              <a:buChar char="•"/>
            </a:pPr>
            <a:r>
              <a:rPr lang="en-US" dirty="0"/>
              <a:t>Available: </a:t>
            </a:r>
            <a:r>
              <a:rPr lang="en-US">
                <a:hlinkClick r:id="rId7"/>
              </a:rPr>
              <a:t>https://www.esd.whs.mil/Portals/54/Documents/DD/issuances/dodi/300017p.pdf</a:t>
            </a:r>
            <a:r>
              <a:rPr lang="en-US" dirty="0"/>
              <a:t>. Important point from this policy: the need to consider alternatives to an attack to military targets even if lawful, if there is a risk of civilian harm, and to take “other precautions not required by the law of war.” ​</a:t>
            </a:r>
            <a:endParaRPr lang="en-US" dirty="0">
              <a:cs typeface="Calibri"/>
            </a:endParaRPr>
          </a:p>
          <a:p>
            <a:pPr marL="171450" indent="-171450">
              <a:buFont typeface="Arial" panose="020B0604020202020204" pitchFamily="34" charset="0"/>
              <a:buChar char="•"/>
            </a:pPr>
            <a:r>
              <a:rPr lang="en-US" dirty="0"/>
              <a:t>They also developed an action plan with clear objectives and phases for the implementation of the policy: </a:t>
            </a:r>
            <a:r>
              <a:rPr lang="en-US">
                <a:hlinkClick r:id="rId8"/>
              </a:rPr>
              <a:t>https://media.defense.gov/2022/Aug/25/2003064740/-1/-1/1/CIVILIAN-HARM-MITIGATION-AND-RESPONSE-ACTION-PLAN.PDF</a:t>
            </a:r>
            <a:r>
              <a:rPr lang="en-US" dirty="0"/>
              <a:t> ​</a:t>
            </a:r>
            <a:endParaRPr lang="en-US">
              <a:ea typeface="Calibri"/>
              <a:cs typeface="Calibri"/>
            </a:endParaRPr>
          </a:p>
          <a:p>
            <a:pPr marL="171450" indent="-171450">
              <a:buFont typeface="Arial" panose="020B0604020202020204" pitchFamily="34" charset="0"/>
              <a:buChar char="•"/>
            </a:pPr>
            <a:endParaRPr lang="en-US"/>
          </a:p>
          <a:p>
            <a:r>
              <a:rPr lang="en-US" dirty="0"/>
              <a:t>​</a:t>
            </a:r>
            <a:endParaRPr lang="en-US" dirty="0">
              <a:ea typeface="Calibri"/>
              <a:cs typeface="Calibri"/>
            </a:endParaRP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dirty="0"/>
              <a:t>​</a:t>
            </a:r>
            <a:r>
              <a:rPr lang="en-US" b="1" u="sng" dirty="0"/>
              <a:t>Notes:</a:t>
            </a:r>
          </a:p>
          <a:p>
            <a:endParaRPr lang="en-US" dirty="0"/>
          </a:p>
          <a:p>
            <a:pPr marL="171450" indent="-171450">
              <a:buFont typeface="Arial"/>
              <a:buChar char="•"/>
            </a:pPr>
            <a:r>
              <a:rPr lang="en-US" dirty="0"/>
              <a:t>Explain that we will go through these areas one by one, starting with civilian harm mitigation policies.​</a:t>
            </a:r>
            <a:endParaRPr lang="en-US" dirty="0">
              <a:ea typeface="Calibri"/>
              <a:cs typeface="Calibri"/>
            </a:endParaRPr>
          </a:p>
          <a:p>
            <a:pPr marL="171450" indent="-171450">
              <a:buFont typeface="Arial"/>
              <a:buChar char="•"/>
            </a:pPr>
            <a:r>
              <a:rPr lang="en-US" dirty="0"/>
              <a:t>Tell them that we saw that some actors (the US) have dedicated civilian harm mitigation policies, but civilian harm mitigation can also be found in other policies.​</a:t>
            </a:r>
            <a:endParaRPr lang="en-US" dirty="0">
              <a:ea typeface="Calibri"/>
              <a:cs typeface="Calibri"/>
            </a:endParaRPr>
          </a:p>
          <a:p>
            <a:pPr marL="171450" indent="-171450">
              <a:buFont typeface="Arial"/>
              <a:buChar char="•"/>
            </a:pPr>
            <a:r>
              <a:rPr lang="en-US" dirty="0"/>
              <a:t>Ask them if they know where civilian harm mitigation policies can be found in their own context and if they have some examples.​</a:t>
            </a:r>
            <a:endParaRPr lang="en-US" dirty="0">
              <a:ea typeface="Calibri"/>
              <a:cs typeface="Calibri"/>
            </a:endParaRPr>
          </a:p>
          <a:p>
            <a:pPr marL="171450" indent="-171450">
              <a:buFont typeface="Arial"/>
              <a:buChar char="•"/>
            </a:pPr>
            <a:r>
              <a:rPr lang="en-US" dirty="0"/>
              <a:t>Listen to them, and then show some areas where civilian harm mitigation policies can be found, for example in:​</a:t>
            </a:r>
            <a:endParaRPr lang="en-US" dirty="0">
              <a:ea typeface="Calibri"/>
              <a:cs typeface="Calibri"/>
            </a:endParaRPr>
          </a:p>
          <a:p>
            <a:r>
              <a:rPr lang="en-US" dirty="0"/>
              <a:t>     - codes of conduct​</a:t>
            </a:r>
            <a:endParaRPr lang="en-US" dirty="0">
              <a:ea typeface="Calibri"/>
              <a:cs typeface="Calibri"/>
            </a:endParaRPr>
          </a:p>
          <a:p>
            <a:r>
              <a:rPr lang="en-US" dirty="0"/>
              <a:t>     - rules of engagement​</a:t>
            </a:r>
            <a:endParaRPr lang="en-US" dirty="0">
              <a:ea typeface="Calibri"/>
              <a:cs typeface="Calibri"/>
            </a:endParaRPr>
          </a:p>
          <a:p>
            <a:r>
              <a:rPr lang="en-US" dirty="0"/>
              <a:t>     - military doctrine and instructions, etc.​</a:t>
            </a:r>
            <a:endParaRPr lang="en-US" dirty="0">
              <a:ea typeface="Calibri"/>
              <a:cs typeface="Calibri"/>
            </a:endParaRPr>
          </a:p>
          <a:p>
            <a:pPr marL="171450" indent="-171450">
              <a:buFont typeface="Arial"/>
              <a:buChar char="•"/>
            </a:pPr>
            <a:r>
              <a:rPr lang="en-US" dirty="0"/>
              <a:t>​Ask how these work and what their specificities are according to them.​</a:t>
            </a:r>
            <a:endParaRPr lang="en-US" dirty="0">
              <a:ea typeface="Calibri"/>
              <a:cs typeface="Calibri"/>
            </a:endParaRPr>
          </a:p>
          <a:p>
            <a:pPr marL="171450" indent="-171450">
              <a:buFont typeface="Arial"/>
              <a:buChar char="•"/>
            </a:pPr>
            <a:r>
              <a:rPr lang="en-US" dirty="0"/>
              <a:t>Explain that these are all different policies, guidance, and procedures that reflect applicable law (for example, IHL, IHRL, and other normative frameworks) ​</a:t>
            </a:r>
            <a:endParaRPr lang="en-US" dirty="0">
              <a:ea typeface="Calibri"/>
              <a:cs typeface="Calibri"/>
            </a:endParaRPr>
          </a:p>
          <a:p>
            <a:pPr marL="171450" indent="-171450">
              <a:buFont typeface="Arial"/>
              <a:buChar char="•"/>
            </a:pPr>
            <a:r>
              <a:rPr lang="en-US" dirty="0"/>
              <a:t>Their focus is on the importance of preventing, minimizing, and responding to civilian harm. ​</a:t>
            </a:r>
            <a:endParaRPr lang="en-US" dirty="0">
              <a:ea typeface="Calibri"/>
              <a:cs typeface="Calibri"/>
            </a:endParaRPr>
          </a:p>
          <a:p>
            <a:pPr marL="171450" indent="-171450">
              <a:buFont typeface="Arial"/>
              <a:buChar char="•"/>
            </a:pPr>
            <a:r>
              <a:rPr lang="en-US" dirty="0"/>
              <a:t>They provide guidance on the actions, training, and enforcement procedures that are necessary to allow armed actors to effectively anticipate, prevent, minimize, mitigate, and respond to civilian harm, including conflict-induced food insecurity. ​</a:t>
            </a:r>
            <a:endParaRPr lang="en-US" dirty="0">
              <a:ea typeface="Calibri"/>
              <a:cs typeface="Calibri"/>
            </a:endParaRPr>
          </a:p>
          <a:p>
            <a:endParaRPr lang="en-US" dirty="0">
              <a:ea typeface="Calibri"/>
              <a:cs typeface="Calibri"/>
            </a:endParaRPr>
          </a:p>
          <a:p>
            <a:r>
              <a:rPr lang="en-US" b="1" dirty="0"/>
              <a:t>Background:</a:t>
            </a:r>
            <a:endParaRPr lang="en-US" dirty="0">
              <a:ea typeface="Calibri"/>
              <a:cs typeface="Calibri"/>
            </a:endParaRPr>
          </a:p>
          <a:p>
            <a:endParaRPr lang="en-US" dirty="0"/>
          </a:p>
          <a:p>
            <a:r>
              <a:rPr lang="en-US" u="sng" dirty="0"/>
              <a:t>Codes of conduct</a:t>
            </a:r>
            <a:r>
              <a:rPr lang="en-US" dirty="0"/>
              <a:t>: </a:t>
            </a:r>
            <a:endParaRPr lang="en-US" dirty="0">
              <a:ea typeface="Calibri"/>
              <a:cs typeface="Calibri"/>
            </a:endParaRPr>
          </a:p>
          <a:p>
            <a:pPr marL="171450" indent="-171450">
              <a:buFont typeface="Arial" panose="020B0604020202020204" pitchFamily="34" charset="0"/>
              <a:buChar char="•"/>
            </a:pPr>
            <a:r>
              <a:rPr lang="en-US" dirty="0"/>
              <a:t>They are “documents that, albeit different in length and form, contain at their core lists of rules and responsibilities that armed groups’ hierarchies set out for their members” IRRC 2011 </a:t>
            </a:r>
          </a:p>
          <a:p>
            <a:pPr marL="171450" indent="-171450">
              <a:buFont typeface="Arial" panose="020B0604020202020204" pitchFamily="34" charset="0"/>
              <a:buChar char="•"/>
            </a:pPr>
            <a:r>
              <a:rPr lang="en-US" dirty="0"/>
              <a:t>They aim to regulate both the members’ internal </a:t>
            </a:r>
            <a:r>
              <a:rPr lang="en-US" dirty="0" err="1"/>
              <a:t>behaviour</a:t>
            </a:r>
            <a:r>
              <a:rPr lang="en-US" dirty="0"/>
              <a:t> and their relations outside the group. ​</a:t>
            </a:r>
            <a:endParaRPr lang="en-US" dirty="0">
              <a:ea typeface="Calibri"/>
              <a:cs typeface="Calibri"/>
            </a:endParaRPr>
          </a:p>
          <a:p>
            <a:pPr marL="171450" indent="-171450">
              <a:buFont typeface="Arial" panose="020B0604020202020204" pitchFamily="34" charset="0"/>
              <a:buChar char="•"/>
            </a:pPr>
            <a:r>
              <a:rPr lang="en-US" dirty="0"/>
              <a:t>Part of the “professionalism” and/or “organization” of the armed forces – to have professionally trained and disciplined armed forces ​</a:t>
            </a:r>
            <a:endParaRPr lang="en-US" dirty="0">
              <a:ea typeface="Calibri"/>
              <a:cs typeface="Calibri"/>
            </a:endParaRPr>
          </a:p>
          <a:p>
            <a:pPr marL="171450" indent="-171450">
              <a:buFont typeface="Arial" panose="020B0604020202020204" pitchFamily="34" charset="0"/>
              <a:buChar char="•"/>
            </a:pPr>
            <a:r>
              <a:rPr lang="en-US" dirty="0"/>
              <a:t>Command responsibility for potential violations committed by the subordinates ​</a:t>
            </a:r>
            <a:endParaRPr lang="en-US" dirty="0">
              <a:ea typeface="Calibri"/>
              <a:cs typeface="Calibri"/>
            </a:endParaRPr>
          </a:p>
          <a:p>
            <a:pPr marL="171450" indent="-171450">
              <a:buFont typeface="Arial" panose="020B0604020202020204" pitchFamily="34" charset="0"/>
              <a:buChar char="•"/>
            </a:pPr>
            <a:r>
              <a:rPr lang="en-US" dirty="0"/>
              <a:t>Have a mainly internal purpose, but can be used for external communication​</a:t>
            </a:r>
            <a:endParaRPr lang="en-US" dirty="0">
              <a:ea typeface="Calibri"/>
              <a:cs typeface="Calibri"/>
            </a:endParaRPr>
          </a:p>
          <a:p>
            <a:pPr marL="171450" indent="-171450">
              <a:buFont typeface="Arial" panose="020B0604020202020204" pitchFamily="34" charset="0"/>
              <a:buChar char="•"/>
            </a:pPr>
            <a:r>
              <a:rPr lang="en-US" dirty="0"/>
              <a:t>Seen by international community as a tool for the respect of IHL.​</a:t>
            </a:r>
            <a:endParaRPr lang="en-US" dirty="0">
              <a:ea typeface="Calibri"/>
              <a:cs typeface="Calibri"/>
            </a:endParaRPr>
          </a:p>
          <a:p>
            <a:pPr marL="171450" indent="-171450">
              <a:buFont typeface="Arial" panose="020B0604020202020204" pitchFamily="34" charset="0"/>
              <a:buChar char="•"/>
            </a:pPr>
            <a:r>
              <a:rPr lang="en-US" dirty="0"/>
              <a:t>The drafting process can help with internal reflections on existing violations and how to prevent/end them. ​</a:t>
            </a:r>
            <a:endParaRPr lang="en-US" dirty="0">
              <a:ea typeface="Calibri"/>
              <a:cs typeface="Calibri"/>
            </a:endParaRPr>
          </a:p>
          <a:p>
            <a:pPr marL="171450" indent="-171450">
              <a:buFont typeface="Arial" panose="020B0604020202020204" pitchFamily="34" charset="0"/>
              <a:buChar char="•"/>
            </a:pPr>
            <a:r>
              <a:rPr lang="en-US" dirty="0"/>
              <a:t>Minimum requirement: Common Article 3 of the Geneva Conventions​</a:t>
            </a:r>
            <a:endParaRPr lang="en-US" dirty="0">
              <a:ea typeface="Calibri"/>
              <a:cs typeface="Calibri"/>
            </a:endParaRPr>
          </a:p>
          <a:p>
            <a:endParaRPr lang="en-US" dirty="0">
              <a:ea typeface="Calibri"/>
              <a:cs typeface="Calibri"/>
            </a:endParaRPr>
          </a:p>
          <a:p>
            <a:r>
              <a:rPr lang="en-US" u="sng" dirty="0"/>
              <a:t>Rules of engagement</a:t>
            </a:r>
            <a:r>
              <a:rPr lang="en-US" dirty="0"/>
              <a:t> (ROE):​</a:t>
            </a:r>
            <a:endParaRPr lang="en-US" dirty="0">
              <a:ea typeface="Calibri"/>
              <a:cs typeface="Calibri"/>
            </a:endParaRPr>
          </a:p>
          <a:p>
            <a:pPr marL="171450" indent="-171450">
              <a:buFont typeface="Arial" panose="020B0604020202020204" pitchFamily="34" charset="0"/>
              <a:buChar char="•"/>
            </a:pPr>
            <a:r>
              <a:rPr lang="en-US" dirty="0"/>
              <a:t>They are military directives, or the rules that govern the use of force to reflect the will of a civilian and military leadership.​</a:t>
            </a:r>
            <a:endParaRPr lang="en-US" dirty="0">
              <a:ea typeface="Calibri"/>
              <a:cs typeface="Calibri"/>
            </a:endParaRPr>
          </a:p>
          <a:p>
            <a:pPr marL="171450" indent="-171450">
              <a:buFont typeface="Arial" panose="020B0604020202020204" pitchFamily="34" charset="0"/>
              <a:buChar char="•"/>
            </a:pPr>
            <a:r>
              <a:rPr lang="en-US" dirty="0"/>
              <a:t>They are not law of armed conflict or international humanitarian law (IHL), nor domestic law. ​</a:t>
            </a:r>
            <a:endParaRPr lang="en-US" dirty="0">
              <a:ea typeface="Calibri"/>
              <a:cs typeface="Calibri"/>
            </a:endParaRPr>
          </a:p>
          <a:p>
            <a:pPr marL="171450" indent="-171450">
              <a:buFont typeface="Arial" panose="020B0604020202020204" pitchFamily="34" charset="0"/>
              <a:buChar char="•"/>
            </a:pPr>
            <a:r>
              <a:rPr lang="en-US" dirty="0"/>
              <a:t>They play a significant role in executing the state's IHL obligations. ​</a:t>
            </a:r>
            <a:endParaRPr lang="en-US" dirty="0">
              <a:ea typeface="Calibri"/>
              <a:cs typeface="Calibri"/>
            </a:endParaRPr>
          </a:p>
          <a:p>
            <a:pPr marL="171450" indent="-171450">
              <a:buFont typeface="Arial" panose="020B0604020202020204" pitchFamily="34" charset="0"/>
              <a:buChar char="•"/>
            </a:pPr>
            <a:r>
              <a:rPr lang="en-US" dirty="0"/>
              <a:t>Most States' armed forces have some version of ROE to guide their combatants. ​</a:t>
            </a:r>
            <a:endParaRPr lang="en-US" dirty="0">
              <a:ea typeface="Calibri"/>
              <a:cs typeface="Calibri"/>
            </a:endParaRPr>
          </a:p>
          <a:p>
            <a:pPr marL="171450" indent="-171450">
              <a:buFont typeface="Arial" panose="020B0604020202020204" pitchFamily="34" charset="0"/>
              <a:buChar char="•"/>
            </a:pPr>
            <a:r>
              <a:rPr lang="en-US" dirty="0"/>
              <a:t>ROE violations are typically punished through the State's military code. ​</a:t>
            </a:r>
            <a:endParaRPr lang="en-US" dirty="0">
              <a:ea typeface="Calibri"/>
              <a:cs typeface="Calibri"/>
            </a:endParaRPr>
          </a:p>
          <a:p>
            <a:endParaRPr lang="en-US" dirty="0">
              <a:ea typeface="Calibri"/>
              <a:cs typeface="Calibri"/>
            </a:endParaRPr>
          </a:p>
          <a:p>
            <a:r>
              <a:rPr lang="en-US" u="sng" dirty="0"/>
              <a:t>Military doctrine and instructions</a:t>
            </a:r>
            <a:r>
              <a:rPr lang="en-US" dirty="0"/>
              <a:t>:</a:t>
            </a:r>
            <a:endParaRPr lang="en-US" dirty="0">
              <a:ea typeface="Calibri"/>
              <a:cs typeface="Calibri"/>
            </a:endParaRPr>
          </a:p>
          <a:p>
            <a:pPr marL="171450" indent="-171450">
              <a:buFont typeface="Arial" panose="020B0604020202020204" pitchFamily="34" charset="0"/>
              <a:buChar char="•"/>
            </a:pPr>
            <a:r>
              <a:rPr lang="en-US" dirty="0"/>
              <a:t>​They consist of fundamental principles by which military forces guide their actions. ​</a:t>
            </a:r>
            <a:endParaRPr lang="en-US" dirty="0">
              <a:ea typeface="Calibri"/>
              <a:cs typeface="Calibri"/>
            </a:endParaRPr>
          </a:p>
          <a:p>
            <a:pPr marL="171450" indent="-171450">
              <a:buFont typeface="Arial" panose="020B0604020202020204" pitchFamily="34" charset="0"/>
              <a:buChar char="•"/>
            </a:pPr>
            <a:r>
              <a:rPr lang="en-US" dirty="0"/>
              <a:t>It is usually a framework of references to principles, not detailed or direct instructions.​</a:t>
            </a:r>
            <a:endParaRPr lang="en-US" dirty="0">
              <a:ea typeface="Calibri"/>
              <a:cs typeface="Calibri"/>
            </a:endParaRPr>
          </a:p>
          <a:p>
            <a:pPr marL="171450" indent="-171450">
              <a:buFont typeface="Arial" panose="020B0604020202020204" pitchFamily="34" charset="0"/>
              <a:buChar char="•"/>
            </a:pPr>
            <a:r>
              <a:rPr lang="en-US" dirty="0"/>
              <a:t>It is the starting point from where to make a decision. ​</a:t>
            </a:r>
            <a:endParaRPr lang="en-US" dirty="0">
              <a:ea typeface="Calibri"/>
              <a:cs typeface="Calibri"/>
            </a:endParaRPr>
          </a:p>
          <a:p>
            <a:endParaRPr lang="en-US" dirty="0"/>
          </a:p>
          <a:p>
            <a:r>
              <a:rPr lang="en-US" u="sng" dirty="0"/>
              <a:t>Common article 3 of the Geneva Conventions</a:t>
            </a:r>
            <a:r>
              <a:rPr lang="en-US" dirty="0"/>
              <a:t>:​</a:t>
            </a:r>
            <a:endParaRPr lang="en-US" dirty="0">
              <a:ea typeface="Calibri"/>
              <a:cs typeface="Calibri"/>
            </a:endParaRPr>
          </a:p>
          <a:p>
            <a:r>
              <a:rPr lang="en-US" dirty="0"/>
              <a:t>(1) Persons taking no active part in the hostilities, including members of armed forces who have laid down their arms and those placed ' hors de combat ' by sickness, wounds, detention, or any other cause, shall in all circumstances be treated humanely, without any adverse distinction founded on race, </a:t>
            </a:r>
            <a:r>
              <a:rPr lang="en-US" dirty="0" err="1"/>
              <a:t>colour</a:t>
            </a:r>
            <a:r>
              <a:rPr lang="en-US" dirty="0"/>
              <a:t>, religion or faith, sex, birth or wealth, or any other similar criteria.​</a:t>
            </a:r>
            <a:endParaRPr lang="en-US" dirty="0">
              <a:ea typeface="Calibri"/>
              <a:cs typeface="Calibri"/>
            </a:endParaRPr>
          </a:p>
          <a:p>
            <a:r>
              <a:rPr lang="en-US" dirty="0"/>
              <a:t>To this end, the following acts are and shall remain prohibited at any time and in any place whatsoever with respect to the above-mentioned persons:​</a:t>
            </a:r>
            <a:endParaRPr lang="en-US" dirty="0">
              <a:ea typeface="Calibri"/>
              <a:cs typeface="Calibri"/>
            </a:endParaRPr>
          </a:p>
          <a:p>
            <a:r>
              <a:rPr lang="en-US" dirty="0"/>
              <a:t>(a) violence to life and person, in particular murder of all kinds, mutilation, cruel treatment and torture;​</a:t>
            </a:r>
            <a:endParaRPr lang="en-US" dirty="0">
              <a:ea typeface="Calibri"/>
              <a:cs typeface="Calibri"/>
            </a:endParaRPr>
          </a:p>
          <a:p>
            <a:r>
              <a:rPr lang="en-US" dirty="0"/>
              <a:t>(b) taking of hostages;​</a:t>
            </a:r>
            <a:endParaRPr lang="en-US" dirty="0">
              <a:ea typeface="Calibri"/>
              <a:cs typeface="Calibri"/>
            </a:endParaRPr>
          </a:p>
          <a:p>
            <a:r>
              <a:rPr lang="en-US" dirty="0"/>
              <a:t>(c) outrages upon personal dignity, in particular humiliating and degrading treatment;​</a:t>
            </a:r>
            <a:endParaRPr lang="en-US" dirty="0">
              <a:ea typeface="Calibri"/>
              <a:cs typeface="Calibri"/>
            </a:endParaRPr>
          </a:p>
          <a:p>
            <a:r>
              <a:rPr lang="en-US" dirty="0"/>
              <a:t>(d) the passing of sentences and the carrying out of executions without previous judgment pronounced by a regularly constituted court, affording all the judicial guarantees which are recognized as indispensable by civilized peoples.​</a:t>
            </a:r>
            <a:endParaRPr lang="en-US" dirty="0">
              <a:ea typeface="Calibri"/>
              <a:cs typeface="Calibri"/>
            </a:endParaRPr>
          </a:p>
          <a:p>
            <a:r>
              <a:rPr lang="en-US" dirty="0"/>
              <a:t>​(2) The wounded and sick shall be collected and cared for.​</a:t>
            </a:r>
            <a:endParaRPr lang="en-US" dirty="0">
              <a:ea typeface="Calibri"/>
              <a:cs typeface="Calibri"/>
            </a:endParaRPr>
          </a:p>
          <a:p>
            <a:r>
              <a:rPr lang="en-US" dirty="0"/>
              <a:t>An impartial humanitarian body, such as the International Committee of the Red Cross, may offer its services to the Parties to the conflict.​</a:t>
            </a:r>
            <a:endParaRPr lang="en-US" dirty="0">
              <a:ea typeface="Calibri"/>
              <a:cs typeface="Calibri"/>
            </a:endParaRPr>
          </a:p>
          <a:p>
            <a:r>
              <a:rPr lang="en-US" dirty="0"/>
              <a:t>The Parties to the conflict should further </a:t>
            </a:r>
            <a:r>
              <a:rPr lang="en-US" dirty="0" err="1"/>
              <a:t>endeavour</a:t>
            </a:r>
            <a:r>
              <a:rPr lang="en-US" dirty="0"/>
              <a:t> to bring into force, by means of special agreements, all or part of the other provisions of the present Convention.​</a:t>
            </a:r>
            <a:endParaRPr lang="en-US" dirty="0">
              <a:ea typeface="Calibri"/>
              <a:cs typeface="Calibri"/>
            </a:endParaRPr>
          </a:p>
          <a:p>
            <a:r>
              <a:rPr lang="en-US" dirty="0"/>
              <a:t>The application of the preceding provisions shall not affect the legal status of the Parties to the conflict.​</a:t>
            </a:r>
            <a:endParaRPr lang="en-US" dirty="0">
              <a:ea typeface="Calibri"/>
              <a:cs typeface="Calibri"/>
            </a:endParaRPr>
          </a:p>
          <a:p>
            <a:r>
              <a:rPr lang="en-US" dirty="0"/>
              <a:t>​</a:t>
            </a:r>
            <a:endParaRPr lang="en-US" dirty="0">
              <a:ea typeface="Calibri"/>
              <a:cs typeface="Calibri"/>
            </a:endParaRP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b="1" u="sng">
                <a:ea typeface="Calibri"/>
                <a:cs typeface="Calibri"/>
              </a:rPr>
              <a:t>Notes</a:t>
            </a:r>
            <a:r>
              <a:rPr lang="en-US">
                <a:ea typeface="Calibri"/>
                <a:cs typeface="Calibri"/>
              </a:rPr>
              <a:t>:</a:t>
            </a:r>
            <a:endParaRPr lang="fr-FR"/>
          </a:p>
          <a:p>
            <a:endParaRPr lang="en-US">
              <a:ea typeface="Calibri"/>
              <a:cs typeface="Calibri"/>
            </a:endParaRPr>
          </a:p>
          <a:p>
            <a:pPr marL="171450" indent="-171450">
              <a:buFont typeface="Arial"/>
              <a:buChar char="•"/>
            </a:pPr>
            <a:r>
              <a:rPr lang="en-US"/>
              <a:t>Explain that in relation to food security, the Practical Measures document is making some concrete suggestions. For example, that the policies should include (but are not limited to):​</a:t>
            </a:r>
            <a:endParaRPr lang="en-US">
              <a:ea typeface="Calibri"/>
              <a:cs typeface="Calibri"/>
            </a:endParaRPr>
          </a:p>
          <a:p>
            <a:r>
              <a:rPr lang="en-US"/>
              <a:t>      - A clear statement that civilians and civilian objects must be respected and protected and cannot be targeted. ​This must include direction to           not attack, destroy, remove, or render useless objects and services indispensable to the survival and food security of the civilian                               population. There should also be explicit consideration of the foreseeable reverberating effects of damage to and destruction of essential               services and vital infrastructure needed for food production, distribution, and access, and the need to mitigate these effects.​</a:t>
            </a:r>
            <a:endParaRPr lang="en-US">
              <a:cs typeface="Calibri"/>
            </a:endParaRPr>
          </a:p>
          <a:p>
            <a:r>
              <a:rPr lang="en-US"/>
              <a:t>      - A prohibition on forcibly displacing civilians unless for their own safety or imperative military reasons.​ Forced displacement greatly                           increases food insecurity and other protection risks. In case of unavoidable displacement, the armed actor must mitigate the harm caused             by it. They could achieve this by making essential services and food assistance or food production available in the area to which civilians are           displaced.  They should incorporate this into strategies, operational planning, targeting processes, and training regarding the potential for,             and risks associated with, the displacement of populations from operations. Civilians may choose to displace and should be allowed to do             so.​</a:t>
            </a:r>
            <a:endParaRPr lang="en-US">
              <a:ea typeface="Calibri"/>
              <a:cs typeface="Calibri"/>
            </a:endParaRPr>
          </a:p>
          <a:p>
            <a:r>
              <a:rPr lang="en-US"/>
              <a:t>      -  A requirement to protect and respect the natural environment. ​A healthy natural environment is essential to sustainable food systems and           food security. Policies should recognize that damaging or destroying resources such as water, soil, forests, natural fertilizers, and scarce                   food sources may force civilians to resort to coping mechanisms that could cause further environmental harm.​</a:t>
            </a:r>
            <a:endParaRPr lang="en-US">
              <a:ea typeface="Calibri"/>
              <a:cs typeface="Calibri"/>
            </a:endParaRPr>
          </a:p>
          <a:p>
            <a:r>
              <a:rPr lang="en-US"/>
              <a:t>      -  A recognition of the value of regular proactive two-communication with affected communities and civil society organizations and of their               expertise in preventing and mitigating conflict-induced food insecurity. ​Such communication should actively involve women, girls, women-             led organizations, and food security specialists, and should only be done where feasible and safe. Communication should include dialogue             on risks to civilian populations—especially women, children, older people, minority and marginalized groups, and people with disabilities               —  and ways to mitigate food insecurity and related risks.​</a:t>
            </a:r>
            <a:endParaRPr lang="en-US">
              <a:ea typeface="Calibri"/>
              <a:cs typeface="Calibri"/>
            </a:endParaRPr>
          </a:p>
          <a:p>
            <a:pPr marL="171450" indent="-171450">
              <a:buFont typeface="Arial"/>
              <a:buChar char="•"/>
            </a:pPr>
            <a:r>
              <a:rPr lang="en-US"/>
              <a:t>Ask if they can think of other important aspects that could be integrated​</a:t>
            </a:r>
            <a:endParaRPr lang="en-US">
              <a:ea typeface="Calibri"/>
              <a:cs typeface="Calibri"/>
            </a:endParaRP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6/3/24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6/3/24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6/3/24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6/3/24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6/3/24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6/3/24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6/3/24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6/3/24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6/3/24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6/3/24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6/3/24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6/3/24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17.png"/><Relationship Id="rId4" Type="http://schemas.openxmlformats.org/officeDocument/2006/relationships/image" Target="../media/image16.sv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20.svg"/><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openxmlformats.org/officeDocument/2006/relationships/image" Target="../media/image20.svg"/><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svg"/></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28.svg"/></Relationships>
</file>

<file path=ppt/slides/_rels/slide1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30.svg"/></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31.sv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33.svg"/></Relationships>
</file>

<file path=ppt/slides/_rels/slide2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4.sv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14.png"/><Relationship Id="rId4" Type="http://schemas.openxmlformats.org/officeDocument/2006/relationships/image" Target="../media/image13.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t="-8328" b="-8328"/>
            </a:stretch>
          </a:blipFill>
        </p:spPr>
        <p:txBody>
          <a:bodyPr/>
          <a:lstStyle/>
          <a:p>
            <a:endParaRPr lang="en-CA"/>
          </a:p>
        </p:txBody>
      </p:sp>
      <p:grpSp>
        <p:nvGrpSpPr>
          <p:cNvPr id="3" name="Group 3"/>
          <p:cNvGrpSpPr/>
          <p:nvPr/>
        </p:nvGrpSpPr>
        <p:grpSpPr>
          <a:xfrm>
            <a:off x="13346378" y="5888829"/>
            <a:ext cx="3912922" cy="4070691"/>
            <a:chOff x="0" y="-95250"/>
            <a:chExt cx="5217229" cy="5427589"/>
          </a:xfrm>
        </p:grpSpPr>
        <p:sp>
          <p:nvSpPr>
            <p:cNvPr id="4" name="TextBox 4"/>
            <p:cNvSpPr txBox="1"/>
            <p:nvPr/>
          </p:nvSpPr>
          <p:spPr>
            <a:xfrm>
              <a:off x="0" y="1804449"/>
              <a:ext cx="5217229" cy="3527890"/>
            </a:xfrm>
            <a:prstGeom prst="rect">
              <a:avLst/>
            </a:prstGeom>
          </p:spPr>
          <p:txBody>
            <a:bodyPr lIns="0" tIns="0" rIns="0" bIns="0" rtlCol="0" anchor="t">
              <a:spAutoFit/>
            </a:bodyPr>
            <a:lstStyle/>
            <a:p>
              <a:pPr>
                <a:lnSpc>
                  <a:spcPts val="4200"/>
                </a:lnSpc>
              </a:pPr>
              <a:r>
                <a:rPr lang="en-US" sz="3000" b="1">
                  <a:solidFill>
                    <a:srgbClr val="000000"/>
                  </a:solidFill>
                  <a:latin typeface="Arial"/>
                </a:rPr>
                <a:t>Preparations: Foundations of Civilian-Harm Mitigation ​</a:t>
              </a:r>
            </a:p>
            <a:p>
              <a:pPr algn="l">
                <a:lnSpc>
                  <a:spcPts val="4200"/>
                </a:lnSpc>
              </a:pPr>
              <a:r>
                <a:rPr lang="en-US" sz="3000">
                  <a:solidFill>
                    <a:srgbClr val="000000"/>
                  </a:solidFill>
                  <a:latin typeface="Arial"/>
                </a:rPr>
                <a:t>​</a:t>
              </a:r>
              <a:endParaRPr lang="en-US" sz="3000">
                <a:solidFill>
                  <a:srgbClr val="000000"/>
                </a:solidFill>
                <a:latin typeface="Arial"/>
                <a:cs typeface="Arial"/>
              </a:endParaRPr>
            </a:p>
          </p:txBody>
        </p:sp>
        <p:sp>
          <p:nvSpPr>
            <p:cNvPr id="5" name="AutoShape 5"/>
            <p:cNvSpPr/>
            <p:nvPr/>
          </p:nvSpPr>
          <p:spPr>
            <a:xfrm>
              <a:off x="0" y="1296344"/>
              <a:ext cx="5217229" cy="0"/>
            </a:xfrm>
            <a:prstGeom prst="line">
              <a:avLst/>
            </a:prstGeom>
            <a:ln w="38100" cap="rnd">
              <a:solidFill>
                <a:srgbClr val="000000"/>
              </a:solidFill>
              <a:prstDash val="sysDot"/>
              <a:headEnd type="none" w="sm" len="sm"/>
              <a:tailEnd type="none" w="sm" len="sm"/>
            </a:ln>
          </p:spPr>
          <p:txBody>
            <a:bodyPr/>
            <a:lstStyle/>
            <a:p>
              <a:endParaRPr lang="en-CA"/>
            </a:p>
          </p:txBody>
        </p:sp>
        <p:sp>
          <p:nvSpPr>
            <p:cNvPr id="6" name="TextBox 6"/>
            <p:cNvSpPr txBox="1"/>
            <p:nvPr/>
          </p:nvSpPr>
          <p:spPr>
            <a:xfrm>
              <a:off x="0" y="-95250"/>
              <a:ext cx="2233515" cy="598455"/>
            </a:xfrm>
            <a:prstGeom prst="rect">
              <a:avLst/>
            </a:prstGeom>
          </p:spPr>
          <p:txBody>
            <a:bodyPr lIns="0" tIns="0" rIns="0" bIns="0" rtlCol="0" anchor="t">
              <a:spAutoFit/>
            </a:bodyPr>
            <a:lstStyle/>
            <a:p>
              <a:pPr algn="l">
                <a:lnSpc>
                  <a:spcPts val="3499"/>
                </a:lnSpc>
              </a:pPr>
              <a:r>
                <a:rPr lang="en-US" sz="3000" b="1">
                  <a:solidFill>
                    <a:srgbClr val="000000"/>
                  </a:solidFill>
                  <a:latin typeface="Arial"/>
                </a:rPr>
                <a:t>Module 3</a:t>
              </a:r>
            </a:p>
          </p:txBody>
        </p:sp>
      </p:grpSp>
      <p:sp>
        <p:nvSpPr>
          <p:cNvPr id="7" name="TextBox 7"/>
          <p:cNvSpPr txBox="1"/>
          <p:nvPr/>
        </p:nvSpPr>
        <p:spPr>
          <a:xfrm>
            <a:off x="1028700" y="976724"/>
            <a:ext cx="16230453" cy="4978633"/>
          </a:xfrm>
          <a:prstGeom prst="rect">
            <a:avLst/>
          </a:prstGeom>
        </p:spPr>
        <p:txBody>
          <a:bodyPr lIns="0" tIns="0" rIns="0" bIns="0" rtlCol="0" anchor="t">
            <a:spAutoFit/>
          </a:bodyPr>
          <a:lstStyle/>
          <a:p>
            <a:pPr algn="ctr">
              <a:lnSpc>
                <a:spcPts val="9612"/>
              </a:lnSpc>
            </a:pPr>
            <a:r>
              <a:rPr lang="en-US" sz="6865">
                <a:solidFill>
                  <a:srgbClr val="FFFFFF"/>
                </a:solidFill>
                <a:latin typeface="Arial Bold"/>
              </a:rPr>
              <a:t>Training on the Practical Measures for Armed Actors to Prevent and Mitigate Conflict-Induced Food Insecurity</a:t>
            </a:r>
            <a:r>
              <a:rPr lang="en-US" sz="6865">
                <a:solidFill>
                  <a:srgbClr val="F4EDDC"/>
                </a:solidFill>
                <a:latin typeface="Arial Bold"/>
              </a:rPr>
              <a:t>​</a:t>
            </a:r>
          </a:p>
          <a:p>
            <a:pPr algn="ctr">
              <a:lnSpc>
                <a:spcPts val="9612"/>
              </a:lnSpc>
            </a:pPr>
            <a:endParaRPr lang="en-US" sz="6865">
              <a:solidFill>
                <a:srgbClr val="F4EDDC"/>
              </a:solidFill>
              <a:latin typeface="Arial Bo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rotWithShape="1">
          <a:gsLst>
            <a:gs pos="0">
              <a:srgbClr val="FFDE59">
                <a:alpha val="100000"/>
              </a:srgbClr>
            </a:gs>
            <a:gs pos="100000">
              <a:srgbClr val="FF914D">
                <a:alpha val="100000"/>
              </a:srgbClr>
            </a:gs>
          </a:gsLst>
          <a:lin ang="0"/>
        </a:gradFill>
        <a:effectLst/>
      </p:bgPr>
    </p:bg>
    <p:spTree>
      <p:nvGrpSpPr>
        <p:cNvPr id="1" name=""/>
        <p:cNvGrpSpPr/>
        <p:nvPr/>
      </p:nvGrpSpPr>
      <p:grpSpPr>
        <a:xfrm>
          <a:off x="0" y="0"/>
          <a:ext cx="0" cy="0"/>
          <a:chOff x="0" y="0"/>
          <a:chExt cx="0" cy="0"/>
        </a:xfrm>
      </p:grpSpPr>
      <p:sp>
        <p:nvSpPr>
          <p:cNvPr id="2" name="Freeform 2"/>
          <p:cNvSpPr/>
          <p:nvPr/>
        </p:nvSpPr>
        <p:spPr>
          <a:xfrm>
            <a:off x="11881514" y="4117035"/>
            <a:ext cx="4383171" cy="4361256"/>
          </a:xfrm>
          <a:custGeom>
            <a:avLst/>
            <a:gdLst/>
            <a:ahLst/>
            <a:cxnLst/>
            <a:rect l="l" t="t" r="r" b="b"/>
            <a:pathLst>
              <a:path w="4383171" h="4361256">
                <a:moveTo>
                  <a:pt x="0" y="0"/>
                </a:moveTo>
                <a:lnTo>
                  <a:pt x="4383172" y="0"/>
                </a:lnTo>
                <a:lnTo>
                  <a:pt x="4383172" y="4361256"/>
                </a:lnTo>
                <a:lnTo>
                  <a:pt x="0" y="436125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CA"/>
          </a:p>
        </p:txBody>
      </p:sp>
      <p:sp>
        <p:nvSpPr>
          <p:cNvPr id="3" name="Freeform 3"/>
          <p:cNvSpPr/>
          <p:nvPr/>
        </p:nvSpPr>
        <p:spPr>
          <a:xfrm>
            <a:off x="16264686" y="249710"/>
            <a:ext cx="1783070" cy="1783070"/>
          </a:xfrm>
          <a:custGeom>
            <a:avLst/>
            <a:gdLst/>
            <a:ahLst/>
            <a:cxnLst/>
            <a:rect l="l" t="t" r="r" b="b"/>
            <a:pathLst>
              <a:path w="1783070" h="1783070">
                <a:moveTo>
                  <a:pt x="0" y="0"/>
                </a:moveTo>
                <a:lnTo>
                  <a:pt x="1783070" y="0"/>
                </a:lnTo>
                <a:lnTo>
                  <a:pt x="1783070" y="1783070"/>
                </a:lnTo>
                <a:lnTo>
                  <a:pt x="0" y="1783070"/>
                </a:lnTo>
                <a:lnTo>
                  <a:pt x="0" y="0"/>
                </a:lnTo>
                <a:close/>
              </a:path>
            </a:pathLst>
          </a:custGeom>
          <a:blipFill>
            <a:blip r:embed="rId5"/>
            <a:stretch>
              <a:fillRect/>
            </a:stretch>
          </a:blipFill>
        </p:spPr>
        <p:txBody>
          <a:bodyPr/>
          <a:lstStyle/>
          <a:p>
            <a:endParaRPr lang="en-CA"/>
          </a:p>
        </p:txBody>
      </p:sp>
      <p:sp>
        <p:nvSpPr>
          <p:cNvPr id="4" name="TextBox 4"/>
          <p:cNvSpPr txBox="1"/>
          <p:nvPr/>
        </p:nvSpPr>
        <p:spPr>
          <a:xfrm>
            <a:off x="3217991" y="639229"/>
            <a:ext cx="11852017" cy="2092111"/>
          </a:xfrm>
          <a:prstGeom prst="rect">
            <a:avLst/>
          </a:prstGeom>
        </p:spPr>
        <p:txBody>
          <a:bodyPr lIns="0" tIns="0" rIns="0" bIns="0" rtlCol="0" anchor="t">
            <a:spAutoFit/>
          </a:bodyPr>
          <a:lstStyle/>
          <a:p>
            <a:pPr algn="ctr">
              <a:lnSpc>
                <a:spcPts val="8347"/>
              </a:lnSpc>
            </a:pPr>
            <a:r>
              <a:rPr lang="en-US" sz="5962" dirty="0">
                <a:solidFill>
                  <a:srgbClr val="000000"/>
                </a:solidFill>
                <a:latin typeface="Arial Bold"/>
              </a:rPr>
              <a:t>Exercise: civilian-harm mitigation policies</a:t>
            </a:r>
          </a:p>
        </p:txBody>
      </p:sp>
      <p:sp>
        <p:nvSpPr>
          <p:cNvPr id="5" name="TextBox 5"/>
          <p:cNvSpPr txBox="1"/>
          <p:nvPr/>
        </p:nvSpPr>
        <p:spPr>
          <a:xfrm>
            <a:off x="1428455" y="4002735"/>
            <a:ext cx="7715545" cy="5083892"/>
          </a:xfrm>
          <a:prstGeom prst="rect">
            <a:avLst/>
          </a:prstGeom>
        </p:spPr>
        <p:txBody>
          <a:bodyPr lIns="0" tIns="0" rIns="0" bIns="0" rtlCol="0" anchor="t">
            <a:spAutoFit/>
          </a:bodyPr>
          <a:lstStyle/>
          <a:p>
            <a:pPr marL="610775" lvl="1" indent="-305387" algn="l">
              <a:lnSpc>
                <a:spcPts val="3960"/>
              </a:lnSpc>
              <a:spcBef>
                <a:spcPct val="0"/>
              </a:spcBef>
              <a:buFont typeface="Arial"/>
              <a:buChar char="•"/>
            </a:pPr>
            <a:r>
              <a:rPr lang="en-US" sz="2828" dirty="0">
                <a:solidFill>
                  <a:srgbClr val="000000"/>
                </a:solidFill>
                <a:latin typeface="Arial"/>
              </a:rPr>
              <a:t>What protection does the policy provide to civilians and their food security?​</a:t>
            </a:r>
          </a:p>
          <a:p>
            <a:pPr algn="l">
              <a:lnSpc>
                <a:spcPts val="3960"/>
              </a:lnSpc>
              <a:spcBef>
                <a:spcPct val="0"/>
              </a:spcBef>
            </a:pPr>
            <a:r>
              <a:rPr lang="en-US" sz="2828" dirty="0">
                <a:solidFill>
                  <a:srgbClr val="000000"/>
                </a:solidFill>
                <a:latin typeface="Arial"/>
              </a:rPr>
              <a:t>​</a:t>
            </a:r>
          </a:p>
          <a:p>
            <a:pPr marL="610775" lvl="1" indent="-305387" algn="l">
              <a:lnSpc>
                <a:spcPts val="3960"/>
              </a:lnSpc>
              <a:spcBef>
                <a:spcPct val="0"/>
              </a:spcBef>
              <a:buFont typeface="Arial"/>
              <a:buChar char="•"/>
            </a:pPr>
            <a:r>
              <a:rPr lang="en-US" sz="2828" dirty="0">
                <a:solidFill>
                  <a:srgbClr val="000000"/>
                </a:solidFill>
                <a:latin typeface="Arial"/>
              </a:rPr>
              <a:t>How or why does it protect civilians and their food security? Is food or related terms specifically mentioned?​</a:t>
            </a:r>
          </a:p>
          <a:p>
            <a:pPr algn="l">
              <a:lnSpc>
                <a:spcPts val="3960"/>
              </a:lnSpc>
              <a:spcBef>
                <a:spcPct val="0"/>
              </a:spcBef>
            </a:pPr>
            <a:r>
              <a:rPr lang="en-US" sz="2828" dirty="0">
                <a:solidFill>
                  <a:srgbClr val="000000"/>
                </a:solidFill>
                <a:latin typeface="Arial"/>
              </a:rPr>
              <a:t>​</a:t>
            </a:r>
          </a:p>
          <a:p>
            <a:pPr marL="610775" lvl="1" indent="-305387" algn="l">
              <a:lnSpc>
                <a:spcPts val="3960"/>
              </a:lnSpc>
              <a:spcBef>
                <a:spcPct val="0"/>
              </a:spcBef>
              <a:buFont typeface="Arial"/>
              <a:buChar char="•"/>
            </a:pPr>
            <a:r>
              <a:rPr lang="en-US" sz="2828" dirty="0">
                <a:solidFill>
                  <a:srgbClr val="000000"/>
                </a:solidFill>
                <a:latin typeface="Arial"/>
              </a:rPr>
              <a:t>In which ways could it be improved to further protect civilians and their food security?</a:t>
            </a:r>
          </a:p>
          <a:p>
            <a:pPr algn="ctr">
              <a:lnSpc>
                <a:spcPts val="3960"/>
              </a:lnSpc>
              <a:spcBef>
                <a:spcPct val="0"/>
              </a:spcBef>
            </a:pPr>
            <a:endParaRPr lang="en-US" sz="2828" dirty="0">
              <a:solidFill>
                <a:srgbClr val="000000"/>
              </a:solidFill>
              <a:latin typeface="Arial"/>
            </a:endParaRPr>
          </a:p>
        </p:txBody>
      </p:sp>
      <p:sp>
        <p:nvSpPr>
          <p:cNvPr id="6" name="TextBox 6"/>
          <p:cNvSpPr txBox="1"/>
          <p:nvPr/>
        </p:nvSpPr>
        <p:spPr>
          <a:xfrm>
            <a:off x="1028700" y="8913495"/>
            <a:ext cx="672645" cy="344805"/>
          </a:xfrm>
          <a:prstGeom prst="rect">
            <a:avLst/>
          </a:prstGeom>
        </p:spPr>
        <p:txBody>
          <a:bodyPr lIns="0" tIns="0" rIns="0" bIns="0" rtlCol="0" anchor="t">
            <a:spAutoFit/>
          </a:bodyPr>
          <a:lstStyle/>
          <a:p>
            <a:pPr algn="l">
              <a:lnSpc>
                <a:spcPts val="2520"/>
              </a:lnSpc>
            </a:pPr>
            <a:r>
              <a:rPr lang="en-US" sz="1800">
                <a:solidFill>
                  <a:srgbClr val="1E1E1E"/>
                </a:solidFill>
                <a:latin typeface="Arial"/>
              </a:rPr>
              <a:t>10</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 calcmode="lin" valueType="num">
                                      <p:cBhvr additive="base">
                                        <p:cTn id="11"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 calcmode="lin" valueType="num">
                                      <p:cBhvr additive="base">
                                        <p:cTn id="17"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anim calcmode="lin" valueType="num">
                                      <p:cBhvr additive="base">
                                        <p:cTn id="23"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rotWithShape="1">
          <a:gsLst>
            <a:gs pos="0">
              <a:srgbClr val="CDFFD8">
                <a:alpha val="100000"/>
              </a:srgbClr>
            </a:gs>
            <a:gs pos="100000">
              <a:srgbClr val="94B9FF">
                <a:alpha val="100000"/>
              </a:srgbClr>
            </a:gs>
          </a:gsLst>
          <a:lin ang="0"/>
        </a:gradFill>
        <a:effectLst/>
      </p:bgPr>
    </p:bg>
    <p:spTree>
      <p:nvGrpSpPr>
        <p:cNvPr id="1" name=""/>
        <p:cNvGrpSpPr/>
        <p:nvPr/>
      </p:nvGrpSpPr>
      <p:grpSpPr>
        <a:xfrm>
          <a:off x="0" y="0"/>
          <a:ext cx="0" cy="0"/>
          <a:chOff x="0" y="0"/>
          <a:chExt cx="0" cy="0"/>
        </a:xfrm>
      </p:grpSpPr>
      <p:sp>
        <p:nvSpPr>
          <p:cNvPr id="2" name="AutoShape 2"/>
          <p:cNvSpPr/>
          <p:nvPr/>
        </p:nvSpPr>
        <p:spPr>
          <a:xfrm flipV="1">
            <a:off x="10920008" y="715587"/>
            <a:ext cx="0" cy="7018461"/>
          </a:xfrm>
          <a:prstGeom prst="line">
            <a:avLst/>
          </a:prstGeom>
          <a:ln w="57150" cap="rnd">
            <a:solidFill>
              <a:srgbClr val="000000"/>
            </a:solidFill>
            <a:prstDash val="sysDot"/>
            <a:headEnd type="none" w="sm" len="sm"/>
            <a:tailEnd type="none" w="sm" len="sm"/>
          </a:ln>
        </p:spPr>
        <p:txBody>
          <a:bodyPr/>
          <a:lstStyle/>
          <a:p>
            <a:endParaRPr lang="en-CA"/>
          </a:p>
        </p:txBody>
      </p:sp>
      <p:sp>
        <p:nvSpPr>
          <p:cNvPr id="3" name="TextBox 3"/>
          <p:cNvSpPr txBox="1"/>
          <p:nvPr/>
        </p:nvSpPr>
        <p:spPr>
          <a:xfrm>
            <a:off x="513909" y="3713098"/>
            <a:ext cx="5354707" cy="918663"/>
          </a:xfrm>
          <a:prstGeom prst="rect">
            <a:avLst/>
          </a:prstGeom>
        </p:spPr>
        <p:txBody>
          <a:bodyPr lIns="0" tIns="0" rIns="0" bIns="0" rtlCol="0" anchor="t">
            <a:spAutoFit/>
          </a:bodyPr>
          <a:lstStyle/>
          <a:p>
            <a:pPr algn="l">
              <a:lnSpc>
                <a:spcPts val="6466"/>
              </a:lnSpc>
            </a:pPr>
            <a:r>
              <a:rPr lang="en-US" sz="5388" dirty="0">
                <a:solidFill>
                  <a:srgbClr val="000000"/>
                </a:solidFill>
                <a:latin typeface="Arial Bold"/>
              </a:rPr>
              <a:t>Example 1</a:t>
            </a:r>
          </a:p>
        </p:txBody>
      </p:sp>
      <p:sp>
        <p:nvSpPr>
          <p:cNvPr id="4" name="TextBox 4"/>
          <p:cNvSpPr txBox="1"/>
          <p:nvPr/>
        </p:nvSpPr>
        <p:spPr>
          <a:xfrm>
            <a:off x="1028700" y="8913495"/>
            <a:ext cx="672645" cy="344805"/>
          </a:xfrm>
          <a:prstGeom prst="rect">
            <a:avLst/>
          </a:prstGeom>
        </p:spPr>
        <p:txBody>
          <a:bodyPr lIns="0" tIns="0" rIns="0" bIns="0" rtlCol="0" anchor="t">
            <a:spAutoFit/>
          </a:bodyPr>
          <a:lstStyle/>
          <a:p>
            <a:pPr algn="l">
              <a:lnSpc>
                <a:spcPts val="2520"/>
              </a:lnSpc>
            </a:pPr>
            <a:r>
              <a:rPr lang="en-US" sz="1800">
                <a:solidFill>
                  <a:srgbClr val="000000"/>
                </a:solidFill>
                <a:latin typeface="Arial"/>
              </a:rPr>
              <a:t>11</a:t>
            </a:r>
          </a:p>
        </p:txBody>
      </p:sp>
      <p:sp>
        <p:nvSpPr>
          <p:cNvPr id="5" name="TextBox 5"/>
          <p:cNvSpPr txBox="1"/>
          <p:nvPr/>
        </p:nvSpPr>
        <p:spPr>
          <a:xfrm>
            <a:off x="5356643" y="348446"/>
            <a:ext cx="4202125" cy="1327786"/>
          </a:xfrm>
          <a:prstGeom prst="rect">
            <a:avLst/>
          </a:prstGeom>
        </p:spPr>
        <p:txBody>
          <a:bodyPr lIns="0" tIns="0" rIns="0" bIns="0" rtlCol="0" anchor="t">
            <a:spAutoFit/>
          </a:bodyPr>
          <a:lstStyle/>
          <a:p>
            <a:pPr algn="ctr">
              <a:lnSpc>
                <a:spcPts val="5039"/>
              </a:lnSpc>
            </a:pPr>
            <a:r>
              <a:rPr lang="en-US" sz="3599" dirty="0">
                <a:solidFill>
                  <a:srgbClr val="000000"/>
                </a:solidFill>
                <a:latin typeface="Arial Bold"/>
              </a:rPr>
              <a:t>Three main rules of discipline</a:t>
            </a:r>
          </a:p>
        </p:txBody>
      </p:sp>
      <p:sp>
        <p:nvSpPr>
          <p:cNvPr id="6" name="TextBox 6"/>
          <p:cNvSpPr txBox="1"/>
          <p:nvPr/>
        </p:nvSpPr>
        <p:spPr>
          <a:xfrm>
            <a:off x="5356643" y="2219157"/>
            <a:ext cx="4412204" cy="953135"/>
          </a:xfrm>
          <a:prstGeom prst="rect">
            <a:avLst/>
          </a:prstGeom>
        </p:spPr>
        <p:txBody>
          <a:bodyPr lIns="0" tIns="0" rIns="0" bIns="0" rtlCol="0" anchor="t">
            <a:spAutoFit/>
          </a:bodyPr>
          <a:lstStyle/>
          <a:p>
            <a:pPr marL="561341" lvl="1" indent="-280670" algn="l">
              <a:lnSpc>
                <a:spcPts val="3640"/>
              </a:lnSpc>
              <a:buFont typeface="Arial"/>
              <a:buChar char="•"/>
            </a:pPr>
            <a:r>
              <a:rPr lang="en-US" sz="2600" dirty="0">
                <a:solidFill>
                  <a:srgbClr val="000000"/>
                </a:solidFill>
                <a:latin typeface="Arial"/>
              </a:rPr>
              <a:t>Obey orders in all your actions. </a:t>
            </a:r>
          </a:p>
        </p:txBody>
      </p:sp>
      <p:sp>
        <p:nvSpPr>
          <p:cNvPr id="7" name="TextBox 7"/>
          <p:cNvSpPr txBox="1"/>
          <p:nvPr/>
        </p:nvSpPr>
        <p:spPr>
          <a:xfrm>
            <a:off x="5410984" y="3694489"/>
            <a:ext cx="4023004" cy="1867569"/>
          </a:xfrm>
          <a:prstGeom prst="rect">
            <a:avLst/>
          </a:prstGeom>
        </p:spPr>
        <p:txBody>
          <a:bodyPr lIns="0" tIns="0" rIns="0" bIns="0" rtlCol="0" anchor="t">
            <a:spAutoFit/>
          </a:bodyPr>
          <a:lstStyle/>
          <a:p>
            <a:pPr marL="561052" lvl="1" indent="-280526" algn="l">
              <a:lnSpc>
                <a:spcPts val="3638"/>
              </a:lnSpc>
              <a:buFont typeface="Arial"/>
              <a:buChar char="•"/>
            </a:pPr>
            <a:r>
              <a:rPr lang="en-US" sz="2598" dirty="0">
                <a:solidFill>
                  <a:srgbClr val="000000"/>
                </a:solidFill>
                <a:latin typeface="Arial"/>
              </a:rPr>
              <a:t>Do not take a single needle or piece of thread from the masses. </a:t>
            </a:r>
          </a:p>
        </p:txBody>
      </p:sp>
      <p:sp>
        <p:nvSpPr>
          <p:cNvPr id="8" name="TextBox 8"/>
          <p:cNvSpPr txBox="1"/>
          <p:nvPr/>
        </p:nvSpPr>
        <p:spPr>
          <a:xfrm>
            <a:off x="5410984" y="6197465"/>
            <a:ext cx="3968663" cy="953136"/>
          </a:xfrm>
          <a:prstGeom prst="rect">
            <a:avLst/>
          </a:prstGeom>
        </p:spPr>
        <p:txBody>
          <a:bodyPr lIns="0" tIns="0" rIns="0" bIns="0" rtlCol="0" anchor="t">
            <a:spAutoFit/>
          </a:bodyPr>
          <a:lstStyle/>
          <a:p>
            <a:pPr marL="561336" lvl="1" indent="-280668" algn="l">
              <a:lnSpc>
                <a:spcPts val="3639"/>
              </a:lnSpc>
              <a:buFont typeface="Arial"/>
              <a:buChar char="•"/>
            </a:pPr>
            <a:r>
              <a:rPr lang="en-US" sz="2599" dirty="0">
                <a:solidFill>
                  <a:srgbClr val="000000"/>
                </a:solidFill>
                <a:latin typeface="Arial"/>
              </a:rPr>
              <a:t>Turn in everything captured.</a:t>
            </a:r>
          </a:p>
        </p:txBody>
      </p:sp>
      <p:sp>
        <p:nvSpPr>
          <p:cNvPr id="9" name="TextBox 9"/>
          <p:cNvSpPr txBox="1"/>
          <p:nvPr/>
        </p:nvSpPr>
        <p:spPr>
          <a:xfrm>
            <a:off x="12895286" y="293370"/>
            <a:ext cx="3731673" cy="1327786"/>
          </a:xfrm>
          <a:prstGeom prst="rect">
            <a:avLst/>
          </a:prstGeom>
        </p:spPr>
        <p:txBody>
          <a:bodyPr lIns="0" tIns="0" rIns="0" bIns="0" rtlCol="0" anchor="t">
            <a:spAutoFit/>
          </a:bodyPr>
          <a:lstStyle/>
          <a:p>
            <a:pPr algn="ctr">
              <a:lnSpc>
                <a:spcPts val="5039"/>
              </a:lnSpc>
            </a:pPr>
            <a:r>
              <a:rPr lang="en-US" sz="3599" dirty="0">
                <a:solidFill>
                  <a:srgbClr val="000000"/>
                </a:solidFill>
                <a:latin typeface="Arial Bold"/>
              </a:rPr>
              <a:t>Eight Points for Attention: </a:t>
            </a:r>
          </a:p>
        </p:txBody>
      </p:sp>
      <p:sp>
        <p:nvSpPr>
          <p:cNvPr id="10" name="TextBox 10"/>
          <p:cNvSpPr txBox="1"/>
          <p:nvPr/>
        </p:nvSpPr>
        <p:spPr>
          <a:xfrm>
            <a:off x="12214755" y="2190582"/>
            <a:ext cx="4412204" cy="495935"/>
          </a:xfrm>
          <a:prstGeom prst="rect">
            <a:avLst/>
          </a:prstGeom>
        </p:spPr>
        <p:txBody>
          <a:bodyPr lIns="0" tIns="0" rIns="0" bIns="0" rtlCol="0" anchor="t">
            <a:spAutoFit/>
          </a:bodyPr>
          <a:lstStyle/>
          <a:p>
            <a:pPr marL="561341" lvl="1" indent="-280670" algn="l">
              <a:lnSpc>
                <a:spcPts val="3640"/>
              </a:lnSpc>
              <a:buFont typeface="Arial"/>
              <a:buChar char="•"/>
            </a:pPr>
            <a:r>
              <a:rPr lang="en-US" sz="2600" dirty="0">
                <a:solidFill>
                  <a:srgbClr val="000000"/>
                </a:solidFill>
                <a:latin typeface="Arial"/>
              </a:rPr>
              <a:t>Speak politely. </a:t>
            </a:r>
          </a:p>
        </p:txBody>
      </p:sp>
      <p:sp>
        <p:nvSpPr>
          <p:cNvPr id="11" name="TextBox 11"/>
          <p:cNvSpPr txBox="1"/>
          <p:nvPr/>
        </p:nvSpPr>
        <p:spPr>
          <a:xfrm>
            <a:off x="12214755" y="3498892"/>
            <a:ext cx="5256840" cy="495969"/>
          </a:xfrm>
          <a:prstGeom prst="rect">
            <a:avLst/>
          </a:prstGeom>
        </p:spPr>
        <p:txBody>
          <a:bodyPr lIns="0" tIns="0" rIns="0" bIns="0" rtlCol="0" anchor="t">
            <a:spAutoFit/>
          </a:bodyPr>
          <a:lstStyle/>
          <a:p>
            <a:pPr marL="561052" lvl="1" indent="-280526" algn="l">
              <a:lnSpc>
                <a:spcPts val="3638"/>
              </a:lnSpc>
              <a:buFont typeface="Arial"/>
              <a:buChar char="•"/>
            </a:pPr>
            <a:r>
              <a:rPr lang="en-US" sz="2598" dirty="0">
                <a:solidFill>
                  <a:srgbClr val="000000"/>
                </a:solidFill>
                <a:latin typeface="Arial"/>
              </a:rPr>
              <a:t>Return everything you borrow. </a:t>
            </a:r>
          </a:p>
        </p:txBody>
      </p:sp>
      <p:sp>
        <p:nvSpPr>
          <p:cNvPr id="12" name="TextBox 12"/>
          <p:cNvSpPr txBox="1"/>
          <p:nvPr/>
        </p:nvSpPr>
        <p:spPr>
          <a:xfrm>
            <a:off x="12214755" y="4203140"/>
            <a:ext cx="5256840" cy="495936"/>
          </a:xfrm>
          <a:prstGeom prst="rect">
            <a:avLst/>
          </a:prstGeom>
        </p:spPr>
        <p:txBody>
          <a:bodyPr lIns="0" tIns="0" rIns="0" bIns="0" rtlCol="0" anchor="t">
            <a:spAutoFit/>
          </a:bodyPr>
          <a:lstStyle/>
          <a:p>
            <a:pPr marL="561336" lvl="1" indent="-280668" algn="l">
              <a:lnSpc>
                <a:spcPts val="3639"/>
              </a:lnSpc>
              <a:buFont typeface="Arial"/>
              <a:buChar char="•"/>
            </a:pPr>
            <a:r>
              <a:rPr lang="en-US" sz="2599" dirty="0">
                <a:solidFill>
                  <a:srgbClr val="000000"/>
                </a:solidFill>
                <a:latin typeface="Arial"/>
              </a:rPr>
              <a:t>Pay for anything you damage. </a:t>
            </a:r>
          </a:p>
        </p:txBody>
      </p:sp>
      <p:sp>
        <p:nvSpPr>
          <p:cNvPr id="13" name="TextBox 13"/>
          <p:cNvSpPr txBox="1"/>
          <p:nvPr/>
        </p:nvSpPr>
        <p:spPr>
          <a:xfrm>
            <a:off x="12214755" y="2787886"/>
            <a:ext cx="4720663" cy="495935"/>
          </a:xfrm>
          <a:prstGeom prst="rect">
            <a:avLst/>
          </a:prstGeom>
        </p:spPr>
        <p:txBody>
          <a:bodyPr lIns="0" tIns="0" rIns="0" bIns="0" rtlCol="0" anchor="t">
            <a:spAutoFit/>
          </a:bodyPr>
          <a:lstStyle/>
          <a:p>
            <a:pPr marL="561341" lvl="1" indent="-280670" algn="l">
              <a:lnSpc>
                <a:spcPts val="3640"/>
              </a:lnSpc>
              <a:buFont typeface="Arial"/>
              <a:buChar char="•"/>
            </a:pPr>
            <a:r>
              <a:rPr lang="en-US" sz="2600" dirty="0">
                <a:solidFill>
                  <a:srgbClr val="000000"/>
                </a:solidFill>
                <a:latin typeface="Arial"/>
              </a:rPr>
              <a:t>Pay fairly for what you buy. </a:t>
            </a:r>
          </a:p>
        </p:txBody>
      </p:sp>
      <p:sp>
        <p:nvSpPr>
          <p:cNvPr id="14" name="TextBox 14"/>
          <p:cNvSpPr txBox="1"/>
          <p:nvPr/>
        </p:nvSpPr>
        <p:spPr>
          <a:xfrm>
            <a:off x="12214755" y="4803850"/>
            <a:ext cx="5256840" cy="495936"/>
          </a:xfrm>
          <a:prstGeom prst="rect">
            <a:avLst/>
          </a:prstGeom>
        </p:spPr>
        <p:txBody>
          <a:bodyPr lIns="0" tIns="0" rIns="0" bIns="0" rtlCol="0" anchor="t">
            <a:spAutoFit/>
          </a:bodyPr>
          <a:lstStyle/>
          <a:p>
            <a:pPr marL="561336" lvl="1" indent="-280668" algn="l">
              <a:lnSpc>
                <a:spcPts val="3639"/>
              </a:lnSpc>
              <a:buFont typeface="Arial"/>
              <a:buChar char="•"/>
            </a:pPr>
            <a:r>
              <a:rPr lang="en-US" sz="2599" dirty="0">
                <a:solidFill>
                  <a:srgbClr val="000000"/>
                </a:solidFill>
                <a:latin typeface="Arial"/>
              </a:rPr>
              <a:t>Do not hit or swear at people. </a:t>
            </a:r>
          </a:p>
        </p:txBody>
      </p:sp>
      <p:sp>
        <p:nvSpPr>
          <p:cNvPr id="15" name="TextBox 15"/>
          <p:cNvSpPr txBox="1"/>
          <p:nvPr/>
        </p:nvSpPr>
        <p:spPr>
          <a:xfrm>
            <a:off x="12214755" y="5404561"/>
            <a:ext cx="5256840" cy="495936"/>
          </a:xfrm>
          <a:prstGeom prst="rect">
            <a:avLst/>
          </a:prstGeom>
        </p:spPr>
        <p:txBody>
          <a:bodyPr lIns="0" tIns="0" rIns="0" bIns="0" rtlCol="0" anchor="t">
            <a:spAutoFit/>
          </a:bodyPr>
          <a:lstStyle/>
          <a:p>
            <a:pPr marL="561336" lvl="1" indent="-280668" algn="l">
              <a:lnSpc>
                <a:spcPts val="3639"/>
              </a:lnSpc>
              <a:buFont typeface="Arial"/>
              <a:buChar char="•"/>
            </a:pPr>
            <a:r>
              <a:rPr lang="en-US" sz="2599" dirty="0">
                <a:solidFill>
                  <a:srgbClr val="000000"/>
                </a:solidFill>
                <a:latin typeface="Arial"/>
              </a:rPr>
              <a:t>Do not damage crops. </a:t>
            </a:r>
          </a:p>
        </p:txBody>
      </p:sp>
      <p:sp>
        <p:nvSpPr>
          <p:cNvPr id="16" name="TextBox 16"/>
          <p:cNvSpPr txBox="1"/>
          <p:nvPr/>
        </p:nvSpPr>
        <p:spPr>
          <a:xfrm>
            <a:off x="12214755" y="6005272"/>
            <a:ext cx="5256840" cy="953136"/>
          </a:xfrm>
          <a:prstGeom prst="rect">
            <a:avLst/>
          </a:prstGeom>
        </p:spPr>
        <p:txBody>
          <a:bodyPr lIns="0" tIns="0" rIns="0" bIns="0" rtlCol="0" anchor="t">
            <a:spAutoFit/>
          </a:bodyPr>
          <a:lstStyle/>
          <a:p>
            <a:pPr marL="561336" lvl="1" indent="-280668" algn="l">
              <a:lnSpc>
                <a:spcPts val="3639"/>
              </a:lnSpc>
              <a:buFont typeface="Arial"/>
              <a:buChar char="•"/>
            </a:pPr>
            <a:r>
              <a:rPr lang="en-US" sz="2599" dirty="0">
                <a:solidFill>
                  <a:srgbClr val="000000"/>
                </a:solidFill>
                <a:latin typeface="Arial"/>
              </a:rPr>
              <a:t>Do not take liberties with women. </a:t>
            </a:r>
          </a:p>
        </p:txBody>
      </p:sp>
      <p:sp>
        <p:nvSpPr>
          <p:cNvPr id="17" name="TextBox 17"/>
          <p:cNvSpPr txBox="1"/>
          <p:nvPr/>
        </p:nvSpPr>
        <p:spPr>
          <a:xfrm>
            <a:off x="12214755" y="7062547"/>
            <a:ext cx="5256840" cy="495936"/>
          </a:xfrm>
          <a:prstGeom prst="rect">
            <a:avLst/>
          </a:prstGeom>
        </p:spPr>
        <p:txBody>
          <a:bodyPr lIns="0" tIns="0" rIns="0" bIns="0" rtlCol="0" anchor="t">
            <a:spAutoFit/>
          </a:bodyPr>
          <a:lstStyle/>
          <a:p>
            <a:pPr marL="561336" lvl="1" indent="-280668" algn="l">
              <a:lnSpc>
                <a:spcPts val="3639"/>
              </a:lnSpc>
              <a:buFont typeface="Arial"/>
              <a:buChar char="•"/>
            </a:pPr>
            <a:r>
              <a:rPr lang="en-US" sz="2599" dirty="0">
                <a:solidFill>
                  <a:srgbClr val="000000"/>
                </a:solidFill>
                <a:latin typeface="Arial"/>
              </a:rPr>
              <a:t>Do not maltreat captives.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 calcmode="lin" valueType="num">
                                      <p:cBhvr additive="base">
                                        <p:cTn id="11"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 calcmode="lin" valueType="num">
                                      <p:cBhvr additive="base">
                                        <p:cTn id="1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7">
                                            <p:txEl>
                                              <p:pRg st="0" end="0"/>
                                            </p:txEl>
                                          </p:spTgt>
                                        </p:tgtEl>
                                        <p:attrNameLst>
                                          <p:attrName>style.visibility</p:attrName>
                                        </p:attrNameLst>
                                      </p:cBhvr>
                                      <p:to>
                                        <p:strVal val="visible"/>
                                      </p:to>
                                    </p:set>
                                    <p:anim calcmode="lin" valueType="num">
                                      <p:cBhvr additive="base">
                                        <p:cTn id="23"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8">
                                            <p:txEl>
                                              <p:pRg st="0" end="0"/>
                                            </p:txEl>
                                          </p:spTgt>
                                        </p:tgtEl>
                                        <p:attrNameLst>
                                          <p:attrName>style.visibility</p:attrName>
                                        </p:attrNameLst>
                                      </p:cBhvr>
                                      <p:to>
                                        <p:strVal val="visible"/>
                                      </p:to>
                                    </p:set>
                                    <p:anim calcmode="lin" valueType="num">
                                      <p:cBhvr additive="base">
                                        <p:cTn id="29"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9">
                                            <p:txEl>
                                              <p:pRg st="0" end="0"/>
                                            </p:txEl>
                                          </p:spTgt>
                                        </p:tgtEl>
                                        <p:attrNameLst>
                                          <p:attrName>style.visibility</p:attrName>
                                        </p:attrNameLst>
                                      </p:cBhvr>
                                      <p:to>
                                        <p:strVal val="visible"/>
                                      </p:to>
                                    </p:set>
                                    <p:anim calcmode="lin" valueType="num">
                                      <p:cBhvr additive="base">
                                        <p:cTn id="35"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13">
                                            <p:txEl>
                                              <p:pRg st="0" end="0"/>
                                            </p:txEl>
                                          </p:spTgt>
                                        </p:tgtEl>
                                        <p:attrNameLst>
                                          <p:attrName>style.visibility</p:attrName>
                                        </p:attrNameLst>
                                      </p:cBhvr>
                                      <p:to>
                                        <p:strVal val="visible"/>
                                      </p:to>
                                    </p:set>
                                    <p:anim calcmode="lin" valueType="num">
                                      <p:cBhvr additive="base">
                                        <p:cTn id="47" dur="500" fill="hold"/>
                                        <p:tgtEl>
                                          <p:spTgt spid="13">
                                            <p:txEl>
                                              <p:pRg st="0" end="0"/>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1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nodeType="clickEffect">
                                  <p:stCondLst>
                                    <p:cond delay="0"/>
                                  </p:stCondLst>
                                  <p:childTnLst>
                                    <p:set>
                                      <p:cBhvr>
                                        <p:cTn id="52" dur="1" fill="hold">
                                          <p:stCondLst>
                                            <p:cond delay="0"/>
                                          </p:stCondLst>
                                        </p:cTn>
                                        <p:tgtEl>
                                          <p:spTgt spid="11">
                                            <p:txEl>
                                              <p:pRg st="0" end="0"/>
                                            </p:txEl>
                                          </p:spTgt>
                                        </p:tgtEl>
                                        <p:attrNameLst>
                                          <p:attrName>style.visibility</p:attrName>
                                        </p:attrNameLst>
                                      </p:cBhvr>
                                      <p:to>
                                        <p:strVal val="visible"/>
                                      </p:to>
                                    </p:set>
                                    <p:anim calcmode="lin" valueType="num">
                                      <p:cBhvr additive="base">
                                        <p:cTn id="53"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nodeType="clickEffect">
                                  <p:stCondLst>
                                    <p:cond delay="0"/>
                                  </p:stCondLst>
                                  <p:childTnLst>
                                    <p:set>
                                      <p:cBhvr>
                                        <p:cTn id="58" dur="1" fill="hold">
                                          <p:stCondLst>
                                            <p:cond delay="0"/>
                                          </p:stCondLst>
                                        </p:cTn>
                                        <p:tgtEl>
                                          <p:spTgt spid="12">
                                            <p:txEl>
                                              <p:pRg st="0" end="0"/>
                                            </p:txEl>
                                          </p:spTgt>
                                        </p:tgtEl>
                                        <p:attrNameLst>
                                          <p:attrName>style.visibility</p:attrName>
                                        </p:attrNameLst>
                                      </p:cBhvr>
                                      <p:to>
                                        <p:strVal val="visible"/>
                                      </p:to>
                                    </p:set>
                                    <p:anim calcmode="lin" valueType="num">
                                      <p:cBhvr additive="base">
                                        <p:cTn id="59"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ntr" presetSubtype="4" fill="hold" nodeType="clickEffect">
                                  <p:stCondLst>
                                    <p:cond delay="0"/>
                                  </p:stCondLst>
                                  <p:childTnLst>
                                    <p:set>
                                      <p:cBhvr>
                                        <p:cTn id="64" dur="1" fill="hold">
                                          <p:stCondLst>
                                            <p:cond delay="0"/>
                                          </p:stCondLst>
                                        </p:cTn>
                                        <p:tgtEl>
                                          <p:spTgt spid="14">
                                            <p:txEl>
                                              <p:pRg st="0" end="0"/>
                                            </p:txEl>
                                          </p:spTgt>
                                        </p:tgtEl>
                                        <p:attrNameLst>
                                          <p:attrName>style.visibility</p:attrName>
                                        </p:attrNameLst>
                                      </p:cBhvr>
                                      <p:to>
                                        <p:strVal val="visible"/>
                                      </p:to>
                                    </p:set>
                                    <p:anim calcmode="lin" valueType="num">
                                      <p:cBhvr additive="base">
                                        <p:cTn id="65"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6"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2" presetClass="entr" presetSubtype="4" fill="hold" nodeType="clickEffect">
                                  <p:stCondLst>
                                    <p:cond delay="0"/>
                                  </p:stCondLst>
                                  <p:childTnLst>
                                    <p:set>
                                      <p:cBhvr>
                                        <p:cTn id="70" dur="1" fill="hold">
                                          <p:stCondLst>
                                            <p:cond delay="0"/>
                                          </p:stCondLst>
                                        </p:cTn>
                                        <p:tgtEl>
                                          <p:spTgt spid="15">
                                            <p:txEl>
                                              <p:pRg st="0" end="0"/>
                                            </p:txEl>
                                          </p:spTgt>
                                        </p:tgtEl>
                                        <p:attrNameLst>
                                          <p:attrName>style.visibility</p:attrName>
                                        </p:attrNameLst>
                                      </p:cBhvr>
                                      <p:to>
                                        <p:strVal val="visible"/>
                                      </p:to>
                                    </p:set>
                                    <p:anim calcmode="lin" valueType="num">
                                      <p:cBhvr additive="base">
                                        <p:cTn id="71"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additive="base">
                                        <p:cTn id="72" dur="500" fill="hold"/>
                                        <p:tgtEl>
                                          <p:spTgt spid="1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2" presetClass="entr" presetSubtype="4" fill="hold" nodeType="clickEffect">
                                  <p:stCondLst>
                                    <p:cond delay="0"/>
                                  </p:stCondLst>
                                  <p:childTnLst>
                                    <p:set>
                                      <p:cBhvr>
                                        <p:cTn id="76" dur="1" fill="hold">
                                          <p:stCondLst>
                                            <p:cond delay="0"/>
                                          </p:stCondLst>
                                        </p:cTn>
                                        <p:tgtEl>
                                          <p:spTgt spid="16">
                                            <p:txEl>
                                              <p:pRg st="0" end="0"/>
                                            </p:txEl>
                                          </p:spTgt>
                                        </p:tgtEl>
                                        <p:attrNameLst>
                                          <p:attrName>style.visibility</p:attrName>
                                        </p:attrNameLst>
                                      </p:cBhvr>
                                      <p:to>
                                        <p:strVal val="visible"/>
                                      </p:to>
                                    </p:set>
                                    <p:anim calcmode="lin" valueType="num">
                                      <p:cBhvr additive="base">
                                        <p:cTn id="77"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additive="base">
                                        <p:cTn id="78" dur="500" fill="hold"/>
                                        <p:tgtEl>
                                          <p:spTgt spid="1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2" presetClass="entr" presetSubtype="4" fill="hold" nodeType="clickEffect">
                                  <p:stCondLst>
                                    <p:cond delay="0"/>
                                  </p:stCondLst>
                                  <p:childTnLst>
                                    <p:set>
                                      <p:cBhvr>
                                        <p:cTn id="82" dur="1" fill="hold">
                                          <p:stCondLst>
                                            <p:cond delay="0"/>
                                          </p:stCondLst>
                                        </p:cTn>
                                        <p:tgtEl>
                                          <p:spTgt spid="17">
                                            <p:txEl>
                                              <p:pRg st="0" end="0"/>
                                            </p:txEl>
                                          </p:spTgt>
                                        </p:tgtEl>
                                        <p:attrNameLst>
                                          <p:attrName>style.visibility</p:attrName>
                                        </p:attrNameLst>
                                      </p:cBhvr>
                                      <p:to>
                                        <p:strVal val="visible"/>
                                      </p:to>
                                    </p:set>
                                    <p:anim calcmode="lin" valueType="num">
                                      <p:cBhvr additive="base">
                                        <p:cTn id="83"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additive="base">
                                        <p:cTn id="84" dur="500" fill="hold"/>
                                        <p:tgtEl>
                                          <p:spTgt spid="17">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rotWithShape="1">
          <a:gsLst>
            <a:gs pos="0">
              <a:srgbClr val="CDFFD8">
                <a:alpha val="100000"/>
              </a:srgbClr>
            </a:gs>
            <a:gs pos="100000">
              <a:srgbClr val="94B9FF">
                <a:alpha val="100000"/>
              </a:srgbClr>
            </a:gs>
          </a:gsLst>
          <a:lin ang="0"/>
        </a:gradFill>
        <a:effectLst/>
      </p:bgPr>
    </p:bg>
    <p:spTree>
      <p:nvGrpSpPr>
        <p:cNvPr id="1" name=""/>
        <p:cNvGrpSpPr/>
        <p:nvPr/>
      </p:nvGrpSpPr>
      <p:grpSpPr>
        <a:xfrm>
          <a:off x="0" y="0"/>
          <a:ext cx="0" cy="0"/>
          <a:chOff x="0" y="0"/>
          <a:chExt cx="0" cy="0"/>
        </a:xfrm>
      </p:grpSpPr>
      <p:sp>
        <p:nvSpPr>
          <p:cNvPr id="2" name="AutoShape 2"/>
          <p:cNvSpPr/>
          <p:nvPr/>
        </p:nvSpPr>
        <p:spPr>
          <a:xfrm flipV="1">
            <a:off x="10812048" y="1141649"/>
            <a:ext cx="0" cy="7018461"/>
          </a:xfrm>
          <a:prstGeom prst="line">
            <a:avLst/>
          </a:prstGeom>
          <a:ln w="57150" cap="rnd">
            <a:solidFill>
              <a:srgbClr val="000000"/>
            </a:solidFill>
            <a:prstDash val="sysDot"/>
            <a:headEnd type="none" w="sm" len="sm"/>
            <a:tailEnd type="none" w="sm" len="sm"/>
          </a:ln>
        </p:spPr>
        <p:txBody>
          <a:bodyPr/>
          <a:lstStyle/>
          <a:p>
            <a:endParaRPr lang="en-CA"/>
          </a:p>
        </p:txBody>
      </p:sp>
      <p:sp>
        <p:nvSpPr>
          <p:cNvPr id="3" name="TextBox 3"/>
          <p:cNvSpPr txBox="1"/>
          <p:nvPr/>
        </p:nvSpPr>
        <p:spPr>
          <a:xfrm>
            <a:off x="236296" y="4112515"/>
            <a:ext cx="4080162" cy="705889"/>
          </a:xfrm>
          <a:prstGeom prst="rect">
            <a:avLst/>
          </a:prstGeom>
        </p:spPr>
        <p:txBody>
          <a:bodyPr lIns="0" tIns="0" rIns="0" bIns="0" rtlCol="0" anchor="t">
            <a:spAutoFit/>
          </a:bodyPr>
          <a:lstStyle/>
          <a:p>
            <a:pPr algn="l">
              <a:lnSpc>
                <a:spcPts val="4927"/>
              </a:lnSpc>
            </a:pPr>
            <a:r>
              <a:rPr lang="en-US" sz="4105" dirty="0">
                <a:solidFill>
                  <a:srgbClr val="000000"/>
                </a:solidFill>
                <a:latin typeface="Arial Bold"/>
              </a:rPr>
              <a:t>Example 2</a:t>
            </a:r>
          </a:p>
        </p:txBody>
      </p:sp>
      <p:sp>
        <p:nvSpPr>
          <p:cNvPr id="4" name="TextBox 4"/>
          <p:cNvSpPr txBox="1"/>
          <p:nvPr/>
        </p:nvSpPr>
        <p:spPr>
          <a:xfrm>
            <a:off x="1028700" y="8913495"/>
            <a:ext cx="672645" cy="344805"/>
          </a:xfrm>
          <a:prstGeom prst="rect">
            <a:avLst/>
          </a:prstGeom>
        </p:spPr>
        <p:txBody>
          <a:bodyPr lIns="0" tIns="0" rIns="0" bIns="0" rtlCol="0" anchor="t">
            <a:spAutoFit/>
          </a:bodyPr>
          <a:lstStyle/>
          <a:p>
            <a:pPr algn="l">
              <a:lnSpc>
                <a:spcPts val="2520"/>
              </a:lnSpc>
            </a:pPr>
            <a:r>
              <a:rPr lang="en-US" sz="1800">
                <a:solidFill>
                  <a:srgbClr val="000000"/>
                </a:solidFill>
                <a:latin typeface="Arial"/>
              </a:rPr>
              <a:t>12</a:t>
            </a:r>
          </a:p>
        </p:txBody>
      </p:sp>
      <p:sp>
        <p:nvSpPr>
          <p:cNvPr id="5" name="TextBox 5"/>
          <p:cNvSpPr txBox="1"/>
          <p:nvPr/>
        </p:nvSpPr>
        <p:spPr>
          <a:xfrm>
            <a:off x="3834237" y="356235"/>
            <a:ext cx="5157175" cy="1211581"/>
          </a:xfrm>
          <a:prstGeom prst="rect">
            <a:avLst/>
          </a:prstGeom>
        </p:spPr>
        <p:txBody>
          <a:bodyPr lIns="0" tIns="0" rIns="0" bIns="0" rtlCol="0" anchor="t">
            <a:spAutoFit/>
          </a:bodyPr>
          <a:lstStyle/>
          <a:p>
            <a:pPr algn="ctr">
              <a:lnSpc>
                <a:spcPts val="4619"/>
              </a:lnSpc>
            </a:pPr>
            <a:r>
              <a:rPr lang="en-US" sz="3299" dirty="0">
                <a:solidFill>
                  <a:srgbClr val="000000"/>
                </a:solidFill>
                <a:latin typeface="Arial Bold"/>
              </a:rPr>
              <a:t>(Combatants) are required at all times to:</a:t>
            </a:r>
          </a:p>
        </p:txBody>
      </p:sp>
      <p:sp>
        <p:nvSpPr>
          <p:cNvPr id="6" name="TextBox 6"/>
          <p:cNvSpPr txBox="1"/>
          <p:nvPr/>
        </p:nvSpPr>
        <p:spPr>
          <a:xfrm>
            <a:off x="3834237" y="6766433"/>
            <a:ext cx="5896957" cy="1251290"/>
          </a:xfrm>
          <a:prstGeom prst="rect">
            <a:avLst/>
          </a:prstGeom>
        </p:spPr>
        <p:txBody>
          <a:bodyPr lIns="0" tIns="0" rIns="0" bIns="0" rtlCol="0" anchor="t">
            <a:spAutoFit/>
          </a:bodyPr>
          <a:lstStyle/>
          <a:p>
            <a:pPr algn="ctr">
              <a:lnSpc>
                <a:spcPts val="2431"/>
              </a:lnSpc>
              <a:spcBef>
                <a:spcPct val="0"/>
              </a:spcBef>
            </a:pPr>
            <a:r>
              <a:rPr lang="en-US" sz="1736" dirty="0">
                <a:solidFill>
                  <a:srgbClr val="000000"/>
                </a:solidFill>
                <a:latin typeface="Arial Bold"/>
              </a:rPr>
              <a:t>“All combatants shall act in such a manner that the people will put their trust in the army, recognize it as their protector, and accept the liberation movement as their legitimate and authentic representative.</a:t>
            </a:r>
          </a:p>
        </p:txBody>
      </p:sp>
      <p:grpSp>
        <p:nvGrpSpPr>
          <p:cNvPr id="7" name="Group 7"/>
          <p:cNvGrpSpPr/>
          <p:nvPr/>
        </p:nvGrpSpPr>
        <p:grpSpPr>
          <a:xfrm>
            <a:off x="11241405" y="317575"/>
            <a:ext cx="6523226" cy="9262428"/>
            <a:chOff x="0" y="0"/>
            <a:chExt cx="8697635" cy="12349903"/>
          </a:xfrm>
        </p:grpSpPr>
        <p:sp>
          <p:nvSpPr>
            <p:cNvPr id="8" name="TextBox 8"/>
            <p:cNvSpPr txBox="1"/>
            <p:nvPr/>
          </p:nvSpPr>
          <p:spPr>
            <a:xfrm>
              <a:off x="0" y="-133350"/>
              <a:ext cx="8697635" cy="1570991"/>
            </a:xfrm>
            <a:prstGeom prst="rect">
              <a:avLst/>
            </a:prstGeom>
          </p:spPr>
          <p:txBody>
            <a:bodyPr lIns="0" tIns="0" rIns="0" bIns="0" rtlCol="0" anchor="t">
              <a:spAutoFit/>
            </a:bodyPr>
            <a:lstStyle/>
            <a:p>
              <a:pPr algn="ctr">
                <a:lnSpc>
                  <a:spcPts val="4619"/>
                </a:lnSpc>
              </a:pPr>
              <a:r>
                <a:rPr lang="en-US" sz="3299" dirty="0">
                  <a:solidFill>
                    <a:srgbClr val="000000"/>
                  </a:solidFill>
                  <a:latin typeface="Arial Bold"/>
                </a:rPr>
                <a:t>The following acts or omissions shall be an offence:</a:t>
              </a:r>
            </a:p>
          </p:txBody>
        </p:sp>
        <p:sp>
          <p:nvSpPr>
            <p:cNvPr id="9" name="TextBox 9"/>
            <p:cNvSpPr txBox="1"/>
            <p:nvPr/>
          </p:nvSpPr>
          <p:spPr>
            <a:xfrm>
              <a:off x="130491" y="1862499"/>
              <a:ext cx="7440963" cy="900853"/>
            </a:xfrm>
            <a:prstGeom prst="rect">
              <a:avLst/>
            </a:prstGeom>
          </p:spPr>
          <p:txBody>
            <a:bodyPr lIns="0" tIns="0" rIns="0" bIns="0" rtlCol="0" anchor="t">
              <a:spAutoFit/>
            </a:bodyPr>
            <a:lstStyle/>
            <a:p>
              <a:pPr marL="410214" lvl="1" indent="-205107" algn="l">
                <a:lnSpc>
                  <a:spcPts val="2660"/>
                </a:lnSpc>
                <a:buFont typeface="Arial"/>
                <a:buChar char="•"/>
              </a:pPr>
              <a:r>
                <a:rPr lang="en-US" sz="1900">
                  <a:solidFill>
                    <a:srgbClr val="000000"/>
                  </a:solidFill>
                  <a:latin typeface="Arial"/>
                </a:rPr>
                <a:t>Conduct that weakens the people's trust, confidence and faith in the (movement).</a:t>
              </a:r>
            </a:p>
          </p:txBody>
        </p:sp>
        <p:sp>
          <p:nvSpPr>
            <p:cNvPr id="10" name="TextBox 10"/>
            <p:cNvSpPr txBox="1"/>
            <p:nvPr/>
          </p:nvSpPr>
          <p:spPr>
            <a:xfrm>
              <a:off x="130491" y="3131313"/>
              <a:ext cx="8069299" cy="900853"/>
            </a:xfrm>
            <a:prstGeom prst="rect">
              <a:avLst/>
            </a:prstGeom>
          </p:spPr>
          <p:txBody>
            <a:bodyPr lIns="0" tIns="0" rIns="0" bIns="0" rtlCol="0" anchor="t">
              <a:spAutoFit/>
            </a:bodyPr>
            <a:lstStyle/>
            <a:p>
              <a:pPr marL="410214" lvl="1" indent="-205107" algn="l">
                <a:lnSpc>
                  <a:spcPts val="2660"/>
                </a:lnSpc>
                <a:buFont typeface="Arial"/>
                <a:buChar char="•"/>
              </a:pPr>
              <a:r>
                <a:rPr lang="en-US" sz="1900">
                  <a:solidFill>
                    <a:srgbClr val="000000"/>
                  </a:solidFill>
                  <a:latin typeface="Arial"/>
                </a:rPr>
                <a:t>Theft from a comrade or the people, looting of property, or other forcible seizure of goods.</a:t>
              </a:r>
            </a:p>
          </p:txBody>
        </p:sp>
        <p:sp>
          <p:nvSpPr>
            <p:cNvPr id="11" name="TextBox 11"/>
            <p:cNvSpPr txBox="1"/>
            <p:nvPr/>
          </p:nvSpPr>
          <p:spPr>
            <a:xfrm>
              <a:off x="130491" y="4429168"/>
              <a:ext cx="8069299" cy="456353"/>
            </a:xfrm>
            <a:prstGeom prst="rect">
              <a:avLst/>
            </a:prstGeom>
          </p:spPr>
          <p:txBody>
            <a:bodyPr lIns="0" tIns="0" rIns="0" bIns="0" rtlCol="0" anchor="t">
              <a:spAutoFit/>
            </a:bodyPr>
            <a:lstStyle/>
            <a:p>
              <a:pPr marL="410214" lvl="1" indent="-205107" algn="l">
                <a:lnSpc>
                  <a:spcPts val="2660"/>
                </a:lnSpc>
                <a:buFont typeface="Arial"/>
                <a:buChar char="•"/>
              </a:pPr>
              <a:r>
                <a:rPr lang="en-US" sz="1900">
                  <a:solidFill>
                    <a:srgbClr val="000000"/>
                  </a:solidFill>
                  <a:latin typeface="Arial"/>
                </a:rPr>
                <a:t>Abuse of authority and/or power.</a:t>
              </a:r>
            </a:p>
          </p:txBody>
        </p:sp>
        <p:sp>
          <p:nvSpPr>
            <p:cNvPr id="12" name="TextBox 12"/>
            <p:cNvSpPr txBox="1"/>
            <p:nvPr/>
          </p:nvSpPr>
          <p:spPr>
            <a:xfrm>
              <a:off x="130491" y="5305823"/>
              <a:ext cx="8069299" cy="456353"/>
            </a:xfrm>
            <a:prstGeom prst="rect">
              <a:avLst/>
            </a:prstGeom>
          </p:spPr>
          <p:txBody>
            <a:bodyPr lIns="0" tIns="0" rIns="0" bIns="0" rtlCol="0" anchor="t">
              <a:spAutoFit/>
            </a:bodyPr>
            <a:lstStyle/>
            <a:p>
              <a:pPr marL="410214" lvl="1" indent="-205107" algn="l">
                <a:lnSpc>
                  <a:spcPts val="2660"/>
                </a:lnSpc>
                <a:buFont typeface="Arial"/>
                <a:buChar char="•"/>
              </a:pPr>
              <a:r>
                <a:rPr lang="en-US" sz="1900">
                  <a:solidFill>
                    <a:srgbClr val="000000"/>
                  </a:solidFill>
                  <a:latin typeface="Arial"/>
                </a:rPr>
                <a:t>Cruelty inflicted on a member of the army or public.</a:t>
              </a:r>
            </a:p>
          </p:txBody>
        </p:sp>
        <p:sp>
          <p:nvSpPr>
            <p:cNvPr id="13" name="TextBox 13"/>
            <p:cNvSpPr txBox="1"/>
            <p:nvPr/>
          </p:nvSpPr>
          <p:spPr>
            <a:xfrm>
              <a:off x="130491" y="6048338"/>
              <a:ext cx="8069299" cy="1789853"/>
            </a:xfrm>
            <a:prstGeom prst="rect">
              <a:avLst/>
            </a:prstGeom>
          </p:spPr>
          <p:txBody>
            <a:bodyPr lIns="0" tIns="0" rIns="0" bIns="0" rtlCol="0" anchor="t">
              <a:spAutoFit/>
            </a:bodyPr>
            <a:lstStyle/>
            <a:p>
              <a:pPr marL="410214" lvl="1" indent="-205107" algn="l">
                <a:lnSpc>
                  <a:spcPts val="2660"/>
                </a:lnSpc>
                <a:buFont typeface="Arial"/>
                <a:buChar char="•"/>
              </a:pPr>
              <a:r>
                <a:rPr lang="en-US" sz="1900">
                  <a:solidFill>
                    <a:srgbClr val="000000"/>
                  </a:solidFill>
                  <a:latin typeface="Arial"/>
                </a:rPr>
                <a:t>Assaults, rape, disorderly conduct, the use of insulting and/or obscene language, bullying and intimidation, whether against a comrade or member of the public.</a:t>
              </a:r>
            </a:p>
          </p:txBody>
        </p:sp>
        <p:sp>
          <p:nvSpPr>
            <p:cNvPr id="14" name="TextBox 14"/>
            <p:cNvSpPr txBox="1"/>
            <p:nvPr/>
          </p:nvSpPr>
          <p:spPr>
            <a:xfrm>
              <a:off x="130491" y="8122554"/>
              <a:ext cx="8069299" cy="2234353"/>
            </a:xfrm>
            <a:prstGeom prst="rect">
              <a:avLst/>
            </a:prstGeom>
          </p:spPr>
          <p:txBody>
            <a:bodyPr lIns="0" tIns="0" rIns="0" bIns="0" rtlCol="0" anchor="t">
              <a:spAutoFit/>
            </a:bodyPr>
            <a:lstStyle/>
            <a:p>
              <a:pPr marL="410214" lvl="1" indent="-205107" algn="l">
                <a:lnSpc>
                  <a:spcPts val="2660"/>
                </a:lnSpc>
                <a:buFont typeface="Arial"/>
                <a:buChar char="•"/>
              </a:pPr>
              <a:r>
                <a:rPr lang="en-US" sz="1900">
                  <a:solidFill>
                    <a:srgbClr val="000000"/>
                  </a:solidFill>
                  <a:latin typeface="Arial"/>
                </a:rPr>
                <a:t>Shameful conduct likely to disgrace the (movement), army or the offender, or bring them into disrepute, or provoke indignation and contempt against them, such as violating the rights and dignity of the opposite sex, whether in operational or base areas.</a:t>
              </a:r>
            </a:p>
          </p:txBody>
        </p:sp>
        <p:sp>
          <p:nvSpPr>
            <p:cNvPr id="15" name="TextBox 15"/>
            <p:cNvSpPr txBox="1"/>
            <p:nvPr/>
          </p:nvSpPr>
          <p:spPr>
            <a:xfrm>
              <a:off x="314168" y="10725207"/>
              <a:ext cx="8069299" cy="456353"/>
            </a:xfrm>
            <a:prstGeom prst="rect">
              <a:avLst/>
            </a:prstGeom>
          </p:spPr>
          <p:txBody>
            <a:bodyPr lIns="0" tIns="0" rIns="0" bIns="0" rtlCol="0" anchor="t">
              <a:spAutoFit/>
            </a:bodyPr>
            <a:lstStyle/>
            <a:p>
              <a:pPr marL="410214" lvl="1" indent="-205107" algn="l">
                <a:lnSpc>
                  <a:spcPts val="2660"/>
                </a:lnSpc>
                <a:buFont typeface="Arial"/>
                <a:buChar char="•"/>
              </a:pPr>
              <a:r>
                <a:rPr lang="en-US" sz="1900">
                  <a:solidFill>
                    <a:srgbClr val="000000"/>
                  </a:solidFill>
                  <a:latin typeface="Arial"/>
                </a:rPr>
                <a:t>Unjustifiable homicide.</a:t>
              </a:r>
            </a:p>
          </p:txBody>
        </p:sp>
        <p:sp>
          <p:nvSpPr>
            <p:cNvPr id="16" name="TextBox 16"/>
            <p:cNvSpPr txBox="1"/>
            <p:nvPr/>
          </p:nvSpPr>
          <p:spPr>
            <a:xfrm>
              <a:off x="314168" y="11449051"/>
              <a:ext cx="8069299" cy="900853"/>
            </a:xfrm>
            <a:prstGeom prst="rect">
              <a:avLst/>
            </a:prstGeom>
          </p:spPr>
          <p:txBody>
            <a:bodyPr lIns="0" tIns="0" rIns="0" bIns="0" rtlCol="0" anchor="t">
              <a:spAutoFit/>
            </a:bodyPr>
            <a:lstStyle/>
            <a:p>
              <a:pPr marL="410214" lvl="1" indent="-205107" algn="l">
                <a:lnSpc>
                  <a:spcPts val="2660"/>
                </a:lnSpc>
                <a:buFont typeface="Arial"/>
                <a:buChar char="•"/>
              </a:pPr>
              <a:r>
                <a:rPr lang="en-US" sz="1900">
                  <a:solidFill>
                    <a:srgbClr val="000000"/>
                  </a:solidFill>
                  <a:latin typeface="Arial"/>
                </a:rPr>
                <a:t>Ill-treatment of prisoners of war or persons in custody.</a:t>
              </a:r>
            </a:p>
          </p:txBody>
        </p:sp>
      </p:grpSp>
      <p:grpSp>
        <p:nvGrpSpPr>
          <p:cNvPr id="17" name="Group 17"/>
          <p:cNvGrpSpPr/>
          <p:nvPr/>
        </p:nvGrpSpPr>
        <p:grpSpPr>
          <a:xfrm>
            <a:off x="3735230" y="2675392"/>
            <a:ext cx="6478184" cy="3059663"/>
            <a:chOff x="0" y="0"/>
            <a:chExt cx="8637579" cy="4079551"/>
          </a:xfrm>
        </p:grpSpPr>
        <p:sp>
          <p:nvSpPr>
            <p:cNvPr id="18" name="TextBox 18"/>
            <p:cNvSpPr txBox="1"/>
            <p:nvPr/>
          </p:nvSpPr>
          <p:spPr>
            <a:xfrm>
              <a:off x="46852" y="-76200"/>
              <a:ext cx="5882939" cy="456353"/>
            </a:xfrm>
            <a:prstGeom prst="rect">
              <a:avLst/>
            </a:prstGeom>
          </p:spPr>
          <p:txBody>
            <a:bodyPr lIns="0" tIns="0" rIns="0" bIns="0" rtlCol="0" anchor="t">
              <a:spAutoFit/>
            </a:bodyPr>
            <a:lstStyle/>
            <a:p>
              <a:pPr marL="410214" lvl="1" indent="-205107" algn="l">
                <a:lnSpc>
                  <a:spcPts val="2660"/>
                </a:lnSpc>
                <a:buFont typeface="Arial"/>
                <a:buChar char="•"/>
              </a:pPr>
              <a:r>
                <a:rPr lang="en-US" sz="1900" dirty="0">
                  <a:solidFill>
                    <a:srgbClr val="000000"/>
                  </a:solidFill>
                  <a:latin typeface="Arial"/>
                </a:rPr>
                <a:t>Behave correctly with the people;</a:t>
              </a:r>
            </a:p>
          </p:txBody>
        </p:sp>
        <p:sp>
          <p:nvSpPr>
            <p:cNvPr id="19" name="TextBox 19"/>
            <p:cNvSpPr txBox="1"/>
            <p:nvPr/>
          </p:nvSpPr>
          <p:spPr>
            <a:xfrm>
              <a:off x="0" y="755672"/>
              <a:ext cx="8082353" cy="456398"/>
            </a:xfrm>
            <a:prstGeom prst="rect">
              <a:avLst/>
            </a:prstGeom>
          </p:spPr>
          <p:txBody>
            <a:bodyPr lIns="0" tIns="0" rIns="0" bIns="0" rtlCol="0" anchor="t">
              <a:spAutoFit/>
            </a:bodyPr>
            <a:lstStyle/>
            <a:p>
              <a:pPr marL="409926" lvl="1" indent="-204963" algn="l">
                <a:lnSpc>
                  <a:spcPts val="2658"/>
                </a:lnSpc>
                <a:buFont typeface="Arial"/>
                <a:buChar char="•"/>
              </a:pPr>
              <a:r>
                <a:rPr lang="en-US" sz="1898">
                  <a:solidFill>
                    <a:srgbClr val="000000"/>
                  </a:solidFill>
                  <a:latin typeface="Arial"/>
                </a:rPr>
                <a:t>Respect their persons and property;</a:t>
              </a:r>
            </a:p>
          </p:txBody>
        </p:sp>
        <p:sp>
          <p:nvSpPr>
            <p:cNvPr id="20" name="TextBox 20"/>
            <p:cNvSpPr txBox="1"/>
            <p:nvPr/>
          </p:nvSpPr>
          <p:spPr>
            <a:xfrm>
              <a:off x="46852" y="1453122"/>
              <a:ext cx="8390812" cy="900898"/>
            </a:xfrm>
            <a:prstGeom prst="rect">
              <a:avLst/>
            </a:prstGeom>
          </p:spPr>
          <p:txBody>
            <a:bodyPr lIns="0" tIns="0" rIns="0" bIns="0" rtlCol="0" anchor="t">
              <a:spAutoFit/>
            </a:bodyPr>
            <a:lstStyle/>
            <a:p>
              <a:pPr marL="409926" lvl="1" indent="-204963" algn="l">
                <a:lnSpc>
                  <a:spcPts val="2658"/>
                </a:lnSpc>
                <a:buFont typeface="Arial"/>
                <a:buChar char="•"/>
              </a:pPr>
              <a:r>
                <a:rPr lang="en-US" sz="1898">
                  <a:solidFill>
                    <a:srgbClr val="000000"/>
                  </a:solidFill>
                  <a:latin typeface="Arial"/>
                </a:rPr>
                <a:t>Refrain from molesting or interfering with their legitimate activities;</a:t>
              </a:r>
            </a:p>
          </p:txBody>
        </p:sp>
        <p:sp>
          <p:nvSpPr>
            <p:cNvPr id="21" name="TextBox 21"/>
            <p:cNvSpPr txBox="1"/>
            <p:nvPr/>
          </p:nvSpPr>
          <p:spPr>
            <a:xfrm>
              <a:off x="0" y="2480955"/>
              <a:ext cx="8637579" cy="900898"/>
            </a:xfrm>
            <a:prstGeom prst="rect">
              <a:avLst/>
            </a:prstGeom>
          </p:spPr>
          <p:txBody>
            <a:bodyPr lIns="0" tIns="0" rIns="0" bIns="0" rtlCol="0" anchor="t">
              <a:spAutoFit/>
            </a:bodyPr>
            <a:lstStyle/>
            <a:p>
              <a:pPr marL="409926" lvl="1" indent="-204963" algn="l">
                <a:lnSpc>
                  <a:spcPts val="2658"/>
                </a:lnSpc>
                <a:buFont typeface="Arial"/>
                <a:buChar char="•"/>
              </a:pPr>
              <a:r>
                <a:rPr lang="en-US" sz="1898">
                  <a:solidFill>
                    <a:srgbClr val="000000"/>
                  </a:solidFill>
                  <a:latin typeface="Arial"/>
                </a:rPr>
                <a:t> Assist them to solve their problems and where possible give material aid in their labour; and</a:t>
              </a:r>
            </a:p>
          </p:txBody>
        </p:sp>
        <p:sp>
          <p:nvSpPr>
            <p:cNvPr id="22" name="TextBox 22"/>
            <p:cNvSpPr txBox="1"/>
            <p:nvPr/>
          </p:nvSpPr>
          <p:spPr>
            <a:xfrm>
              <a:off x="0" y="3623153"/>
              <a:ext cx="8082353" cy="456398"/>
            </a:xfrm>
            <a:prstGeom prst="rect">
              <a:avLst/>
            </a:prstGeom>
          </p:spPr>
          <p:txBody>
            <a:bodyPr lIns="0" tIns="0" rIns="0" bIns="0" rtlCol="0" anchor="t">
              <a:spAutoFit/>
            </a:bodyPr>
            <a:lstStyle/>
            <a:p>
              <a:pPr marL="409926" lvl="1" indent="-204963" algn="l">
                <a:lnSpc>
                  <a:spcPts val="2658"/>
                </a:lnSpc>
                <a:buFont typeface="Arial"/>
                <a:buChar char="•"/>
              </a:pPr>
              <a:r>
                <a:rPr lang="en-US" sz="1898">
                  <a:solidFill>
                    <a:srgbClr val="000000"/>
                  </a:solidFill>
                  <a:latin typeface="Arial"/>
                </a:rPr>
                <a:t> Demonstrate high moral qualities in word and deed.</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 calcmode="lin" valueType="num">
                                      <p:cBhvr additive="base">
                                        <p:cTn id="11"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additive="base">
                                        <p:cTn id="17" dur="500" fill="hold"/>
                                        <p:tgtEl>
                                          <p:spTgt spid="17"/>
                                        </p:tgtEl>
                                        <p:attrNameLst>
                                          <p:attrName>ppt_x</p:attrName>
                                        </p:attrNameLst>
                                      </p:cBhvr>
                                      <p:tavLst>
                                        <p:tav tm="0">
                                          <p:val>
                                            <p:strVal val="#ppt_x"/>
                                          </p:val>
                                        </p:tav>
                                        <p:tav tm="100000">
                                          <p:val>
                                            <p:strVal val="#ppt_x"/>
                                          </p:val>
                                        </p:tav>
                                      </p:tavLst>
                                    </p:anim>
                                    <p:anim calcmode="lin" valueType="num">
                                      <p:cBhvr additive="base">
                                        <p:cTn id="1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6">
                                            <p:txEl>
                                              <p:pRg st="0" end="0"/>
                                            </p:txEl>
                                          </p:spTgt>
                                        </p:tgtEl>
                                        <p:attrNameLst>
                                          <p:attrName>style.visibility</p:attrName>
                                        </p:attrNameLst>
                                      </p:cBhvr>
                                      <p:to>
                                        <p:strVal val="visible"/>
                                      </p:to>
                                    </p:set>
                                    <p:anim calcmode="lin" valueType="num">
                                      <p:cBhvr additive="base">
                                        <p:cTn id="23"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7"/>
                                        </p:tgtEl>
                                        <p:attrNameLst>
                                          <p:attrName>style.visibility</p:attrName>
                                        </p:attrNameLst>
                                      </p:cBhvr>
                                      <p:to>
                                        <p:strVal val="visible"/>
                                      </p:to>
                                    </p:set>
                                    <p:anim calcmode="lin" valueType="num">
                                      <p:cBhvr additive="base">
                                        <p:cTn id="29" dur="500" fill="hold"/>
                                        <p:tgtEl>
                                          <p:spTgt spid="7"/>
                                        </p:tgtEl>
                                        <p:attrNameLst>
                                          <p:attrName>ppt_x</p:attrName>
                                        </p:attrNameLst>
                                      </p:cBhvr>
                                      <p:tavLst>
                                        <p:tav tm="0">
                                          <p:val>
                                            <p:strVal val="#ppt_x"/>
                                          </p:val>
                                        </p:tav>
                                        <p:tav tm="100000">
                                          <p:val>
                                            <p:strVal val="#ppt_x"/>
                                          </p:val>
                                        </p:tav>
                                      </p:tavLst>
                                    </p:anim>
                                    <p:anim calcmode="lin" valueType="num">
                                      <p:cBhvr additive="base">
                                        <p:cTn id="3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rotWithShape="1">
          <a:gsLst>
            <a:gs pos="0">
              <a:srgbClr val="CDFFD8">
                <a:alpha val="100000"/>
              </a:srgbClr>
            </a:gs>
            <a:gs pos="100000">
              <a:srgbClr val="94B9FF">
                <a:alpha val="100000"/>
              </a:srgbClr>
            </a:gs>
          </a:gsLst>
          <a:lin ang="0"/>
        </a:gradFill>
        <a:effectLst/>
      </p:bgPr>
    </p:bg>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alphaModFix amt="72000"/>
            </a:blip>
            <a:stretch>
              <a:fillRect t="-8328" b="-8328"/>
            </a:stretch>
          </a:blipFill>
        </p:spPr>
        <p:txBody>
          <a:bodyPr/>
          <a:lstStyle/>
          <a:p>
            <a:endParaRPr lang="en-CA"/>
          </a:p>
        </p:txBody>
      </p:sp>
      <p:sp>
        <p:nvSpPr>
          <p:cNvPr id="3" name="Freeform 3"/>
          <p:cNvSpPr/>
          <p:nvPr/>
        </p:nvSpPr>
        <p:spPr>
          <a:xfrm>
            <a:off x="5919586" y="3002559"/>
            <a:ext cx="2037866" cy="1474906"/>
          </a:xfrm>
          <a:custGeom>
            <a:avLst/>
            <a:gdLst/>
            <a:ahLst/>
            <a:cxnLst/>
            <a:rect l="l" t="t" r="r" b="b"/>
            <a:pathLst>
              <a:path w="2037866" h="1474906">
                <a:moveTo>
                  <a:pt x="0" y="0"/>
                </a:moveTo>
                <a:lnTo>
                  <a:pt x="2037866" y="0"/>
                </a:lnTo>
                <a:lnTo>
                  <a:pt x="2037866" y="1474906"/>
                </a:lnTo>
                <a:lnTo>
                  <a:pt x="0" y="147490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CA"/>
          </a:p>
        </p:txBody>
      </p:sp>
      <p:sp>
        <p:nvSpPr>
          <p:cNvPr id="4" name="TextBox 4"/>
          <p:cNvSpPr txBox="1"/>
          <p:nvPr/>
        </p:nvSpPr>
        <p:spPr>
          <a:xfrm>
            <a:off x="8606832" y="153713"/>
            <a:ext cx="9681168" cy="2138093"/>
          </a:xfrm>
          <a:prstGeom prst="rect">
            <a:avLst/>
          </a:prstGeom>
        </p:spPr>
        <p:txBody>
          <a:bodyPr lIns="0" tIns="0" rIns="0" bIns="0" rtlCol="0" anchor="t">
            <a:spAutoFit/>
          </a:bodyPr>
          <a:lstStyle/>
          <a:p>
            <a:pPr algn="ctr">
              <a:lnSpc>
                <a:spcPts val="8152"/>
              </a:lnSpc>
              <a:spcBef>
                <a:spcPct val="0"/>
              </a:spcBef>
            </a:pPr>
            <a:r>
              <a:rPr lang="en-US" sz="5823" dirty="0">
                <a:solidFill>
                  <a:srgbClr val="FFFFFF"/>
                </a:solidFill>
                <a:latin typeface="Arial Bold"/>
              </a:rPr>
              <a:t>Humanitarian assistance policy</a:t>
            </a:r>
          </a:p>
        </p:txBody>
      </p:sp>
      <p:sp>
        <p:nvSpPr>
          <p:cNvPr id="5" name="Freeform 5"/>
          <p:cNvSpPr/>
          <p:nvPr/>
        </p:nvSpPr>
        <p:spPr>
          <a:xfrm>
            <a:off x="5919586" y="4836060"/>
            <a:ext cx="2037866" cy="1474906"/>
          </a:xfrm>
          <a:custGeom>
            <a:avLst/>
            <a:gdLst/>
            <a:ahLst/>
            <a:cxnLst/>
            <a:rect l="l" t="t" r="r" b="b"/>
            <a:pathLst>
              <a:path w="2037866" h="1474906">
                <a:moveTo>
                  <a:pt x="0" y="0"/>
                </a:moveTo>
                <a:lnTo>
                  <a:pt x="2037866" y="0"/>
                </a:lnTo>
                <a:lnTo>
                  <a:pt x="2037866" y="1474906"/>
                </a:lnTo>
                <a:lnTo>
                  <a:pt x="0" y="147490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CA"/>
          </a:p>
        </p:txBody>
      </p:sp>
      <p:sp>
        <p:nvSpPr>
          <p:cNvPr id="6" name="Freeform 6"/>
          <p:cNvSpPr/>
          <p:nvPr/>
        </p:nvSpPr>
        <p:spPr>
          <a:xfrm>
            <a:off x="5919586" y="7024289"/>
            <a:ext cx="2037866" cy="1474906"/>
          </a:xfrm>
          <a:custGeom>
            <a:avLst/>
            <a:gdLst/>
            <a:ahLst/>
            <a:cxnLst/>
            <a:rect l="l" t="t" r="r" b="b"/>
            <a:pathLst>
              <a:path w="2037866" h="1474906">
                <a:moveTo>
                  <a:pt x="0" y="0"/>
                </a:moveTo>
                <a:lnTo>
                  <a:pt x="2037866" y="0"/>
                </a:lnTo>
                <a:lnTo>
                  <a:pt x="2037866" y="1474906"/>
                </a:lnTo>
                <a:lnTo>
                  <a:pt x="0" y="147490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CA"/>
          </a:p>
        </p:txBody>
      </p:sp>
      <p:sp>
        <p:nvSpPr>
          <p:cNvPr id="7" name="TextBox 7"/>
          <p:cNvSpPr txBox="1"/>
          <p:nvPr/>
        </p:nvSpPr>
        <p:spPr>
          <a:xfrm>
            <a:off x="8452156" y="3484960"/>
            <a:ext cx="7415308" cy="1292606"/>
          </a:xfrm>
          <a:prstGeom prst="rect">
            <a:avLst/>
          </a:prstGeom>
        </p:spPr>
        <p:txBody>
          <a:bodyPr lIns="0" tIns="0" rIns="0" bIns="0" rtlCol="0" anchor="t">
            <a:spAutoFit/>
          </a:bodyPr>
          <a:lstStyle/>
          <a:p>
            <a:pPr algn="ctr">
              <a:lnSpc>
                <a:spcPts val="3304"/>
              </a:lnSpc>
              <a:spcBef>
                <a:spcPct val="0"/>
              </a:spcBef>
            </a:pPr>
            <a:r>
              <a:rPr lang="en-US" sz="2360" dirty="0">
                <a:solidFill>
                  <a:srgbClr val="FFFFFF"/>
                </a:solidFill>
                <a:latin typeface="Arial"/>
              </a:rPr>
              <a:t>Armed actors have the primary responsibility for</a:t>
            </a:r>
            <a:r>
              <a:rPr lang="en-US" sz="2360" dirty="0">
                <a:solidFill>
                  <a:srgbClr val="FFFFFF"/>
                </a:solidFill>
                <a:latin typeface="Arial Bold"/>
              </a:rPr>
              <a:t> ensuring adequate supplies of food to populations</a:t>
            </a:r>
            <a:r>
              <a:rPr lang="en-US" sz="2360" dirty="0">
                <a:solidFill>
                  <a:srgbClr val="FFFFFF"/>
                </a:solidFill>
                <a:latin typeface="Arial"/>
              </a:rPr>
              <a:t> under their control. </a:t>
            </a:r>
          </a:p>
        </p:txBody>
      </p:sp>
      <p:sp>
        <p:nvSpPr>
          <p:cNvPr id="8" name="TextBox 8"/>
          <p:cNvSpPr txBox="1"/>
          <p:nvPr/>
        </p:nvSpPr>
        <p:spPr>
          <a:xfrm>
            <a:off x="8606832" y="5478263"/>
            <a:ext cx="8375062" cy="874374"/>
          </a:xfrm>
          <a:prstGeom prst="rect">
            <a:avLst/>
          </a:prstGeom>
        </p:spPr>
        <p:txBody>
          <a:bodyPr lIns="0" tIns="0" rIns="0" bIns="0" rtlCol="0" anchor="t">
            <a:spAutoFit/>
          </a:bodyPr>
          <a:lstStyle/>
          <a:p>
            <a:pPr algn="ctr">
              <a:lnSpc>
                <a:spcPts val="3306"/>
              </a:lnSpc>
              <a:spcBef>
                <a:spcPct val="0"/>
              </a:spcBef>
            </a:pPr>
            <a:r>
              <a:rPr lang="en-US" sz="2361" dirty="0">
                <a:solidFill>
                  <a:srgbClr val="FFFFFF"/>
                </a:solidFill>
                <a:latin typeface="Arial"/>
              </a:rPr>
              <a:t>Armed actors must</a:t>
            </a:r>
            <a:r>
              <a:rPr lang="en-US" sz="2361" dirty="0">
                <a:solidFill>
                  <a:srgbClr val="FFFFFF"/>
                </a:solidFill>
                <a:latin typeface="Arial Bold"/>
              </a:rPr>
              <a:t> facilitate the delivery of principled humanitarian assistance</a:t>
            </a:r>
            <a:r>
              <a:rPr lang="en-US" sz="2361" dirty="0">
                <a:solidFill>
                  <a:srgbClr val="FFFFFF"/>
                </a:solidFill>
                <a:latin typeface="Arial"/>
              </a:rPr>
              <a:t>.</a:t>
            </a:r>
          </a:p>
        </p:txBody>
      </p:sp>
      <p:sp>
        <p:nvSpPr>
          <p:cNvPr id="9" name="TextBox 9"/>
          <p:cNvSpPr txBox="1"/>
          <p:nvPr/>
        </p:nvSpPr>
        <p:spPr>
          <a:xfrm>
            <a:off x="8606832" y="7342631"/>
            <a:ext cx="8132125" cy="1655838"/>
          </a:xfrm>
          <a:prstGeom prst="rect">
            <a:avLst/>
          </a:prstGeom>
        </p:spPr>
        <p:txBody>
          <a:bodyPr lIns="0" tIns="0" rIns="0" bIns="0" rtlCol="0" anchor="t">
            <a:spAutoFit/>
          </a:bodyPr>
          <a:lstStyle/>
          <a:p>
            <a:pPr algn="ctr">
              <a:lnSpc>
                <a:spcPts val="3304"/>
              </a:lnSpc>
              <a:spcBef>
                <a:spcPct val="0"/>
              </a:spcBef>
            </a:pPr>
            <a:r>
              <a:rPr lang="en-US" sz="2360" dirty="0">
                <a:solidFill>
                  <a:srgbClr val="FFFFFF"/>
                </a:solidFill>
                <a:latin typeface="Arial"/>
              </a:rPr>
              <a:t>Armed actors must put in place policies</a:t>
            </a:r>
            <a:r>
              <a:rPr lang="en-US" sz="2360" dirty="0">
                <a:solidFill>
                  <a:srgbClr val="FFFFFF"/>
                </a:solidFill>
                <a:latin typeface="Arial Bold"/>
              </a:rPr>
              <a:t> prohibiting diversion and looting of humanitarian commodities, attacking aid workers</a:t>
            </a:r>
            <a:r>
              <a:rPr lang="en-US" sz="2360" dirty="0">
                <a:solidFill>
                  <a:srgbClr val="FFFFFF"/>
                </a:solidFill>
                <a:latin typeface="Arial"/>
              </a:rPr>
              <a:t>, facilities and supplies, and arbitrarily denying humanitarian access </a:t>
            </a:r>
          </a:p>
        </p:txBody>
      </p:sp>
      <p:sp>
        <p:nvSpPr>
          <p:cNvPr id="10" name="TextBox 10"/>
          <p:cNvSpPr txBox="1"/>
          <p:nvPr/>
        </p:nvSpPr>
        <p:spPr>
          <a:xfrm>
            <a:off x="1028700" y="8913495"/>
            <a:ext cx="254347" cy="344805"/>
          </a:xfrm>
          <a:prstGeom prst="rect">
            <a:avLst/>
          </a:prstGeom>
        </p:spPr>
        <p:txBody>
          <a:bodyPr lIns="0" tIns="0" rIns="0" bIns="0" rtlCol="0" anchor="t">
            <a:spAutoFit/>
          </a:bodyPr>
          <a:lstStyle/>
          <a:p>
            <a:pPr algn="ctr">
              <a:lnSpc>
                <a:spcPts val="2520"/>
              </a:lnSpc>
              <a:spcBef>
                <a:spcPct val="0"/>
              </a:spcBef>
            </a:pPr>
            <a:r>
              <a:rPr lang="en-US" sz="1800">
                <a:solidFill>
                  <a:srgbClr val="000000"/>
                </a:solidFill>
                <a:latin typeface="Arial"/>
              </a:rPr>
              <a:t>13</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 calcmode="lin" valueType="num">
                                      <p:cBhvr additive="base">
                                        <p:cTn id="11"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8">
                                            <p:txEl>
                                              <p:pRg st="0" end="0"/>
                                            </p:txEl>
                                          </p:spTgt>
                                        </p:tgtEl>
                                        <p:attrNameLst>
                                          <p:attrName>style.visibility</p:attrName>
                                        </p:attrNameLst>
                                      </p:cBhvr>
                                      <p:to>
                                        <p:strVal val="visible"/>
                                      </p:to>
                                    </p:set>
                                    <p:anim calcmode="lin" valueType="num">
                                      <p:cBhvr additive="base">
                                        <p:cTn id="1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9">
                                            <p:txEl>
                                              <p:pRg st="0" end="0"/>
                                            </p:txEl>
                                          </p:spTgt>
                                        </p:tgtEl>
                                        <p:attrNameLst>
                                          <p:attrName>style.visibility</p:attrName>
                                        </p:attrNameLst>
                                      </p:cBhvr>
                                      <p:to>
                                        <p:strVal val="visible"/>
                                      </p:to>
                                    </p:set>
                                    <p:anim calcmode="lin" valueType="num">
                                      <p:cBhvr additive="base">
                                        <p:cTn id="23"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rotWithShape="1">
          <a:gsLst>
            <a:gs pos="0">
              <a:srgbClr val="FFDE59">
                <a:alpha val="100000"/>
              </a:srgbClr>
            </a:gs>
            <a:gs pos="100000">
              <a:srgbClr val="FF914D">
                <a:alpha val="100000"/>
              </a:srgbClr>
            </a:gs>
          </a:gsLst>
          <a:lin ang="0"/>
        </a:gradFill>
        <a:effectLst/>
      </p:bgPr>
    </p:bg>
    <p:spTree>
      <p:nvGrpSpPr>
        <p:cNvPr id="1" name=""/>
        <p:cNvGrpSpPr/>
        <p:nvPr/>
      </p:nvGrpSpPr>
      <p:grpSpPr>
        <a:xfrm>
          <a:off x="0" y="0"/>
          <a:ext cx="0" cy="0"/>
          <a:chOff x="0" y="0"/>
          <a:chExt cx="0" cy="0"/>
        </a:xfrm>
      </p:grpSpPr>
      <p:sp>
        <p:nvSpPr>
          <p:cNvPr id="2" name="Freeform 2"/>
          <p:cNvSpPr/>
          <p:nvPr/>
        </p:nvSpPr>
        <p:spPr>
          <a:xfrm>
            <a:off x="16264686" y="249710"/>
            <a:ext cx="1783070" cy="1783070"/>
          </a:xfrm>
          <a:custGeom>
            <a:avLst/>
            <a:gdLst/>
            <a:ahLst/>
            <a:cxnLst/>
            <a:rect l="l" t="t" r="r" b="b"/>
            <a:pathLst>
              <a:path w="1783070" h="1783070">
                <a:moveTo>
                  <a:pt x="0" y="0"/>
                </a:moveTo>
                <a:lnTo>
                  <a:pt x="1783070" y="0"/>
                </a:lnTo>
                <a:lnTo>
                  <a:pt x="1783070" y="1783070"/>
                </a:lnTo>
                <a:lnTo>
                  <a:pt x="0" y="1783070"/>
                </a:lnTo>
                <a:lnTo>
                  <a:pt x="0" y="0"/>
                </a:lnTo>
                <a:close/>
              </a:path>
            </a:pathLst>
          </a:custGeom>
          <a:blipFill>
            <a:blip r:embed="rId3"/>
            <a:stretch>
              <a:fillRect/>
            </a:stretch>
          </a:blipFill>
        </p:spPr>
        <p:txBody>
          <a:bodyPr/>
          <a:lstStyle/>
          <a:p>
            <a:endParaRPr lang="en-CA"/>
          </a:p>
        </p:txBody>
      </p:sp>
      <p:sp>
        <p:nvSpPr>
          <p:cNvPr id="3" name="Freeform 3"/>
          <p:cNvSpPr/>
          <p:nvPr/>
        </p:nvSpPr>
        <p:spPr>
          <a:xfrm>
            <a:off x="11175050" y="2806976"/>
            <a:ext cx="5981171" cy="5981171"/>
          </a:xfrm>
          <a:custGeom>
            <a:avLst/>
            <a:gdLst/>
            <a:ahLst/>
            <a:cxnLst/>
            <a:rect l="l" t="t" r="r" b="b"/>
            <a:pathLst>
              <a:path w="5981171" h="5981171">
                <a:moveTo>
                  <a:pt x="0" y="0"/>
                </a:moveTo>
                <a:lnTo>
                  <a:pt x="5981171" y="0"/>
                </a:lnTo>
                <a:lnTo>
                  <a:pt x="5981171" y="5981172"/>
                </a:lnTo>
                <a:lnTo>
                  <a:pt x="0" y="5981172"/>
                </a:lnTo>
                <a:lnTo>
                  <a:pt x="0" y="0"/>
                </a:lnTo>
                <a:close/>
              </a:path>
            </a:pathLst>
          </a:custGeom>
          <a:blipFill>
            <a:blip r:embed="rId4"/>
            <a:stretch>
              <a:fillRect/>
            </a:stretch>
          </a:blipFill>
        </p:spPr>
        <p:txBody>
          <a:bodyPr/>
          <a:lstStyle/>
          <a:p>
            <a:endParaRPr lang="en-CA"/>
          </a:p>
        </p:txBody>
      </p:sp>
      <p:sp>
        <p:nvSpPr>
          <p:cNvPr id="4" name="TextBox 4"/>
          <p:cNvSpPr txBox="1"/>
          <p:nvPr/>
        </p:nvSpPr>
        <p:spPr>
          <a:xfrm>
            <a:off x="2300247" y="515846"/>
            <a:ext cx="13687507" cy="2188298"/>
          </a:xfrm>
          <a:prstGeom prst="rect">
            <a:avLst/>
          </a:prstGeom>
        </p:spPr>
        <p:txBody>
          <a:bodyPr lIns="0" tIns="0" rIns="0" bIns="0" rtlCol="0" anchor="t">
            <a:spAutoFit/>
          </a:bodyPr>
          <a:lstStyle/>
          <a:p>
            <a:pPr algn="ctr">
              <a:lnSpc>
                <a:spcPts val="8347"/>
              </a:lnSpc>
            </a:pPr>
            <a:r>
              <a:rPr lang="en-US" sz="5962" dirty="0">
                <a:solidFill>
                  <a:srgbClr val="000000"/>
                </a:solidFill>
                <a:latin typeface="Arial Bold"/>
              </a:rPr>
              <a:t>Exercise: humanitarian assistance policy</a:t>
            </a:r>
          </a:p>
        </p:txBody>
      </p:sp>
      <p:sp>
        <p:nvSpPr>
          <p:cNvPr id="5" name="TextBox 5"/>
          <p:cNvSpPr txBox="1"/>
          <p:nvPr/>
        </p:nvSpPr>
        <p:spPr>
          <a:xfrm>
            <a:off x="1428455" y="3292047"/>
            <a:ext cx="7715545" cy="5083892"/>
          </a:xfrm>
          <a:prstGeom prst="rect">
            <a:avLst/>
          </a:prstGeom>
        </p:spPr>
        <p:txBody>
          <a:bodyPr lIns="0" tIns="0" rIns="0" bIns="0" rtlCol="0" anchor="t">
            <a:spAutoFit/>
          </a:bodyPr>
          <a:lstStyle/>
          <a:p>
            <a:pPr marL="610775" lvl="1" indent="-305387" algn="l">
              <a:lnSpc>
                <a:spcPts val="3960"/>
              </a:lnSpc>
              <a:buFont typeface="Arial"/>
              <a:buChar char="•"/>
            </a:pPr>
            <a:r>
              <a:rPr lang="en-US" sz="2828" dirty="0">
                <a:solidFill>
                  <a:srgbClr val="000000"/>
                </a:solidFill>
                <a:latin typeface="Arial"/>
              </a:rPr>
              <a:t>What actions does the policy provide to ensure that civilians' needs, including food security, are met?​</a:t>
            </a:r>
          </a:p>
          <a:p>
            <a:pPr algn="l">
              <a:lnSpc>
                <a:spcPts val="3960"/>
              </a:lnSpc>
            </a:pPr>
            <a:endParaRPr lang="en-US" sz="2828" dirty="0">
              <a:solidFill>
                <a:srgbClr val="000000"/>
              </a:solidFill>
              <a:latin typeface="Arial"/>
            </a:endParaRPr>
          </a:p>
          <a:p>
            <a:pPr marL="610775" lvl="1" indent="-305387" algn="l">
              <a:lnSpc>
                <a:spcPts val="3960"/>
              </a:lnSpc>
              <a:buFont typeface="Arial"/>
              <a:buChar char="•"/>
            </a:pPr>
            <a:r>
              <a:rPr lang="en-US" sz="2828" dirty="0">
                <a:solidFill>
                  <a:srgbClr val="000000"/>
                </a:solidFill>
                <a:latin typeface="Arial"/>
              </a:rPr>
              <a:t>How does it address the delivery of humanitarian assistance?​</a:t>
            </a:r>
          </a:p>
          <a:p>
            <a:pPr algn="l">
              <a:lnSpc>
                <a:spcPts val="3960"/>
              </a:lnSpc>
            </a:pPr>
            <a:endParaRPr lang="en-US" sz="2828" dirty="0">
              <a:solidFill>
                <a:srgbClr val="000000"/>
              </a:solidFill>
              <a:latin typeface="Arial"/>
            </a:endParaRPr>
          </a:p>
          <a:p>
            <a:pPr marL="610775" lvl="1" indent="-305387" algn="l">
              <a:lnSpc>
                <a:spcPts val="3960"/>
              </a:lnSpc>
              <a:buFont typeface="Arial"/>
              <a:buChar char="•"/>
            </a:pPr>
            <a:r>
              <a:rPr lang="en-US" sz="2828" dirty="0">
                <a:solidFill>
                  <a:srgbClr val="000000"/>
                </a:solidFill>
                <a:latin typeface="Arial"/>
              </a:rPr>
              <a:t>In which ways could it be improved to further meet civilians' needs?</a:t>
            </a:r>
          </a:p>
          <a:p>
            <a:pPr algn="ctr">
              <a:lnSpc>
                <a:spcPts val="3960"/>
              </a:lnSpc>
              <a:spcBef>
                <a:spcPct val="0"/>
              </a:spcBef>
            </a:pPr>
            <a:endParaRPr lang="en-US" sz="2828" dirty="0">
              <a:solidFill>
                <a:srgbClr val="000000"/>
              </a:solidFill>
              <a:latin typeface="Arial"/>
            </a:endParaRPr>
          </a:p>
        </p:txBody>
      </p:sp>
      <p:sp>
        <p:nvSpPr>
          <p:cNvPr id="6" name="TextBox 6"/>
          <p:cNvSpPr txBox="1"/>
          <p:nvPr/>
        </p:nvSpPr>
        <p:spPr>
          <a:xfrm>
            <a:off x="1028700" y="8913495"/>
            <a:ext cx="672645" cy="344805"/>
          </a:xfrm>
          <a:prstGeom prst="rect">
            <a:avLst/>
          </a:prstGeom>
        </p:spPr>
        <p:txBody>
          <a:bodyPr lIns="0" tIns="0" rIns="0" bIns="0" rtlCol="0" anchor="t">
            <a:spAutoFit/>
          </a:bodyPr>
          <a:lstStyle/>
          <a:p>
            <a:pPr algn="l">
              <a:lnSpc>
                <a:spcPts val="2520"/>
              </a:lnSpc>
            </a:pPr>
            <a:r>
              <a:rPr lang="en-US" sz="1800">
                <a:solidFill>
                  <a:srgbClr val="1E1E1E"/>
                </a:solidFill>
                <a:latin typeface="Arial"/>
              </a:rPr>
              <a:t>14</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 calcmode="lin" valueType="num">
                                      <p:cBhvr additive="base">
                                        <p:cTn id="11"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 calcmode="lin" valueType="num">
                                      <p:cBhvr additive="base">
                                        <p:cTn id="17"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anim calcmode="lin" valueType="num">
                                      <p:cBhvr additive="base">
                                        <p:cTn id="23"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rotWithShape="1">
          <a:gsLst>
            <a:gs pos="0">
              <a:srgbClr val="FFDE59">
                <a:alpha val="100000"/>
              </a:srgbClr>
            </a:gs>
            <a:gs pos="100000">
              <a:srgbClr val="FF914D">
                <a:alpha val="100000"/>
              </a:srgbClr>
            </a:gs>
          </a:gsLst>
          <a:lin ang="0"/>
        </a:gradFill>
        <a:effectLst/>
      </p:bgPr>
    </p:bg>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t="-8328" b="-8328"/>
            </a:stretch>
          </a:blipFill>
        </p:spPr>
        <p:txBody>
          <a:bodyPr/>
          <a:lstStyle/>
          <a:p>
            <a:endParaRPr lang="en-CA"/>
          </a:p>
        </p:txBody>
      </p:sp>
      <p:sp>
        <p:nvSpPr>
          <p:cNvPr id="3" name="TextBox 3"/>
          <p:cNvSpPr txBox="1"/>
          <p:nvPr/>
        </p:nvSpPr>
        <p:spPr>
          <a:xfrm>
            <a:off x="3724587" y="544739"/>
            <a:ext cx="10838826" cy="2041713"/>
          </a:xfrm>
          <a:prstGeom prst="rect">
            <a:avLst/>
          </a:prstGeom>
        </p:spPr>
        <p:txBody>
          <a:bodyPr lIns="0" tIns="0" rIns="0" bIns="0" rtlCol="0" anchor="t">
            <a:spAutoFit/>
          </a:bodyPr>
          <a:lstStyle/>
          <a:p>
            <a:pPr algn="ctr">
              <a:lnSpc>
                <a:spcPts val="8147"/>
              </a:lnSpc>
              <a:spcBef>
                <a:spcPct val="0"/>
              </a:spcBef>
            </a:pPr>
            <a:r>
              <a:rPr lang="en-US" sz="5820" dirty="0">
                <a:solidFill>
                  <a:srgbClr val="000000"/>
                </a:solidFill>
                <a:latin typeface="Arial Bold"/>
              </a:rPr>
              <a:t>Personnel: Resourcing and training</a:t>
            </a:r>
          </a:p>
        </p:txBody>
      </p:sp>
      <p:sp>
        <p:nvSpPr>
          <p:cNvPr id="4" name="Freeform 4"/>
          <p:cNvSpPr/>
          <p:nvPr/>
        </p:nvSpPr>
        <p:spPr>
          <a:xfrm>
            <a:off x="3724587" y="4155621"/>
            <a:ext cx="2037866" cy="1474906"/>
          </a:xfrm>
          <a:custGeom>
            <a:avLst/>
            <a:gdLst/>
            <a:ahLst/>
            <a:cxnLst/>
            <a:rect l="l" t="t" r="r" b="b"/>
            <a:pathLst>
              <a:path w="2037866" h="1474906">
                <a:moveTo>
                  <a:pt x="0" y="0"/>
                </a:moveTo>
                <a:lnTo>
                  <a:pt x="2037866" y="0"/>
                </a:lnTo>
                <a:lnTo>
                  <a:pt x="2037866" y="1474906"/>
                </a:lnTo>
                <a:lnTo>
                  <a:pt x="0" y="147490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CA"/>
          </a:p>
        </p:txBody>
      </p:sp>
      <p:sp>
        <p:nvSpPr>
          <p:cNvPr id="5" name="TextBox 5"/>
          <p:cNvSpPr txBox="1"/>
          <p:nvPr/>
        </p:nvSpPr>
        <p:spPr>
          <a:xfrm>
            <a:off x="6446792" y="4031796"/>
            <a:ext cx="9617915" cy="1619619"/>
          </a:xfrm>
          <a:prstGeom prst="rect">
            <a:avLst/>
          </a:prstGeom>
        </p:spPr>
        <p:txBody>
          <a:bodyPr lIns="0" tIns="0" rIns="0" bIns="0" rtlCol="0" anchor="t">
            <a:spAutoFit/>
          </a:bodyPr>
          <a:lstStyle/>
          <a:p>
            <a:pPr algn="ctr">
              <a:lnSpc>
                <a:spcPts val="4201"/>
              </a:lnSpc>
              <a:spcBef>
                <a:spcPct val="0"/>
              </a:spcBef>
            </a:pPr>
            <a:r>
              <a:rPr lang="en-US" sz="3000" dirty="0">
                <a:solidFill>
                  <a:srgbClr val="000000"/>
                </a:solidFill>
                <a:latin typeface="Arial"/>
              </a:rPr>
              <a:t>Armed actors should take all feasible steps to ensure that civilian-harm mitigation policies are well understood, implemented, and enforced. </a:t>
            </a:r>
          </a:p>
        </p:txBody>
      </p:sp>
      <p:sp>
        <p:nvSpPr>
          <p:cNvPr id="6" name="TextBox 6"/>
          <p:cNvSpPr txBox="1"/>
          <p:nvPr/>
        </p:nvSpPr>
        <p:spPr>
          <a:xfrm>
            <a:off x="1028700" y="8913495"/>
            <a:ext cx="672645" cy="344805"/>
          </a:xfrm>
          <a:prstGeom prst="rect">
            <a:avLst/>
          </a:prstGeom>
        </p:spPr>
        <p:txBody>
          <a:bodyPr lIns="0" tIns="0" rIns="0" bIns="0" rtlCol="0" anchor="t">
            <a:spAutoFit/>
          </a:bodyPr>
          <a:lstStyle/>
          <a:p>
            <a:pPr algn="l">
              <a:lnSpc>
                <a:spcPts val="2520"/>
              </a:lnSpc>
            </a:pPr>
            <a:r>
              <a:rPr lang="en-US" sz="1800">
                <a:solidFill>
                  <a:srgbClr val="1E1E1E"/>
                </a:solidFill>
                <a:latin typeface="Arial"/>
              </a:rPr>
              <a:t>15</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 calcmode="lin" valueType="num">
                                      <p:cBhvr additive="base">
                                        <p:cTn id="11"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rotWithShape="1">
          <a:gsLst>
            <a:gs pos="0">
              <a:srgbClr val="CDFFD8">
                <a:alpha val="100000"/>
              </a:srgbClr>
            </a:gs>
            <a:gs pos="100000">
              <a:srgbClr val="94B9FF">
                <a:alpha val="100000"/>
              </a:srgbClr>
            </a:gs>
          </a:gsLst>
          <a:lin ang="0"/>
        </a:gradFill>
        <a:effectLst/>
      </p:bgPr>
    </p:bg>
    <p:spTree>
      <p:nvGrpSpPr>
        <p:cNvPr id="1" name=""/>
        <p:cNvGrpSpPr/>
        <p:nvPr/>
      </p:nvGrpSpPr>
      <p:grpSpPr>
        <a:xfrm>
          <a:off x="0" y="0"/>
          <a:ext cx="0" cy="0"/>
          <a:chOff x="0" y="0"/>
          <a:chExt cx="0" cy="0"/>
        </a:xfrm>
      </p:grpSpPr>
      <p:sp>
        <p:nvSpPr>
          <p:cNvPr id="2" name="AutoShape 2"/>
          <p:cNvSpPr/>
          <p:nvPr/>
        </p:nvSpPr>
        <p:spPr>
          <a:xfrm rot="5400000">
            <a:off x="8379181" y="3955521"/>
            <a:ext cx="1443912" cy="0"/>
          </a:xfrm>
          <a:prstGeom prst="line">
            <a:avLst/>
          </a:prstGeom>
          <a:ln w="57150" cap="rnd">
            <a:solidFill>
              <a:srgbClr val="1E1E1E"/>
            </a:solidFill>
            <a:prstDash val="sysDot"/>
            <a:headEnd type="none" w="sm" len="sm"/>
            <a:tailEnd type="none" w="sm" len="sm"/>
          </a:ln>
        </p:spPr>
        <p:txBody>
          <a:bodyPr/>
          <a:lstStyle/>
          <a:p>
            <a:endParaRPr lang="en-CA"/>
          </a:p>
        </p:txBody>
      </p:sp>
      <p:sp>
        <p:nvSpPr>
          <p:cNvPr id="3" name="AutoShape 3"/>
          <p:cNvSpPr/>
          <p:nvPr/>
        </p:nvSpPr>
        <p:spPr>
          <a:xfrm rot="5400000">
            <a:off x="8379181" y="6231645"/>
            <a:ext cx="1443912" cy="0"/>
          </a:xfrm>
          <a:prstGeom prst="line">
            <a:avLst/>
          </a:prstGeom>
          <a:ln w="57150" cap="rnd">
            <a:solidFill>
              <a:srgbClr val="1E1E1E"/>
            </a:solidFill>
            <a:prstDash val="sysDot"/>
            <a:headEnd type="none" w="sm" len="sm"/>
            <a:tailEnd type="none" w="sm" len="sm"/>
          </a:ln>
        </p:spPr>
        <p:txBody>
          <a:bodyPr/>
          <a:lstStyle/>
          <a:p>
            <a:endParaRPr lang="en-CA"/>
          </a:p>
        </p:txBody>
      </p:sp>
      <p:sp>
        <p:nvSpPr>
          <p:cNvPr id="4" name="AutoShape 4"/>
          <p:cNvSpPr/>
          <p:nvPr/>
        </p:nvSpPr>
        <p:spPr>
          <a:xfrm rot="5400000">
            <a:off x="8379181" y="8507769"/>
            <a:ext cx="1443912" cy="0"/>
          </a:xfrm>
          <a:prstGeom prst="line">
            <a:avLst/>
          </a:prstGeom>
          <a:ln w="57150" cap="rnd">
            <a:solidFill>
              <a:srgbClr val="000000"/>
            </a:solidFill>
            <a:prstDash val="sysDot"/>
            <a:headEnd type="none" w="sm" len="sm"/>
            <a:tailEnd type="none" w="sm" len="sm"/>
          </a:ln>
        </p:spPr>
        <p:txBody>
          <a:bodyPr/>
          <a:lstStyle/>
          <a:p>
            <a:endParaRPr lang="en-CA"/>
          </a:p>
        </p:txBody>
      </p:sp>
      <p:sp>
        <p:nvSpPr>
          <p:cNvPr id="5" name="Freeform 5"/>
          <p:cNvSpPr/>
          <p:nvPr/>
        </p:nvSpPr>
        <p:spPr>
          <a:xfrm>
            <a:off x="9781496" y="3795019"/>
            <a:ext cx="6690460" cy="4741864"/>
          </a:xfrm>
          <a:custGeom>
            <a:avLst/>
            <a:gdLst/>
            <a:ahLst/>
            <a:cxnLst/>
            <a:rect l="l" t="t" r="r" b="b"/>
            <a:pathLst>
              <a:path w="6690460" h="4741864">
                <a:moveTo>
                  <a:pt x="0" y="0"/>
                </a:moveTo>
                <a:lnTo>
                  <a:pt x="6690460" y="0"/>
                </a:lnTo>
                <a:lnTo>
                  <a:pt x="6690460" y="4741863"/>
                </a:lnTo>
                <a:lnTo>
                  <a:pt x="0" y="4741863"/>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CA"/>
          </a:p>
        </p:txBody>
      </p:sp>
      <p:sp>
        <p:nvSpPr>
          <p:cNvPr id="6" name="Freeform 6"/>
          <p:cNvSpPr/>
          <p:nvPr/>
        </p:nvSpPr>
        <p:spPr>
          <a:xfrm>
            <a:off x="972415" y="366003"/>
            <a:ext cx="5469154" cy="5469154"/>
          </a:xfrm>
          <a:custGeom>
            <a:avLst/>
            <a:gdLst/>
            <a:ahLst/>
            <a:cxnLst/>
            <a:rect l="l" t="t" r="r" b="b"/>
            <a:pathLst>
              <a:path w="5469154" h="5469154">
                <a:moveTo>
                  <a:pt x="0" y="0"/>
                </a:moveTo>
                <a:lnTo>
                  <a:pt x="5469154" y="0"/>
                </a:lnTo>
                <a:lnTo>
                  <a:pt x="5469154" y="5469154"/>
                </a:lnTo>
                <a:lnTo>
                  <a:pt x="0" y="5469154"/>
                </a:lnTo>
                <a:lnTo>
                  <a:pt x="0" y="0"/>
                </a:lnTo>
                <a:close/>
              </a:path>
            </a:pathLst>
          </a:custGeom>
          <a:blipFill>
            <a:blip r:embed="rId5"/>
            <a:stretch>
              <a:fillRect/>
            </a:stretch>
          </a:blipFill>
        </p:spPr>
        <p:txBody>
          <a:bodyPr/>
          <a:lstStyle/>
          <a:p>
            <a:endParaRPr lang="en-CA"/>
          </a:p>
        </p:txBody>
      </p:sp>
      <p:sp>
        <p:nvSpPr>
          <p:cNvPr id="7" name="Freeform 7"/>
          <p:cNvSpPr/>
          <p:nvPr/>
        </p:nvSpPr>
        <p:spPr>
          <a:xfrm>
            <a:off x="15587210" y="366003"/>
            <a:ext cx="2129198" cy="2129198"/>
          </a:xfrm>
          <a:custGeom>
            <a:avLst/>
            <a:gdLst/>
            <a:ahLst/>
            <a:cxnLst/>
            <a:rect l="l" t="t" r="r" b="b"/>
            <a:pathLst>
              <a:path w="2129198" h="2129198">
                <a:moveTo>
                  <a:pt x="0" y="0"/>
                </a:moveTo>
                <a:lnTo>
                  <a:pt x="2129198" y="0"/>
                </a:lnTo>
                <a:lnTo>
                  <a:pt x="2129198" y="2129198"/>
                </a:lnTo>
                <a:lnTo>
                  <a:pt x="0" y="2129198"/>
                </a:lnTo>
                <a:lnTo>
                  <a:pt x="0" y="0"/>
                </a:lnTo>
                <a:close/>
              </a:path>
            </a:pathLst>
          </a:custGeom>
          <a:blipFill>
            <a:blip r:embed="rId6"/>
            <a:stretch>
              <a:fillRect/>
            </a:stretch>
          </a:blipFill>
        </p:spPr>
        <p:txBody>
          <a:bodyPr/>
          <a:lstStyle/>
          <a:p>
            <a:endParaRPr lang="en-CA"/>
          </a:p>
        </p:txBody>
      </p:sp>
      <p:sp>
        <p:nvSpPr>
          <p:cNvPr id="8" name="TextBox 8"/>
          <p:cNvSpPr txBox="1"/>
          <p:nvPr/>
        </p:nvSpPr>
        <p:spPr>
          <a:xfrm>
            <a:off x="1028700" y="8883223"/>
            <a:ext cx="672645" cy="344805"/>
          </a:xfrm>
          <a:prstGeom prst="rect">
            <a:avLst/>
          </a:prstGeom>
        </p:spPr>
        <p:txBody>
          <a:bodyPr lIns="0" tIns="0" rIns="0" bIns="0" rtlCol="0" anchor="t">
            <a:spAutoFit/>
          </a:bodyPr>
          <a:lstStyle/>
          <a:p>
            <a:pPr algn="l">
              <a:lnSpc>
                <a:spcPts val="2520"/>
              </a:lnSpc>
            </a:pPr>
            <a:r>
              <a:rPr lang="en-US" sz="1800">
                <a:solidFill>
                  <a:srgbClr val="000000"/>
                </a:solidFill>
                <a:latin typeface="Arial"/>
              </a:rPr>
              <a:t>16</a:t>
            </a:r>
          </a:p>
        </p:txBody>
      </p:sp>
      <p:sp>
        <p:nvSpPr>
          <p:cNvPr id="9" name="TextBox 9"/>
          <p:cNvSpPr txBox="1"/>
          <p:nvPr/>
        </p:nvSpPr>
        <p:spPr>
          <a:xfrm>
            <a:off x="10305876" y="4302205"/>
            <a:ext cx="4894911" cy="3835689"/>
          </a:xfrm>
          <a:prstGeom prst="rect">
            <a:avLst/>
          </a:prstGeom>
        </p:spPr>
        <p:txBody>
          <a:bodyPr lIns="0" tIns="0" rIns="0" bIns="0" rtlCol="0" anchor="t">
            <a:spAutoFit/>
          </a:bodyPr>
          <a:lstStyle/>
          <a:p>
            <a:pPr algn="l">
              <a:lnSpc>
                <a:spcPts val="2995"/>
              </a:lnSpc>
            </a:pPr>
            <a:r>
              <a:rPr lang="en-US" sz="2139" dirty="0">
                <a:solidFill>
                  <a:srgbClr val="000000"/>
                </a:solidFill>
                <a:latin typeface="Arial Bold"/>
              </a:rPr>
              <a:t>1.How does trainings work within the organization?​</a:t>
            </a:r>
          </a:p>
          <a:p>
            <a:pPr algn="l">
              <a:lnSpc>
                <a:spcPts val="2995"/>
              </a:lnSpc>
            </a:pPr>
            <a:endParaRPr lang="en-US" sz="2139" dirty="0">
              <a:solidFill>
                <a:srgbClr val="000000"/>
              </a:solidFill>
              <a:latin typeface="Arial Bold"/>
            </a:endParaRPr>
          </a:p>
          <a:p>
            <a:pPr algn="l">
              <a:lnSpc>
                <a:spcPts val="2995"/>
              </a:lnSpc>
              <a:spcBef>
                <a:spcPct val="0"/>
              </a:spcBef>
            </a:pPr>
            <a:r>
              <a:rPr lang="en-US" sz="2139" dirty="0">
                <a:solidFill>
                  <a:srgbClr val="000000"/>
                </a:solidFill>
                <a:latin typeface="Arial Bold"/>
              </a:rPr>
              <a:t>2. What types of trainings specifically on preventing and mitigating food insecurity would be needed:​</a:t>
            </a:r>
          </a:p>
          <a:p>
            <a:pPr algn="l">
              <a:lnSpc>
                <a:spcPts val="2995"/>
              </a:lnSpc>
              <a:spcBef>
                <a:spcPct val="0"/>
              </a:spcBef>
            </a:pPr>
            <a:r>
              <a:rPr lang="en-US" sz="2139" dirty="0">
                <a:solidFill>
                  <a:srgbClr val="000000"/>
                </a:solidFill>
                <a:latin typeface="Arial Bold"/>
              </a:rPr>
              <a:t>​</a:t>
            </a:r>
          </a:p>
          <a:p>
            <a:pPr algn="ctr">
              <a:lnSpc>
                <a:spcPts val="2995"/>
              </a:lnSpc>
              <a:spcBef>
                <a:spcPct val="0"/>
              </a:spcBef>
            </a:pPr>
            <a:r>
              <a:rPr lang="en-US" sz="2139" dirty="0">
                <a:solidFill>
                  <a:srgbClr val="000000"/>
                </a:solidFill>
                <a:latin typeface="Arial Bold"/>
              </a:rPr>
              <a:t>On what ?</a:t>
            </a:r>
          </a:p>
          <a:p>
            <a:pPr algn="ctr">
              <a:lnSpc>
                <a:spcPts val="2995"/>
              </a:lnSpc>
              <a:spcBef>
                <a:spcPct val="0"/>
              </a:spcBef>
            </a:pPr>
            <a:r>
              <a:rPr lang="en-US" sz="2139" dirty="0">
                <a:solidFill>
                  <a:srgbClr val="000000"/>
                </a:solidFill>
                <a:latin typeface="Arial Bold"/>
              </a:rPr>
              <a:t>For whom ?</a:t>
            </a:r>
          </a:p>
          <a:p>
            <a:pPr algn="ctr">
              <a:lnSpc>
                <a:spcPts val="2995"/>
              </a:lnSpc>
              <a:spcBef>
                <a:spcPct val="0"/>
              </a:spcBef>
            </a:pPr>
            <a:endParaRPr lang="en-US" sz="2139" dirty="0">
              <a:solidFill>
                <a:srgbClr val="000000"/>
              </a:solidFill>
              <a:latin typeface="Arial Bold"/>
            </a:endParaRPr>
          </a:p>
        </p:txBody>
      </p:sp>
      <p:sp>
        <p:nvSpPr>
          <p:cNvPr id="10" name="TextBox 10"/>
          <p:cNvSpPr txBox="1"/>
          <p:nvPr/>
        </p:nvSpPr>
        <p:spPr>
          <a:xfrm>
            <a:off x="1701345" y="5928267"/>
            <a:ext cx="4093815" cy="554990"/>
          </a:xfrm>
          <a:prstGeom prst="rect">
            <a:avLst/>
          </a:prstGeom>
        </p:spPr>
        <p:txBody>
          <a:bodyPr lIns="0" tIns="0" rIns="0" bIns="0" rtlCol="0" anchor="t">
            <a:spAutoFit/>
          </a:bodyPr>
          <a:lstStyle/>
          <a:p>
            <a:pPr algn="ctr">
              <a:lnSpc>
                <a:spcPts val="4059"/>
              </a:lnSpc>
              <a:spcBef>
                <a:spcPct val="0"/>
              </a:spcBef>
            </a:pPr>
            <a:r>
              <a:rPr lang="en-US" sz="2899" dirty="0">
                <a:solidFill>
                  <a:srgbClr val="000000"/>
                </a:solidFill>
                <a:latin typeface="Arial Medium"/>
              </a:rPr>
              <a:t>Identifying training needs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anim calcmode="lin" valueType="num">
                                      <p:cBhvr additive="base">
                                        <p:cTn id="11"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 calcmode="lin" valueType="num">
                                      <p:cBhvr additive="base">
                                        <p:cTn id="17"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9">
                                            <p:txEl>
                                              <p:pRg st="4" end="4"/>
                                            </p:txEl>
                                          </p:spTgt>
                                        </p:tgtEl>
                                        <p:attrNameLst>
                                          <p:attrName>style.visibility</p:attrName>
                                        </p:attrNameLst>
                                      </p:cBhvr>
                                      <p:to>
                                        <p:strVal val="visible"/>
                                      </p:to>
                                    </p:set>
                                    <p:anim calcmode="lin" valueType="num">
                                      <p:cBhvr additive="base">
                                        <p:cTn id="23" dur="500" fill="hold"/>
                                        <p:tgtEl>
                                          <p:spTgt spid="9">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9">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9">
                                            <p:txEl>
                                              <p:pRg st="5" end="5"/>
                                            </p:txEl>
                                          </p:spTgt>
                                        </p:tgtEl>
                                        <p:attrNameLst>
                                          <p:attrName>style.visibility</p:attrName>
                                        </p:attrNameLst>
                                      </p:cBhvr>
                                      <p:to>
                                        <p:strVal val="visible"/>
                                      </p:to>
                                    </p:set>
                                    <p:anim calcmode="lin" valueType="num">
                                      <p:cBhvr additive="base">
                                        <p:cTn id="29" dur="500" fill="hold"/>
                                        <p:tgtEl>
                                          <p:spTgt spid="9">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9">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rotWithShape="1">
          <a:gsLst>
            <a:gs pos="0">
              <a:srgbClr val="FFDE59">
                <a:alpha val="100000"/>
              </a:srgbClr>
            </a:gs>
            <a:gs pos="100000">
              <a:srgbClr val="FF914D">
                <a:alpha val="100000"/>
              </a:srgbClr>
            </a:gs>
          </a:gsLst>
          <a:lin ang="0"/>
        </a:gradFill>
        <a:effectLst/>
      </p:bgPr>
    </p:bg>
    <p:spTree>
      <p:nvGrpSpPr>
        <p:cNvPr id="1" name=""/>
        <p:cNvGrpSpPr/>
        <p:nvPr/>
      </p:nvGrpSpPr>
      <p:grpSpPr>
        <a:xfrm>
          <a:off x="0" y="0"/>
          <a:ext cx="0" cy="0"/>
          <a:chOff x="0" y="0"/>
          <a:chExt cx="0" cy="0"/>
        </a:xfrm>
      </p:grpSpPr>
      <p:sp>
        <p:nvSpPr>
          <p:cNvPr id="2" name="AutoShape 2"/>
          <p:cNvSpPr/>
          <p:nvPr/>
        </p:nvSpPr>
        <p:spPr>
          <a:xfrm rot="5400000">
            <a:off x="8379181" y="3955521"/>
            <a:ext cx="1443912" cy="0"/>
          </a:xfrm>
          <a:prstGeom prst="line">
            <a:avLst/>
          </a:prstGeom>
          <a:ln w="57150" cap="rnd">
            <a:solidFill>
              <a:srgbClr val="FFFFFF"/>
            </a:solidFill>
            <a:prstDash val="sysDot"/>
            <a:headEnd type="none" w="sm" len="sm"/>
            <a:tailEnd type="none" w="sm" len="sm"/>
          </a:ln>
        </p:spPr>
        <p:txBody>
          <a:bodyPr/>
          <a:lstStyle/>
          <a:p>
            <a:endParaRPr lang="en-CA"/>
          </a:p>
        </p:txBody>
      </p:sp>
      <p:sp>
        <p:nvSpPr>
          <p:cNvPr id="3" name="AutoShape 3"/>
          <p:cNvSpPr/>
          <p:nvPr/>
        </p:nvSpPr>
        <p:spPr>
          <a:xfrm rot="5400000">
            <a:off x="8379181" y="6231645"/>
            <a:ext cx="1443912" cy="0"/>
          </a:xfrm>
          <a:prstGeom prst="line">
            <a:avLst/>
          </a:prstGeom>
          <a:ln w="57150" cap="rnd">
            <a:solidFill>
              <a:srgbClr val="FFFFFF"/>
            </a:solidFill>
            <a:prstDash val="sysDot"/>
            <a:headEnd type="none" w="sm" len="sm"/>
            <a:tailEnd type="none" w="sm" len="sm"/>
          </a:ln>
        </p:spPr>
        <p:txBody>
          <a:bodyPr/>
          <a:lstStyle/>
          <a:p>
            <a:endParaRPr lang="en-CA"/>
          </a:p>
        </p:txBody>
      </p:sp>
      <p:sp>
        <p:nvSpPr>
          <p:cNvPr id="4" name="AutoShape 4"/>
          <p:cNvSpPr/>
          <p:nvPr/>
        </p:nvSpPr>
        <p:spPr>
          <a:xfrm rot="5400000">
            <a:off x="8379181" y="8507769"/>
            <a:ext cx="1443912" cy="0"/>
          </a:xfrm>
          <a:prstGeom prst="line">
            <a:avLst/>
          </a:prstGeom>
          <a:ln w="57150" cap="rnd">
            <a:solidFill>
              <a:srgbClr val="FFFFFF"/>
            </a:solidFill>
            <a:prstDash val="sysDot"/>
            <a:headEnd type="none" w="sm" len="sm"/>
            <a:tailEnd type="none" w="sm" len="sm"/>
          </a:ln>
        </p:spPr>
        <p:txBody>
          <a:bodyPr/>
          <a:lstStyle/>
          <a:p>
            <a:endParaRPr lang="en-CA"/>
          </a:p>
        </p:txBody>
      </p:sp>
      <p:sp>
        <p:nvSpPr>
          <p:cNvPr id="5" name="Freeform 5"/>
          <p:cNvSpPr/>
          <p:nvPr/>
        </p:nvSpPr>
        <p:spPr>
          <a:xfrm>
            <a:off x="1526813" y="2206838"/>
            <a:ext cx="4794100" cy="5873323"/>
          </a:xfrm>
          <a:custGeom>
            <a:avLst/>
            <a:gdLst/>
            <a:ahLst/>
            <a:cxnLst/>
            <a:rect l="l" t="t" r="r" b="b"/>
            <a:pathLst>
              <a:path w="4794100" h="5873323">
                <a:moveTo>
                  <a:pt x="0" y="0"/>
                </a:moveTo>
                <a:lnTo>
                  <a:pt x="4794100" y="0"/>
                </a:lnTo>
                <a:lnTo>
                  <a:pt x="4794100" y="5873324"/>
                </a:lnTo>
                <a:lnTo>
                  <a:pt x="0" y="587332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CA"/>
          </a:p>
        </p:txBody>
      </p:sp>
      <p:sp>
        <p:nvSpPr>
          <p:cNvPr id="6" name="TextBox 6"/>
          <p:cNvSpPr txBox="1"/>
          <p:nvPr/>
        </p:nvSpPr>
        <p:spPr>
          <a:xfrm>
            <a:off x="10498389" y="3147840"/>
            <a:ext cx="6505248" cy="3336686"/>
          </a:xfrm>
          <a:prstGeom prst="rect">
            <a:avLst/>
          </a:prstGeom>
        </p:spPr>
        <p:txBody>
          <a:bodyPr lIns="0" tIns="0" rIns="0" bIns="0" rtlCol="0" anchor="t">
            <a:spAutoFit/>
          </a:bodyPr>
          <a:lstStyle/>
          <a:p>
            <a:pPr algn="l">
              <a:lnSpc>
                <a:spcPts val="6400"/>
              </a:lnSpc>
            </a:pPr>
            <a:r>
              <a:rPr lang="en-US" sz="5333" dirty="0">
                <a:solidFill>
                  <a:srgbClr val="FFFFFF"/>
                </a:solidFill>
                <a:latin typeface="Arial"/>
              </a:rPr>
              <a:t>Frameworks for Monitoring, Learning and Applying Lessons Learned</a:t>
            </a:r>
          </a:p>
        </p:txBody>
      </p:sp>
      <p:sp>
        <p:nvSpPr>
          <p:cNvPr id="7" name="TextBox 7"/>
          <p:cNvSpPr txBox="1"/>
          <p:nvPr/>
        </p:nvSpPr>
        <p:spPr>
          <a:xfrm>
            <a:off x="1028700" y="8883223"/>
            <a:ext cx="672645" cy="344805"/>
          </a:xfrm>
          <a:prstGeom prst="rect">
            <a:avLst/>
          </a:prstGeom>
        </p:spPr>
        <p:txBody>
          <a:bodyPr lIns="0" tIns="0" rIns="0" bIns="0" rtlCol="0" anchor="t">
            <a:spAutoFit/>
          </a:bodyPr>
          <a:lstStyle/>
          <a:p>
            <a:pPr algn="l">
              <a:lnSpc>
                <a:spcPts val="2520"/>
              </a:lnSpc>
            </a:pPr>
            <a:r>
              <a:rPr lang="en-US" sz="1800">
                <a:solidFill>
                  <a:srgbClr val="FFFFFF"/>
                </a:solidFill>
                <a:latin typeface="Arial"/>
              </a:rPr>
              <a:t>17</a:t>
            </a:r>
          </a:p>
        </p:txBody>
      </p:sp>
      <p:sp>
        <p:nvSpPr>
          <p:cNvPr id="8" name="TextBox 8"/>
          <p:cNvSpPr txBox="1"/>
          <p:nvPr/>
        </p:nvSpPr>
        <p:spPr>
          <a:xfrm>
            <a:off x="11036303" y="7344487"/>
            <a:ext cx="4852243" cy="409599"/>
          </a:xfrm>
          <a:prstGeom prst="rect">
            <a:avLst/>
          </a:prstGeom>
        </p:spPr>
        <p:txBody>
          <a:bodyPr wrap="square" lIns="0" tIns="0" rIns="0" bIns="0" rtlCol="0" anchor="t">
            <a:spAutoFit/>
          </a:bodyPr>
          <a:lstStyle/>
          <a:p>
            <a:pPr algn="ctr">
              <a:lnSpc>
                <a:spcPts val="3499"/>
              </a:lnSpc>
              <a:spcBef>
                <a:spcPct val="0"/>
              </a:spcBef>
            </a:pPr>
            <a:r>
              <a:rPr lang="en-US" sz="2499" dirty="0">
                <a:solidFill>
                  <a:srgbClr val="FFFFFF"/>
                </a:solidFill>
                <a:latin typeface="Arial"/>
              </a:rPr>
              <a:t>On conflict-induced food insecurity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rotWithShape="1">
          <a:gsLst>
            <a:gs pos="0">
              <a:srgbClr val="CDFFD8">
                <a:alpha val="100000"/>
              </a:srgbClr>
            </a:gs>
            <a:gs pos="100000">
              <a:srgbClr val="94B9FF">
                <a:alpha val="100000"/>
              </a:srgbClr>
            </a:gs>
          </a:gsLst>
          <a:lin ang="0"/>
        </a:gradFill>
        <a:effectLst/>
      </p:bgPr>
    </p:bg>
    <p:spTree>
      <p:nvGrpSpPr>
        <p:cNvPr id="1" name=""/>
        <p:cNvGrpSpPr/>
        <p:nvPr/>
      </p:nvGrpSpPr>
      <p:grpSpPr>
        <a:xfrm>
          <a:off x="0" y="0"/>
          <a:ext cx="0" cy="0"/>
          <a:chOff x="0" y="0"/>
          <a:chExt cx="0" cy="0"/>
        </a:xfrm>
      </p:grpSpPr>
      <p:sp>
        <p:nvSpPr>
          <p:cNvPr id="2" name="TextBox 2"/>
          <p:cNvSpPr txBox="1"/>
          <p:nvPr/>
        </p:nvSpPr>
        <p:spPr>
          <a:xfrm>
            <a:off x="4083759" y="866775"/>
            <a:ext cx="10120483" cy="1541145"/>
          </a:xfrm>
          <a:prstGeom prst="rect">
            <a:avLst/>
          </a:prstGeom>
        </p:spPr>
        <p:txBody>
          <a:bodyPr lIns="0" tIns="0" rIns="0" bIns="0" rtlCol="0" anchor="t">
            <a:spAutoFit/>
          </a:bodyPr>
          <a:lstStyle/>
          <a:p>
            <a:pPr algn="ctr">
              <a:lnSpc>
                <a:spcPts val="5880"/>
              </a:lnSpc>
            </a:pPr>
            <a:r>
              <a:rPr lang="en-US" sz="4200" dirty="0">
                <a:solidFill>
                  <a:srgbClr val="000000"/>
                </a:solidFill>
                <a:latin typeface="Arial Bold"/>
              </a:rPr>
              <a:t>Good practice on monitoring, learning and applying lessons learned</a:t>
            </a:r>
          </a:p>
        </p:txBody>
      </p:sp>
      <p:grpSp>
        <p:nvGrpSpPr>
          <p:cNvPr id="3" name="Group 3"/>
          <p:cNvGrpSpPr/>
          <p:nvPr/>
        </p:nvGrpSpPr>
        <p:grpSpPr>
          <a:xfrm>
            <a:off x="1511490" y="3568257"/>
            <a:ext cx="15747810" cy="2251175"/>
            <a:chOff x="0" y="0"/>
            <a:chExt cx="20997081" cy="3001566"/>
          </a:xfrm>
        </p:grpSpPr>
        <p:sp>
          <p:nvSpPr>
            <p:cNvPr id="4" name="Freeform 4"/>
            <p:cNvSpPr/>
            <p:nvPr/>
          </p:nvSpPr>
          <p:spPr>
            <a:xfrm rot="5400000">
              <a:off x="1725005" y="-94143"/>
              <a:ext cx="1106180" cy="1294466"/>
            </a:xfrm>
            <a:custGeom>
              <a:avLst/>
              <a:gdLst/>
              <a:ahLst/>
              <a:cxnLst/>
              <a:rect l="l" t="t" r="r" b="b"/>
              <a:pathLst>
                <a:path w="1106180" h="1294466">
                  <a:moveTo>
                    <a:pt x="0" y="0"/>
                  </a:moveTo>
                  <a:lnTo>
                    <a:pt x="1106180" y="0"/>
                  </a:lnTo>
                  <a:lnTo>
                    <a:pt x="1106180" y="1294466"/>
                  </a:lnTo>
                  <a:lnTo>
                    <a:pt x="0" y="129446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CA"/>
            </a:p>
          </p:txBody>
        </p:sp>
        <p:sp>
          <p:nvSpPr>
            <p:cNvPr id="5" name="TextBox 5"/>
            <p:cNvSpPr txBox="1"/>
            <p:nvPr/>
          </p:nvSpPr>
          <p:spPr>
            <a:xfrm>
              <a:off x="0" y="2148126"/>
              <a:ext cx="4556189" cy="853440"/>
            </a:xfrm>
            <a:prstGeom prst="rect">
              <a:avLst/>
            </a:prstGeom>
          </p:spPr>
          <p:txBody>
            <a:bodyPr lIns="0" tIns="0" rIns="0" bIns="0" rtlCol="0" anchor="t">
              <a:spAutoFit/>
            </a:bodyPr>
            <a:lstStyle/>
            <a:p>
              <a:pPr algn="ctr">
                <a:lnSpc>
                  <a:spcPts val="2520"/>
                </a:lnSpc>
                <a:spcBef>
                  <a:spcPct val="0"/>
                </a:spcBef>
              </a:pPr>
              <a:r>
                <a:rPr lang="en-US" sz="1800" dirty="0">
                  <a:solidFill>
                    <a:srgbClr val="000000"/>
                  </a:solidFill>
                  <a:latin typeface="Arial"/>
                </a:rPr>
                <a:t>Develop/adapt civilian-harm-tracking mechanisms </a:t>
              </a:r>
            </a:p>
          </p:txBody>
        </p:sp>
        <p:sp>
          <p:nvSpPr>
            <p:cNvPr id="6" name="Freeform 6"/>
            <p:cNvSpPr/>
            <p:nvPr/>
          </p:nvSpPr>
          <p:spPr>
            <a:xfrm rot="5400000">
              <a:off x="6616780" y="-94143"/>
              <a:ext cx="1106180" cy="1294466"/>
            </a:xfrm>
            <a:custGeom>
              <a:avLst/>
              <a:gdLst/>
              <a:ahLst/>
              <a:cxnLst/>
              <a:rect l="l" t="t" r="r" b="b"/>
              <a:pathLst>
                <a:path w="1106180" h="1294466">
                  <a:moveTo>
                    <a:pt x="0" y="0"/>
                  </a:moveTo>
                  <a:lnTo>
                    <a:pt x="1106181" y="0"/>
                  </a:lnTo>
                  <a:lnTo>
                    <a:pt x="1106181" y="1294466"/>
                  </a:lnTo>
                  <a:lnTo>
                    <a:pt x="0" y="129446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CA"/>
            </a:p>
          </p:txBody>
        </p:sp>
        <p:sp>
          <p:nvSpPr>
            <p:cNvPr id="7" name="TextBox 7"/>
            <p:cNvSpPr txBox="1"/>
            <p:nvPr/>
          </p:nvSpPr>
          <p:spPr>
            <a:xfrm>
              <a:off x="4891776" y="2148126"/>
              <a:ext cx="4556189" cy="853440"/>
            </a:xfrm>
            <a:prstGeom prst="rect">
              <a:avLst/>
            </a:prstGeom>
          </p:spPr>
          <p:txBody>
            <a:bodyPr lIns="0" tIns="0" rIns="0" bIns="0" rtlCol="0" anchor="t">
              <a:spAutoFit/>
            </a:bodyPr>
            <a:lstStyle/>
            <a:p>
              <a:pPr algn="ctr">
                <a:lnSpc>
                  <a:spcPts val="2520"/>
                </a:lnSpc>
                <a:spcBef>
                  <a:spcPct val="0"/>
                </a:spcBef>
              </a:pPr>
              <a:r>
                <a:rPr lang="en-US" sz="1800">
                  <a:solidFill>
                    <a:srgbClr val="000000"/>
                  </a:solidFill>
                  <a:latin typeface="Arial"/>
                </a:rPr>
                <a:t>Undertake post-battle civilian-harm assessments</a:t>
              </a:r>
            </a:p>
          </p:txBody>
        </p:sp>
        <p:sp>
          <p:nvSpPr>
            <p:cNvPr id="8" name="Freeform 8"/>
            <p:cNvSpPr/>
            <p:nvPr/>
          </p:nvSpPr>
          <p:spPr>
            <a:xfrm rot="5400000">
              <a:off x="11505347" y="-94143"/>
              <a:ext cx="1106180" cy="1294466"/>
            </a:xfrm>
            <a:custGeom>
              <a:avLst/>
              <a:gdLst/>
              <a:ahLst/>
              <a:cxnLst/>
              <a:rect l="l" t="t" r="r" b="b"/>
              <a:pathLst>
                <a:path w="1106180" h="1294466">
                  <a:moveTo>
                    <a:pt x="0" y="0"/>
                  </a:moveTo>
                  <a:lnTo>
                    <a:pt x="1106180" y="0"/>
                  </a:lnTo>
                  <a:lnTo>
                    <a:pt x="1106180" y="1294466"/>
                  </a:lnTo>
                  <a:lnTo>
                    <a:pt x="0" y="129446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CA"/>
            </a:p>
          </p:txBody>
        </p:sp>
        <p:sp>
          <p:nvSpPr>
            <p:cNvPr id="9" name="TextBox 9"/>
            <p:cNvSpPr txBox="1"/>
            <p:nvPr/>
          </p:nvSpPr>
          <p:spPr>
            <a:xfrm>
              <a:off x="9778165" y="2148126"/>
              <a:ext cx="4556189" cy="853440"/>
            </a:xfrm>
            <a:prstGeom prst="rect">
              <a:avLst/>
            </a:prstGeom>
          </p:spPr>
          <p:txBody>
            <a:bodyPr lIns="0" tIns="0" rIns="0" bIns="0" rtlCol="0" anchor="t">
              <a:spAutoFit/>
            </a:bodyPr>
            <a:lstStyle/>
            <a:p>
              <a:pPr algn="ctr">
                <a:lnSpc>
                  <a:spcPts val="2520"/>
                </a:lnSpc>
                <a:spcBef>
                  <a:spcPct val="0"/>
                </a:spcBef>
              </a:pPr>
              <a:r>
                <a:rPr lang="en-US" sz="1800">
                  <a:solidFill>
                    <a:srgbClr val="000000"/>
                  </a:solidFill>
                  <a:latin typeface="Arial"/>
                </a:rPr>
                <a:t>Conduct lessons learned processes</a:t>
              </a:r>
            </a:p>
          </p:txBody>
        </p:sp>
        <p:sp>
          <p:nvSpPr>
            <p:cNvPr id="10" name="TextBox 10"/>
            <p:cNvSpPr txBox="1"/>
            <p:nvPr/>
          </p:nvSpPr>
          <p:spPr>
            <a:xfrm>
              <a:off x="14878032" y="2148126"/>
              <a:ext cx="6119048" cy="853440"/>
            </a:xfrm>
            <a:prstGeom prst="rect">
              <a:avLst/>
            </a:prstGeom>
          </p:spPr>
          <p:txBody>
            <a:bodyPr lIns="0" tIns="0" rIns="0" bIns="0" rtlCol="0" anchor="t">
              <a:spAutoFit/>
            </a:bodyPr>
            <a:lstStyle/>
            <a:p>
              <a:pPr algn="ctr">
                <a:lnSpc>
                  <a:spcPts val="2520"/>
                </a:lnSpc>
                <a:spcBef>
                  <a:spcPct val="0"/>
                </a:spcBef>
              </a:pPr>
              <a:r>
                <a:rPr lang="en-US" sz="1800">
                  <a:solidFill>
                    <a:srgbClr val="000000"/>
                  </a:solidFill>
                  <a:latin typeface="Arial"/>
                </a:rPr>
                <a:t>Incorporate lessons learned into training exercises + revising policies and procedures </a:t>
              </a:r>
            </a:p>
          </p:txBody>
        </p:sp>
        <p:sp>
          <p:nvSpPr>
            <p:cNvPr id="11" name="Freeform 11"/>
            <p:cNvSpPr/>
            <p:nvPr/>
          </p:nvSpPr>
          <p:spPr>
            <a:xfrm rot="5400000">
              <a:off x="17384466" y="-94143"/>
              <a:ext cx="1106180" cy="1294466"/>
            </a:xfrm>
            <a:custGeom>
              <a:avLst/>
              <a:gdLst/>
              <a:ahLst/>
              <a:cxnLst/>
              <a:rect l="l" t="t" r="r" b="b"/>
              <a:pathLst>
                <a:path w="1106180" h="1294466">
                  <a:moveTo>
                    <a:pt x="0" y="0"/>
                  </a:moveTo>
                  <a:lnTo>
                    <a:pt x="1106181" y="0"/>
                  </a:lnTo>
                  <a:lnTo>
                    <a:pt x="1106181" y="1294466"/>
                  </a:lnTo>
                  <a:lnTo>
                    <a:pt x="0" y="129446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CA"/>
            </a:p>
          </p:txBody>
        </p:sp>
      </p:grpSp>
      <p:grpSp>
        <p:nvGrpSpPr>
          <p:cNvPr id="12" name="Group 12"/>
          <p:cNvGrpSpPr/>
          <p:nvPr/>
        </p:nvGrpSpPr>
        <p:grpSpPr>
          <a:xfrm>
            <a:off x="3127523" y="6847030"/>
            <a:ext cx="11559314" cy="2411270"/>
            <a:chOff x="0" y="0"/>
            <a:chExt cx="15412419" cy="3215027"/>
          </a:xfrm>
        </p:grpSpPr>
        <p:sp>
          <p:nvSpPr>
            <p:cNvPr id="13" name="Freeform 13"/>
            <p:cNvSpPr/>
            <p:nvPr/>
          </p:nvSpPr>
          <p:spPr>
            <a:xfrm rot="5400000">
              <a:off x="1725005" y="-94143"/>
              <a:ext cx="1106180" cy="1294466"/>
            </a:xfrm>
            <a:custGeom>
              <a:avLst/>
              <a:gdLst/>
              <a:ahLst/>
              <a:cxnLst/>
              <a:rect l="l" t="t" r="r" b="b"/>
              <a:pathLst>
                <a:path w="1106180" h="1294466">
                  <a:moveTo>
                    <a:pt x="0" y="0"/>
                  </a:moveTo>
                  <a:lnTo>
                    <a:pt x="1106180" y="0"/>
                  </a:lnTo>
                  <a:lnTo>
                    <a:pt x="1106180" y="1294466"/>
                  </a:lnTo>
                  <a:lnTo>
                    <a:pt x="0" y="129446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CA"/>
            </a:p>
          </p:txBody>
        </p:sp>
        <p:sp>
          <p:nvSpPr>
            <p:cNvPr id="14" name="TextBox 14"/>
            <p:cNvSpPr txBox="1"/>
            <p:nvPr/>
          </p:nvSpPr>
          <p:spPr>
            <a:xfrm>
              <a:off x="0" y="1942487"/>
              <a:ext cx="4556189" cy="1272540"/>
            </a:xfrm>
            <a:prstGeom prst="rect">
              <a:avLst/>
            </a:prstGeom>
          </p:spPr>
          <p:txBody>
            <a:bodyPr lIns="0" tIns="0" rIns="0" bIns="0" rtlCol="0" anchor="t">
              <a:spAutoFit/>
            </a:bodyPr>
            <a:lstStyle/>
            <a:p>
              <a:pPr algn="ctr">
                <a:lnSpc>
                  <a:spcPts val="2520"/>
                </a:lnSpc>
                <a:spcBef>
                  <a:spcPct val="0"/>
                </a:spcBef>
              </a:pPr>
              <a:r>
                <a:rPr lang="en-US" sz="1800" dirty="0">
                  <a:solidFill>
                    <a:srgbClr val="000000"/>
                  </a:solidFill>
                  <a:latin typeface="Arial"/>
                </a:rPr>
                <a:t>Provide transparency around civilian-harm assessments and investigations</a:t>
              </a:r>
            </a:p>
          </p:txBody>
        </p:sp>
        <p:sp>
          <p:nvSpPr>
            <p:cNvPr id="15" name="Freeform 15"/>
            <p:cNvSpPr/>
            <p:nvPr/>
          </p:nvSpPr>
          <p:spPr>
            <a:xfrm rot="5400000">
              <a:off x="6946980" y="-94143"/>
              <a:ext cx="1106180" cy="1294466"/>
            </a:xfrm>
            <a:custGeom>
              <a:avLst/>
              <a:gdLst/>
              <a:ahLst/>
              <a:cxnLst/>
              <a:rect l="l" t="t" r="r" b="b"/>
              <a:pathLst>
                <a:path w="1106180" h="1294466">
                  <a:moveTo>
                    <a:pt x="0" y="0"/>
                  </a:moveTo>
                  <a:lnTo>
                    <a:pt x="1106181" y="0"/>
                  </a:lnTo>
                  <a:lnTo>
                    <a:pt x="1106181" y="1294466"/>
                  </a:lnTo>
                  <a:lnTo>
                    <a:pt x="0" y="129446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CA"/>
            </a:p>
          </p:txBody>
        </p:sp>
        <p:sp>
          <p:nvSpPr>
            <p:cNvPr id="16" name="TextBox 16"/>
            <p:cNvSpPr txBox="1"/>
            <p:nvPr/>
          </p:nvSpPr>
          <p:spPr>
            <a:xfrm>
              <a:off x="5224153" y="1942487"/>
              <a:ext cx="4556189" cy="1272540"/>
            </a:xfrm>
            <a:prstGeom prst="rect">
              <a:avLst/>
            </a:prstGeom>
          </p:spPr>
          <p:txBody>
            <a:bodyPr lIns="0" tIns="0" rIns="0" bIns="0" rtlCol="0" anchor="t">
              <a:spAutoFit/>
            </a:bodyPr>
            <a:lstStyle/>
            <a:p>
              <a:pPr algn="ctr">
                <a:lnSpc>
                  <a:spcPts val="2520"/>
                </a:lnSpc>
                <a:spcBef>
                  <a:spcPct val="0"/>
                </a:spcBef>
              </a:pPr>
              <a:r>
                <a:rPr lang="en-US" sz="1800" dirty="0">
                  <a:solidFill>
                    <a:srgbClr val="000000"/>
                  </a:solidFill>
                  <a:latin typeface="Arial"/>
                </a:rPr>
                <a:t>Undertake regular monitoring of the impact on marginalized and disempowered groups</a:t>
              </a:r>
            </a:p>
          </p:txBody>
        </p:sp>
        <p:sp>
          <p:nvSpPr>
            <p:cNvPr id="17" name="Freeform 17"/>
            <p:cNvSpPr/>
            <p:nvPr/>
          </p:nvSpPr>
          <p:spPr>
            <a:xfrm rot="5400000">
              <a:off x="12839825" y="-27768"/>
              <a:ext cx="1106180" cy="1294466"/>
            </a:xfrm>
            <a:custGeom>
              <a:avLst/>
              <a:gdLst/>
              <a:ahLst/>
              <a:cxnLst/>
              <a:rect l="l" t="t" r="r" b="b"/>
              <a:pathLst>
                <a:path w="1106180" h="1294466">
                  <a:moveTo>
                    <a:pt x="0" y="0"/>
                  </a:moveTo>
                  <a:lnTo>
                    <a:pt x="1106181" y="0"/>
                  </a:lnTo>
                  <a:lnTo>
                    <a:pt x="1106181" y="1294466"/>
                  </a:lnTo>
                  <a:lnTo>
                    <a:pt x="0" y="129446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CA"/>
            </a:p>
          </p:txBody>
        </p:sp>
        <p:sp>
          <p:nvSpPr>
            <p:cNvPr id="18" name="TextBox 18"/>
            <p:cNvSpPr txBox="1"/>
            <p:nvPr/>
          </p:nvSpPr>
          <p:spPr>
            <a:xfrm>
              <a:off x="10856230" y="1942487"/>
              <a:ext cx="4556189" cy="853440"/>
            </a:xfrm>
            <a:prstGeom prst="rect">
              <a:avLst/>
            </a:prstGeom>
          </p:spPr>
          <p:txBody>
            <a:bodyPr lIns="0" tIns="0" rIns="0" bIns="0" rtlCol="0" anchor="t">
              <a:spAutoFit/>
            </a:bodyPr>
            <a:lstStyle/>
            <a:p>
              <a:pPr algn="ctr">
                <a:lnSpc>
                  <a:spcPts val="2520"/>
                </a:lnSpc>
                <a:spcBef>
                  <a:spcPct val="0"/>
                </a:spcBef>
              </a:pPr>
              <a:r>
                <a:rPr lang="en-US" sz="1800">
                  <a:solidFill>
                    <a:srgbClr val="000000"/>
                  </a:solidFill>
                  <a:latin typeface="Arial"/>
                </a:rPr>
                <a:t>Participate in peer exchanges and build communities of practice</a:t>
              </a:r>
            </a:p>
          </p:txBody>
        </p:sp>
      </p:grpSp>
      <p:sp>
        <p:nvSpPr>
          <p:cNvPr id="19" name="TextBox 19"/>
          <p:cNvSpPr txBox="1"/>
          <p:nvPr/>
        </p:nvSpPr>
        <p:spPr>
          <a:xfrm>
            <a:off x="1028700" y="8883223"/>
            <a:ext cx="672645" cy="344805"/>
          </a:xfrm>
          <a:prstGeom prst="rect">
            <a:avLst/>
          </a:prstGeom>
        </p:spPr>
        <p:txBody>
          <a:bodyPr lIns="0" tIns="0" rIns="0" bIns="0" rtlCol="0" anchor="t">
            <a:spAutoFit/>
          </a:bodyPr>
          <a:lstStyle/>
          <a:p>
            <a:pPr algn="l">
              <a:lnSpc>
                <a:spcPts val="2520"/>
              </a:lnSpc>
            </a:pPr>
            <a:r>
              <a:rPr lang="en-US" sz="1800">
                <a:solidFill>
                  <a:srgbClr val="000000"/>
                </a:solidFill>
                <a:latin typeface="Arial"/>
              </a:rPr>
              <a:t>18</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500" fill="hold"/>
                                        <p:tgtEl>
                                          <p:spTgt spid="12"/>
                                        </p:tgtEl>
                                        <p:attrNameLst>
                                          <p:attrName>ppt_x</p:attrName>
                                        </p:attrNameLst>
                                      </p:cBhvr>
                                      <p:tavLst>
                                        <p:tav tm="0">
                                          <p:val>
                                            <p:strVal val="#ppt_x"/>
                                          </p:val>
                                        </p:tav>
                                        <p:tav tm="100000">
                                          <p:val>
                                            <p:strVal val="#ppt_x"/>
                                          </p:val>
                                        </p:tav>
                                      </p:tavLst>
                                    </p:anim>
                                    <p:anim calcmode="lin" valueType="num">
                                      <p:cBhvr additive="base">
                                        <p:cTn id="1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gradFill rotWithShape="1">
          <a:gsLst>
            <a:gs pos="0">
              <a:srgbClr val="CDFFD8">
                <a:alpha val="100000"/>
              </a:srgbClr>
            </a:gs>
            <a:gs pos="100000">
              <a:srgbClr val="94B9FF">
                <a:alpha val="100000"/>
              </a:srgbClr>
            </a:gs>
          </a:gsLst>
          <a:lin ang="0"/>
        </a:gradFill>
        <a:effectLst/>
      </p:bgPr>
    </p:bg>
    <p:spTree>
      <p:nvGrpSpPr>
        <p:cNvPr id="1" name=""/>
        <p:cNvGrpSpPr/>
        <p:nvPr/>
      </p:nvGrpSpPr>
      <p:grpSpPr>
        <a:xfrm>
          <a:off x="0" y="0"/>
          <a:ext cx="0" cy="0"/>
          <a:chOff x="0" y="0"/>
          <a:chExt cx="0" cy="0"/>
        </a:xfrm>
      </p:grpSpPr>
      <p:sp>
        <p:nvSpPr>
          <p:cNvPr id="2" name="AutoShape 2"/>
          <p:cNvSpPr/>
          <p:nvPr/>
        </p:nvSpPr>
        <p:spPr>
          <a:xfrm rot="5400000">
            <a:off x="8379181" y="3955521"/>
            <a:ext cx="1443912" cy="0"/>
          </a:xfrm>
          <a:prstGeom prst="line">
            <a:avLst/>
          </a:prstGeom>
          <a:ln w="57150" cap="rnd">
            <a:solidFill>
              <a:srgbClr val="1E1E1E"/>
            </a:solidFill>
            <a:prstDash val="sysDot"/>
            <a:headEnd type="none" w="sm" len="sm"/>
            <a:tailEnd type="none" w="sm" len="sm"/>
          </a:ln>
        </p:spPr>
        <p:txBody>
          <a:bodyPr/>
          <a:lstStyle/>
          <a:p>
            <a:endParaRPr lang="en-CA"/>
          </a:p>
        </p:txBody>
      </p:sp>
      <p:sp>
        <p:nvSpPr>
          <p:cNvPr id="3" name="AutoShape 3"/>
          <p:cNvSpPr/>
          <p:nvPr/>
        </p:nvSpPr>
        <p:spPr>
          <a:xfrm rot="5400000">
            <a:off x="8379181" y="6231645"/>
            <a:ext cx="1443912" cy="0"/>
          </a:xfrm>
          <a:prstGeom prst="line">
            <a:avLst/>
          </a:prstGeom>
          <a:ln w="57150" cap="rnd">
            <a:solidFill>
              <a:srgbClr val="1E1E1E"/>
            </a:solidFill>
            <a:prstDash val="sysDot"/>
            <a:headEnd type="none" w="sm" len="sm"/>
            <a:tailEnd type="none" w="sm" len="sm"/>
          </a:ln>
        </p:spPr>
        <p:txBody>
          <a:bodyPr/>
          <a:lstStyle/>
          <a:p>
            <a:endParaRPr lang="en-CA"/>
          </a:p>
        </p:txBody>
      </p:sp>
      <p:sp>
        <p:nvSpPr>
          <p:cNvPr id="4" name="AutoShape 4"/>
          <p:cNvSpPr/>
          <p:nvPr/>
        </p:nvSpPr>
        <p:spPr>
          <a:xfrm rot="5400000">
            <a:off x="8379181" y="8507769"/>
            <a:ext cx="1443912" cy="0"/>
          </a:xfrm>
          <a:prstGeom prst="line">
            <a:avLst/>
          </a:prstGeom>
          <a:ln w="57150" cap="rnd">
            <a:solidFill>
              <a:srgbClr val="000000"/>
            </a:solidFill>
            <a:prstDash val="sysDot"/>
            <a:headEnd type="none" w="sm" len="sm"/>
            <a:tailEnd type="none" w="sm" len="sm"/>
          </a:ln>
        </p:spPr>
        <p:txBody>
          <a:bodyPr/>
          <a:lstStyle/>
          <a:p>
            <a:endParaRPr lang="en-CA"/>
          </a:p>
        </p:txBody>
      </p:sp>
      <p:sp>
        <p:nvSpPr>
          <p:cNvPr id="5" name="Freeform 5"/>
          <p:cNvSpPr/>
          <p:nvPr/>
        </p:nvSpPr>
        <p:spPr>
          <a:xfrm>
            <a:off x="9781496" y="3795019"/>
            <a:ext cx="6690460" cy="4741864"/>
          </a:xfrm>
          <a:custGeom>
            <a:avLst/>
            <a:gdLst/>
            <a:ahLst/>
            <a:cxnLst/>
            <a:rect l="l" t="t" r="r" b="b"/>
            <a:pathLst>
              <a:path w="6690460" h="4741864">
                <a:moveTo>
                  <a:pt x="0" y="0"/>
                </a:moveTo>
                <a:lnTo>
                  <a:pt x="6690460" y="0"/>
                </a:lnTo>
                <a:lnTo>
                  <a:pt x="6690460" y="4741863"/>
                </a:lnTo>
                <a:lnTo>
                  <a:pt x="0" y="4741863"/>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CA"/>
          </a:p>
        </p:txBody>
      </p:sp>
      <p:sp>
        <p:nvSpPr>
          <p:cNvPr id="6" name="Freeform 6"/>
          <p:cNvSpPr/>
          <p:nvPr/>
        </p:nvSpPr>
        <p:spPr>
          <a:xfrm>
            <a:off x="972415" y="366003"/>
            <a:ext cx="5469154" cy="5469154"/>
          </a:xfrm>
          <a:custGeom>
            <a:avLst/>
            <a:gdLst/>
            <a:ahLst/>
            <a:cxnLst/>
            <a:rect l="l" t="t" r="r" b="b"/>
            <a:pathLst>
              <a:path w="5469154" h="5469154">
                <a:moveTo>
                  <a:pt x="0" y="0"/>
                </a:moveTo>
                <a:lnTo>
                  <a:pt x="5469154" y="0"/>
                </a:lnTo>
                <a:lnTo>
                  <a:pt x="5469154" y="5469154"/>
                </a:lnTo>
                <a:lnTo>
                  <a:pt x="0" y="5469154"/>
                </a:lnTo>
                <a:lnTo>
                  <a:pt x="0" y="0"/>
                </a:lnTo>
                <a:close/>
              </a:path>
            </a:pathLst>
          </a:custGeom>
          <a:blipFill>
            <a:blip r:embed="rId5"/>
            <a:stretch>
              <a:fillRect/>
            </a:stretch>
          </a:blipFill>
        </p:spPr>
        <p:txBody>
          <a:bodyPr/>
          <a:lstStyle/>
          <a:p>
            <a:endParaRPr lang="en-CA"/>
          </a:p>
        </p:txBody>
      </p:sp>
      <p:sp>
        <p:nvSpPr>
          <p:cNvPr id="7" name="Freeform 7"/>
          <p:cNvSpPr/>
          <p:nvPr/>
        </p:nvSpPr>
        <p:spPr>
          <a:xfrm>
            <a:off x="15587210" y="366003"/>
            <a:ext cx="2129198" cy="2129198"/>
          </a:xfrm>
          <a:custGeom>
            <a:avLst/>
            <a:gdLst/>
            <a:ahLst/>
            <a:cxnLst/>
            <a:rect l="l" t="t" r="r" b="b"/>
            <a:pathLst>
              <a:path w="2129198" h="2129198">
                <a:moveTo>
                  <a:pt x="0" y="0"/>
                </a:moveTo>
                <a:lnTo>
                  <a:pt x="2129198" y="0"/>
                </a:lnTo>
                <a:lnTo>
                  <a:pt x="2129198" y="2129198"/>
                </a:lnTo>
                <a:lnTo>
                  <a:pt x="0" y="2129198"/>
                </a:lnTo>
                <a:lnTo>
                  <a:pt x="0" y="0"/>
                </a:lnTo>
                <a:close/>
              </a:path>
            </a:pathLst>
          </a:custGeom>
          <a:blipFill>
            <a:blip r:embed="rId6"/>
            <a:stretch>
              <a:fillRect/>
            </a:stretch>
          </a:blipFill>
        </p:spPr>
        <p:txBody>
          <a:bodyPr/>
          <a:lstStyle/>
          <a:p>
            <a:endParaRPr lang="en-CA"/>
          </a:p>
        </p:txBody>
      </p:sp>
      <p:sp>
        <p:nvSpPr>
          <p:cNvPr id="8" name="TextBox 8"/>
          <p:cNvSpPr txBox="1"/>
          <p:nvPr/>
        </p:nvSpPr>
        <p:spPr>
          <a:xfrm>
            <a:off x="1028700" y="8883223"/>
            <a:ext cx="672645" cy="344805"/>
          </a:xfrm>
          <a:prstGeom prst="rect">
            <a:avLst/>
          </a:prstGeom>
        </p:spPr>
        <p:txBody>
          <a:bodyPr lIns="0" tIns="0" rIns="0" bIns="0" rtlCol="0" anchor="t">
            <a:spAutoFit/>
          </a:bodyPr>
          <a:lstStyle/>
          <a:p>
            <a:pPr algn="l">
              <a:lnSpc>
                <a:spcPts val="2520"/>
              </a:lnSpc>
            </a:pPr>
            <a:r>
              <a:rPr lang="en-US" sz="1800">
                <a:solidFill>
                  <a:srgbClr val="000000"/>
                </a:solidFill>
                <a:latin typeface="Arial"/>
              </a:rPr>
              <a:t>19</a:t>
            </a:r>
          </a:p>
        </p:txBody>
      </p:sp>
      <p:sp>
        <p:nvSpPr>
          <p:cNvPr id="9" name="TextBox 9"/>
          <p:cNvSpPr txBox="1"/>
          <p:nvPr/>
        </p:nvSpPr>
        <p:spPr>
          <a:xfrm>
            <a:off x="10136224" y="4217256"/>
            <a:ext cx="4894911" cy="4489074"/>
          </a:xfrm>
          <a:prstGeom prst="rect">
            <a:avLst/>
          </a:prstGeom>
        </p:spPr>
        <p:txBody>
          <a:bodyPr lIns="0" tIns="0" rIns="0" bIns="0" rtlCol="0" anchor="t">
            <a:spAutoFit/>
          </a:bodyPr>
          <a:lstStyle/>
          <a:p>
            <a:pPr marL="461985" lvl="1" indent="-230992" algn="l">
              <a:lnSpc>
                <a:spcPts val="2995"/>
              </a:lnSpc>
              <a:buFont typeface="Arial"/>
              <a:buChar char="•"/>
            </a:pPr>
            <a:r>
              <a:rPr lang="en-US" sz="2139" dirty="0">
                <a:solidFill>
                  <a:srgbClr val="000000"/>
                </a:solidFill>
                <a:latin typeface="Arial Bold"/>
              </a:rPr>
              <a:t>What are the existing frameworks that you have in place? ​</a:t>
            </a:r>
          </a:p>
          <a:p>
            <a:pPr algn="l">
              <a:lnSpc>
                <a:spcPts val="2995"/>
              </a:lnSpc>
            </a:pPr>
            <a:r>
              <a:rPr lang="en-US" sz="2139" dirty="0">
                <a:solidFill>
                  <a:srgbClr val="000000"/>
                </a:solidFill>
                <a:latin typeface="Arial Bold"/>
              </a:rPr>
              <a:t>​</a:t>
            </a:r>
          </a:p>
          <a:p>
            <a:pPr marL="461985" lvl="1" indent="-230992" algn="l">
              <a:lnSpc>
                <a:spcPts val="2995"/>
              </a:lnSpc>
              <a:buFont typeface="Arial"/>
              <a:buChar char="•"/>
            </a:pPr>
            <a:r>
              <a:rPr lang="en-US" sz="2139" dirty="0">
                <a:solidFill>
                  <a:srgbClr val="000000"/>
                </a:solidFill>
                <a:latin typeface="Arial Bold"/>
              </a:rPr>
              <a:t>Can you give an example of when the framework has been used or a lesson learned that you have collected?​</a:t>
            </a:r>
          </a:p>
          <a:p>
            <a:pPr algn="l">
              <a:lnSpc>
                <a:spcPts val="2995"/>
              </a:lnSpc>
            </a:pPr>
            <a:r>
              <a:rPr lang="en-US" sz="2139" dirty="0">
                <a:solidFill>
                  <a:srgbClr val="000000"/>
                </a:solidFill>
                <a:latin typeface="Arial Bold"/>
              </a:rPr>
              <a:t>​</a:t>
            </a:r>
          </a:p>
          <a:p>
            <a:pPr marL="461985" lvl="1" indent="-230992" algn="l">
              <a:lnSpc>
                <a:spcPts val="2995"/>
              </a:lnSpc>
              <a:buFont typeface="Arial"/>
              <a:buChar char="•"/>
            </a:pPr>
            <a:r>
              <a:rPr lang="en-US" sz="2139" dirty="0">
                <a:solidFill>
                  <a:srgbClr val="000000"/>
                </a:solidFill>
                <a:latin typeface="Arial Bold"/>
              </a:rPr>
              <a:t>How could the framework be improved?​</a:t>
            </a:r>
          </a:p>
          <a:p>
            <a:pPr algn="l">
              <a:lnSpc>
                <a:spcPts val="2995"/>
              </a:lnSpc>
            </a:pPr>
            <a:r>
              <a:rPr lang="en-US" sz="2139" dirty="0">
                <a:solidFill>
                  <a:srgbClr val="000000"/>
                </a:solidFill>
                <a:latin typeface="Arial Bold"/>
              </a:rPr>
              <a:t>​</a:t>
            </a:r>
          </a:p>
          <a:p>
            <a:pPr algn="ctr">
              <a:lnSpc>
                <a:spcPts val="2995"/>
              </a:lnSpc>
              <a:spcBef>
                <a:spcPct val="0"/>
              </a:spcBef>
            </a:pPr>
            <a:endParaRPr lang="en-US" sz="2139" dirty="0">
              <a:solidFill>
                <a:srgbClr val="000000"/>
              </a:solidFill>
              <a:latin typeface="Arial Bold"/>
            </a:endParaRPr>
          </a:p>
        </p:txBody>
      </p:sp>
      <p:sp>
        <p:nvSpPr>
          <p:cNvPr id="10" name="TextBox 10"/>
          <p:cNvSpPr txBox="1"/>
          <p:nvPr/>
        </p:nvSpPr>
        <p:spPr>
          <a:xfrm>
            <a:off x="290333" y="5912836"/>
            <a:ext cx="6833318" cy="1069340"/>
          </a:xfrm>
          <a:prstGeom prst="rect">
            <a:avLst/>
          </a:prstGeom>
        </p:spPr>
        <p:txBody>
          <a:bodyPr lIns="0" tIns="0" rIns="0" bIns="0" rtlCol="0" anchor="t">
            <a:spAutoFit/>
          </a:bodyPr>
          <a:lstStyle/>
          <a:p>
            <a:pPr algn="ctr">
              <a:lnSpc>
                <a:spcPts val="4059"/>
              </a:lnSpc>
              <a:spcBef>
                <a:spcPct val="0"/>
              </a:spcBef>
            </a:pPr>
            <a:r>
              <a:rPr lang="en-US" sz="2899" dirty="0">
                <a:solidFill>
                  <a:srgbClr val="000000"/>
                </a:solidFill>
                <a:latin typeface="Arial Medium"/>
              </a:rPr>
              <a:t>Frameworks for monitoring, learning and applying lessons learned​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anim calcmode="lin" valueType="num">
                                      <p:cBhvr additive="base">
                                        <p:cTn id="11"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 calcmode="lin" valueType="num">
                                      <p:cBhvr additive="base">
                                        <p:cTn id="17"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9">
                                            <p:txEl>
                                              <p:pRg st="4" end="4"/>
                                            </p:txEl>
                                          </p:spTgt>
                                        </p:tgtEl>
                                        <p:attrNameLst>
                                          <p:attrName>style.visibility</p:attrName>
                                        </p:attrNameLst>
                                      </p:cBhvr>
                                      <p:to>
                                        <p:strVal val="visible"/>
                                      </p:to>
                                    </p:set>
                                    <p:anim calcmode="lin" valueType="num">
                                      <p:cBhvr additive="base">
                                        <p:cTn id="23" dur="500" fill="hold"/>
                                        <p:tgtEl>
                                          <p:spTgt spid="9">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9">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t="-8328" b="-8328"/>
            </a:stretch>
          </a:blipFill>
        </p:spPr>
        <p:txBody>
          <a:bodyPr/>
          <a:lstStyle/>
          <a:p>
            <a:endParaRPr lang="en-CA"/>
          </a:p>
        </p:txBody>
      </p:sp>
      <p:sp>
        <p:nvSpPr>
          <p:cNvPr id="3" name="TextBox 3"/>
          <p:cNvSpPr txBox="1"/>
          <p:nvPr/>
        </p:nvSpPr>
        <p:spPr>
          <a:xfrm>
            <a:off x="1028700" y="1916169"/>
            <a:ext cx="14795895" cy="5219700"/>
          </a:xfrm>
          <a:prstGeom prst="rect">
            <a:avLst/>
          </a:prstGeom>
        </p:spPr>
        <p:txBody>
          <a:bodyPr lIns="0" tIns="0" rIns="0" bIns="0" rtlCol="0" anchor="t">
            <a:spAutoFit/>
          </a:bodyPr>
          <a:lstStyle/>
          <a:p>
            <a:pPr algn="l">
              <a:lnSpc>
                <a:spcPts val="13200"/>
              </a:lnSpc>
            </a:pPr>
            <a:r>
              <a:rPr lang="en-US" sz="11000" dirty="0">
                <a:solidFill>
                  <a:srgbClr val="FFFFFF"/>
                </a:solidFill>
                <a:latin typeface="Arial"/>
              </a:rPr>
              <a:t>Preparations: Foundations of Civilian-Harm Mitigation​</a:t>
            </a:r>
          </a:p>
        </p:txBody>
      </p:sp>
      <p:sp>
        <p:nvSpPr>
          <p:cNvPr id="4" name="TextBox 4"/>
          <p:cNvSpPr txBox="1"/>
          <p:nvPr/>
        </p:nvSpPr>
        <p:spPr>
          <a:xfrm>
            <a:off x="1028700" y="8913495"/>
            <a:ext cx="672645" cy="344805"/>
          </a:xfrm>
          <a:prstGeom prst="rect">
            <a:avLst/>
          </a:prstGeom>
        </p:spPr>
        <p:txBody>
          <a:bodyPr lIns="0" tIns="0" rIns="0" bIns="0" rtlCol="0" anchor="t">
            <a:spAutoFit/>
          </a:bodyPr>
          <a:lstStyle/>
          <a:p>
            <a:pPr algn="l">
              <a:lnSpc>
                <a:spcPts val="2520"/>
              </a:lnSpc>
            </a:pPr>
            <a:r>
              <a:rPr lang="en-US" sz="1800">
                <a:solidFill>
                  <a:srgbClr val="FFFFFF"/>
                </a:solidFill>
                <a:latin typeface="Arial"/>
              </a:rPr>
              <a:t>02</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gradFill rotWithShape="1">
          <a:gsLst>
            <a:gs pos="0">
              <a:srgbClr val="FFDE59">
                <a:alpha val="100000"/>
              </a:srgbClr>
            </a:gs>
            <a:gs pos="100000">
              <a:srgbClr val="FF914D">
                <a:alpha val="100000"/>
              </a:srgbClr>
            </a:gs>
          </a:gsLst>
          <a:lin ang="0"/>
        </a:gradFill>
        <a:effectLst/>
      </p:bgPr>
    </p:bg>
    <p:spTree>
      <p:nvGrpSpPr>
        <p:cNvPr id="1" name=""/>
        <p:cNvGrpSpPr/>
        <p:nvPr/>
      </p:nvGrpSpPr>
      <p:grpSpPr>
        <a:xfrm>
          <a:off x="0" y="0"/>
          <a:ext cx="0" cy="0"/>
          <a:chOff x="0" y="0"/>
          <a:chExt cx="0" cy="0"/>
        </a:xfrm>
      </p:grpSpPr>
      <p:sp>
        <p:nvSpPr>
          <p:cNvPr id="2" name="AutoShape 2"/>
          <p:cNvSpPr/>
          <p:nvPr/>
        </p:nvSpPr>
        <p:spPr>
          <a:xfrm rot="5400000">
            <a:off x="8379181" y="3955521"/>
            <a:ext cx="1443912" cy="0"/>
          </a:xfrm>
          <a:prstGeom prst="line">
            <a:avLst/>
          </a:prstGeom>
          <a:ln w="57150" cap="rnd">
            <a:solidFill>
              <a:srgbClr val="FFFFFF"/>
            </a:solidFill>
            <a:prstDash val="sysDot"/>
            <a:headEnd type="none" w="sm" len="sm"/>
            <a:tailEnd type="none" w="sm" len="sm"/>
          </a:ln>
        </p:spPr>
        <p:txBody>
          <a:bodyPr/>
          <a:lstStyle/>
          <a:p>
            <a:endParaRPr lang="en-CA"/>
          </a:p>
        </p:txBody>
      </p:sp>
      <p:sp>
        <p:nvSpPr>
          <p:cNvPr id="3" name="AutoShape 3"/>
          <p:cNvSpPr/>
          <p:nvPr/>
        </p:nvSpPr>
        <p:spPr>
          <a:xfrm rot="5400000">
            <a:off x="8379181" y="6231645"/>
            <a:ext cx="1443912" cy="0"/>
          </a:xfrm>
          <a:prstGeom prst="line">
            <a:avLst/>
          </a:prstGeom>
          <a:ln w="57150" cap="rnd">
            <a:solidFill>
              <a:srgbClr val="FFFFFF"/>
            </a:solidFill>
            <a:prstDash val="sysDot"/>
            <a:headEnd type="none" w="sm" len="sm"/>
            <a:tailEnd type="none" w="sm" len="sm"/>
          </a:ln>
        </p:spPr>
        <p:txBody>
          <a:bodyPr/>
          <a:lstStyle/>
          <a:p>
            <a:endParaRPr lang="en-CA"/>
          </a:p>
        </p:txBody>
      </p:sp>
      <p:sp>
        <p:nvSpPr>
          <p:cNvPr id="4" name="AutoShape 4"/>
          <p:cNvSpPr/>
          <p:nvPr/>
        </p:nvSpPr>
        <p:spPr>
          <a:xfrm rot="5400000">
            <a:off x="8379181" y="8507769"/>
            <a:ext cx="1443912" cy="0"/>
          </a:xfrm>
          <a:prstGeom prst="line">
            <a:avLst/>
          </a:prstGeom>
          <a:ln w="57150" cap="rnd">
            <a:solidFill>
              <a:srgbClr val="FFFFFF"/>
            </a:solidFill>
            <a:prstDash val="sysDot"/>
            <a:headEnd type="none" w="sm" len="sm"/>
            <a:tailEnd type="none" w="sm" len="sm"/>
          </a:ln>
        </p:spPr>
        <p:txBody>
          <a:bodyPr/>
          <a:lstStyle/>
          <a:p>
            <a:endParaRPr lang="en-CA"/>
          </a:p>
        </p:txBody>
      </p:sp>
      <p:sp>
        <p:nvSpPr>
          <p:cNvPr id="5" name="Freeform 5"/>
          <p:cNvSpPr/>
          <p:nvPr/>
        </p:nvSpPr>
        <p:spPr>
          <a:xfrm>
            <a:off x="2208692" y="2690321"/>
            <a:ext cx="4035480" cy="4906359"/>
          </a:xfrm>
          <a:custGeom>
            <a:avLst/>
            <a:gdLst/>
            <a:ahLst/>
            <a:cxnLst/>
            <a:rect l="l" t="t" r="r" b="b"/>
            <a:pathLst>
              <a:path w="4035480" h="4906359">
                <a:moveTo>
                  <a:pt x="0" y="0"/>
                </a:moveTo>
                <a:lnTo>
                  <a:pt x="4035480" y="0"/>
                </a:lnTo>
                <a:lnTo>
                  <a:pt x="4035480" y="4906358"/>
                </a:lnTo>
                <a:lnTo>
                  <a:pt x="0" y="490635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CA"/>
          </a:p>
        </p:txBody>
      </p:sp>
      <p:sp>
        <p:nvSpPr>
          <p:cNvPr id="6" name="TextBox 6"/>
          <p:cNvSpPr txBox="1"/>
          <p:nvPr/>
        </p:nvSpPr>
        <p:spPr>
          <a:xfrm>
            <a:off x="10560081" y="3943350"/>
            <a:ext cx="6431348" cy="2257425"/>
          </a:xfrm>
          <a:prstGeom prst="rect">
            <a:avLst/>
          </a:prstGeom>
        </p:spPr>
        <p:txBody>
          <a:bodyPr lIns="0" tIns="0" rIns="0" bIns="0" rtlCol="0" anchor="t">
            <a:spAutoFit/>
          </a:bodyPr>
          <a:lstStyle/>
          <a:p>
            <a:pPr algn="l">
              <a:lnSpc>
                <a:spcPts val="8400"/>
              </a:lnSpc>
            </a:pPr>
            <a:r>
              <a:rPr lang="en-US" sz="7000" dirty="0">
                <a:solidFill>
                  <a:srgbClr val="FFFFFF"/>
                </a:solidFill>
                <a:latin typeface="Arial"/>
              </a:rPr>
              <a:t>Module wrap-up &amp; conclusions</a:t>
            </a:r>
          </a:p>
        </p:txBody>
      </p:sp>
      <p:sp>
        <p:nvSpPr>
          <p:cNvPr id="7" name="TextBox 7"/>
          <p:cNvSpPr txBox="1"/>
          <p:nvPr/>
        </p:nvSpPr>
        <p:spPr>
          <a:xfrm>
            <a:off x="1028700" y="8883223"/>
            <a:ext cx="672645" cy="344805"/>
          </a:xfrm>
          <a:prstGeom prst="rect">
            <a:avLst/>
          </a:prstGeom>
        </p:spPr>
        <p:txBody>
          <a:bodyPr lIns="0" tIns="0" rIns="0" bIns="0" rtlCol="0" anchor="t">
            <a:spAutoFit/>
          </a:bodyPr>
          <a:lstStyle/>
          <a:p>
            <a:pPr algn="l">
              <a:lnSpc>
                <a:spcPts val="2520"/>
              </a:lnSpc>
            </a:pPr>
            <a:r>
              <a:rPr lang="en-US" sz="1800">
                <a:solidFill>
                  <a:srgbClr val="FFFFFF"/>
                </a:solidFill>
                <a:latin typeface="Arial"/>
              </a:rPr>
              <a:t>20</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gradFill rotWithShape="1">
          <a:gsLst>
            <a:gs pos="0">
              <a:srgbClr val="FFDE59">
                <a:alpha val="100000"/>
              </a:srgbClr>
            </a:gs>
            <a:gs pos="100000">
              <a:srgbClr val="FF914D">
                <a:alpha val="100000"/>
              </a:srgbClr>
            </a:gs>
          </a:gsLst>
          <a:lin ang="0"/>
        </a:gradFill>
        <a:effectLst/>
      </p:bgPr>
    </p:bg>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t="-8328" b="-8328"/>
            </a:stretch>
          </a:blipFill>
        </p:spPr>
        <p:txBody>
          <a:bodyPr/>
          <a:lstStyle/>
          <a:p>
            <a:endParaRPr lang="en-CA"/>
          </a:p>
        </p:txBody>
      </p:sp>
      <p:sp>
        <p:nvSpPr>
          <p:cNvPr id="3" name="TextBox 3"/>
          <p:cNvSpPr txBox="1"/>
          <p:nvPr/>
        </p:nvSpPr>
        <p:spPr>
          <a:xfrm>
            <a:off x="5416972" y="2097478"/>
            <a:ext cx="7454057" cy="2101849"/>
          </a:xfrm>
          <a:prstGeom prst="rect">
            <a:avLst/>
          </a:prstGeom>
        </p:spPr>
        <p:txBody>
          <a:bodyPr lIns="0" tIns="0" rIns="0" bIns="0" rtlCol="0" anchor="t">
            <a:spAutoFit/>
          </a:bodyPr>
          <a:lstStyle/>
          <a:p>
            <a:pPr algn="ctr">
              <a:lnSpc>
                <a:spcPts val="15400"/>
              </a:lnSpc>
              <a:spcBef>
                <a:spcPct val="0"/>
              </a:spcBef>
            </a:pPr>
            <a:r>
              <a:rPr lang="en-US" sz="11000">
                <a:solidFill>
                  <a:srgbClr val="000000"/>
                </a:solidFill>
                <a:latin typeface="Arial"/>
              </a:rPr>
              <a:t>Questions ?</a:t>
            </a:r>
          </a:p>
        </p:txBody>
      </p:sp>
    </p:spTree>
    <p:extLst>
      <p:ext uri="{BB962C8B-B14F-4D97-AF65-F5344CB8AC3E}">
        <p14:creationId xmlns:p14="http://schemas.microsoft.com/office/powerpoint/2010/main" val="6697654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0">
              <a:srgbClr val="CDFFD8">
                <a:alpha val="100000"/>
              </a:srgbClr>
            </a:gs>
            <a:gs pos="100000">
              <a:srgbClr val="94B9FF">
                <a:alpha val="100000"/>
              </a:srgbClr>
            </a:gs>
          </a:gsLst>
          <a:lin ang="0"/>
        </a:gradFill>
        <a:effectLst/>
      </p:bgPr>
    </p:bg>
    <p:spTree>
      <p:nvGrpSpPr>
        <p:cNvPr id="1" name=""/>
        <p:cNvGrpSpPr/>
        <p:nvPr/>
      </p:nvGrpSpPr>
      <p:grpSpPr>
        <a:xfrm>
          <a:off x="0" y="0"/>
          <a:ext cx="0" cy="0"/>
          <a:chOff x="0" y="0"/>
          <a:chExt cx="0" cy="0"/>
        </a:xfrm>
      </p:grpSpPr>
      <p:sp>
        <p:nvSpPr>
          <p:cNvPr id="2" name="Freeform 2"/>
          <p:cNvSpPr/>
          <p:nvPr/>
        </p:nvSpPr>
        <p:spPr>
          <a:xfrm>
            <a:off x="1028700" y="1295832"/>
            <a:ext cx="2851275" cy="1747054"/>
          </a:xfrm>
          <a:custGeom>
            <a:avLst/>
            <a:gdLst/>
            <a:ahLst/>
            <a:cxnLst/>
            <a:rect l="l" t="t" r="r" b="b"/>
            <a:pathLst>
              <a:path w="2851275" h="1747054">
                <a:moveTo>
                  <a:pt x="0" y="0"/>
                </a:moveTo>
                <a:lnTo>
                  <a:pt x="2851275" y="0"/>
                </a:lnTo>
                <a:lnTo>
                  <a:pt x="2851275" y="1747054"/>
                </a:lnTo>
                <a:lnTo>
                  <a:pt x="0" y="174705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CA"/>
          </a:p>
        </p:txBody>
      </p:sp>
      <p:sp>
        <p:nvSpPr>
          <p:cNvPr id="3" name="TextBox 3"/>
          <p:cNvSpPr txBox="1"/>
          <p:nvPr/>
        </p:nvSpPr>
        <p:spPr>
          <a:xfrm>
            <a:off x="704818" y="3943350"/>
            <a:ext cx="8868807" cy="2257425"/>
          </a:xfrm>
          <a:prstGeom prst="rect">
            <a:avLst/>
          </a:prstGeom>
        </p:spPr>
        <p:txBody>
          <a:bodyPr lIns="0" tIns="0" rIns="0" bIns="0" rtlCol="0" anchor="t">
            <a:spAutoFit/>
          </a:bodyPr>
          <a:lstStyle/>
          <a:p>
            <a:pPr algn="l">
              <a:lnSpc>
                <a:spcPts val="8400"/>
              </a:lnSpc>
            </a:pPr>
            <a:r>
              <a:rPr lang="en-US" sz="7000" dirty="0">
                <a:solidFill>
                  <a:srgbClr val="000000"/>
                </a:solidFill>
                <a:latin typeface="Arial"/>
              </a:rPr>
              <a:t>Learning objective module 3</a:t>
            </a:r>
          </a:p>
        </p:txBody>
      </p:sp>
      <p:sp>
        <p:nvSpPr>
          <p:cNvPr id="6" name="TextBox 6"/>
          <p:cNvSpPr txBox="1"/>
          <p:nvPr/>
        </p:nvSpPr>
        <p:spPr>
          <a:xfrm>
            <a:off x="8949791" y="4280614"/>
            <a:ext cx="8941850" cy="1846659"/>
          </a:xfrm>
          <a:prstGeom prst="rect">
            <a:avLst/>
          </a:prstGeom>
        </p:spPr>
        <p:txBody>
          <a:bodyPr lIns="0" tIns="0" rIns="0" bIns="0" rtlCol="0" anchor="t">
            <a:spAutoFit/>
          </a:bodyPr>
          <a:lstStyle/>
          <a:p>
            <a:pPr algn="l">
              <a:lnSpc>
                <a:spcPts val="3586"/>
              </a:lnSpc>
            </a:pPr>
            <a:r>
              <a:rPr lang="en-US" sz="2800">
                <a:solidFill>
                  <a:srgbClr val="211E1E"/>
                </a:solidFill>
                <a:effectLst/>
                <a:latin typeface="Arial Bold"/>
                <a:ea typeface="Aptos" panose="020B0004020202020204" pitchFamily="34" charset="0"/>
                <a:cs typeface="Arial"/>
              </a:rPr>
              <a:t>Participants understand the main preparation aspects that can be taken for implementing the Practical Measures and are able to apply this to their own organization.</a:t>
            </a:r>
            <a:endParaRPr lang="en-US" sz="2800">
              <a:solidFill>
                <a:srgbClr val="1E1E1E"/>
              </a:solidFill>
              <a:latin typeface="Arial Bold"/>
              <a:cs typeface="Arial"/>
            </a:endParaRPr>
          </a:p>
        </p:txBody>
      </p:sp>
      <p:sp>
        <p:nvSpPr>
          <p:cNvPr id="7" name="TextBox 7"/>
          <p:cNvSpPr txBox="1"/>
          <p:nvPr/>
        </p:nvSpPr>
        <p:spPr>
          <a:xfrm>
            <a:off x="8949791" y="3419167"/>
            <a:ext cx="1764190" cy="431785"/>
          </a:xfrm>
          <a:prstGeom prst="rect">
            <a:avLst/>
          </a:prstGeom>
        </p:spPr>
        <p:txBody>
          <a:bodyPr lIns="0" tIns="0" rIns="0" bIns="0" rtlCol="0" anchor="t">
            <a:spAutoFit/>
          </a:bodyPr>
          <a:lstStyle/>
          <a:p>
            <a:pPr algn="l">
              <a:lnSpc>
                <a:spcPts val="3702"/>
              </a:lnSpc>
            </a:pPr>
            <a:endParaRPr lang="en-US" sz="2600" dirty="0">
              <a:solidFill>
                <a:srgbClr val="FFFFFF"/>
              </a:solidFill>
              <a:latin typeface="Arial Medium"/>
            </a:endParaRPr>
          </a:p>
        </p:txBody>
      </p:sp>
      <p:sp>
        <p:nvSpPr>
          <p:cNvPr id="8" name="TextBox 8"/>
          <p:cNvSpPr txBox="1"/>
          <p:nvPr/>
        </p:nvSpPr>
        <p:spPr>
          <a:xfrm>
            <a:off x="1028700" y="8883223"/>
            <a:ext cx="672645" cy="293029"/>
          </a:xfrm>
          <a:prstGeom prst="rect">
            <a:avLst/>
          </a:prstGeom>
        </p:spPr>
        <p:txBody>
          <a:bodyPr lIns="0" tIns="0" rIns="0" bIns="0" rtlCol="0" anchor="t">
            <a:spAutoFit/>
          </a:bodyPr>
          <a:lstStyle/>
          <a:p>
            <a:pPr algn="l">
              <a:lnSpc>
                <a:spcPts val="2520"/>
              </a:lnSpc>
            </a:pPr>
            <a:r>
              <a:rPr lang="en-US" dirty="0">
                <a:solidFill>
                  <a:srgbClr val="1E1E1E"/>
                </a:solidFill>
                <a:latin typeface="Arial"/>
              </a:rPr>
              <a:t>03</a:t>
            </a:r>
            <a:endParaRPr lang="en-US" sz="1800" dirty="0">
              <a:solidFill>
                <a:srgbClr val="1E1E1E"/>
              </a:solidFill>
              <a:latin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anim calcmode="lin" valueType="num">
                                      <p:cBhvr additive="base">
                                        <p:cTn id="11"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1E1E1E"/>
        </a:solidFill>
        <a:effectLst/>
      </p:bgPr>
    </p:bg>
    <p:spTree>
      <p:nvGrpSpPr>
        <p:cNvPr id="1" name=""/>
        <p:cNvGrpSpPr/>
        <p:nvPr/>
      </p:nvGrpSpPr>
      <p:grpSpPr>
        <a:xfrm>
          <a:off x="0" y="0"/>
          <a:ext cx="0" cy="0"/>
          <a:chOff x="0" y="0"/>
          <a:chExt cx="0" cy="0"/>
        </a:xfrm>
      </p:grpSpPr>
      <p:sp>
        <p:nvSpPr>
          <p:cNvPr id="2" name="Freeform 2"/>
          <p:cNvSpPr/>
          <p:nvPr/>
        </p:nvSpPr>
        <p:spPr>
          <a:xfrm>
            <a:off x="10748409" y="0"/>
            <a:ext cx="7539591" cy="10287000"/>
          </a:xfrm>
          <a:custGeom>
            <a:avLst/>
            <a:gdLst/>
            <a:ahLst/>
            <a:cxnLst/>
            <a:rect l="l" t="t" r="r" b="b"/>
            <a:pathLst>
              <a:path w="7539591" h="10287000">
                <a:moveTo>
                  <a:pt x="0" y="0"/>
                </a:moveTo>
                <a:lnTo>
                  <a:pt x="7539591" y="0"/>
                </a:lnTo>
                <a:lnTo>
                  <a:pt x="7539591" y="10287000"/>
                </a:lnTo>
                <a:lnTo>
                  <a:pt x="0" y="10287000"/>
                </a:lnTo>
                <a:lnTo>
                  <a:pt x="0" y="0"/>
                </a:lnTo>
                <a:close/>
              </a:path>
            </a:pathLst>
          </a:custGeom>
          <a:blipFill>
            <a:blip r:embed="rId3"/>
            <a:stretch>
              <a:fillRect l="-93219" r="-14705"/>
            </a:stretch>
          </a:blipFill>
        </p:spPr>
        <p:txBody>
          <a:bodyPr/>
          <a:lstStyle/>
          <a:p>
            <a:endParaRPr lang="en-CA"/>
          </a:p>
        </p:txBody>
      </p:sp>
      <p:sp>
        <p:nvSpPr>
          <p:cNvPr id="3" name="AutoShape 3"/>
          <p:cNvSpPr/>
          <p:nvPr/>
        </p:nvSpPr>
        <p:spPr>
          <a:xfrm>
            <a:off x="0" y="0"/>
            <a:ext cx="10748409" cy="10287000"/>
          </a:xfrm>
          <a:prstGeom prst="rect">
            <a:avLst/>
          </a:prstGeom>
          <a:gradFill rotWithShape="1">
            <a:gsLst>
              <a:gs pos="0">
                <a:srgbClr val="CDFFD8">
                  <a:alpha val="100000"/>
                </a:srgbClr>
              </a:gs>
              <a:gs pos="100000">
                <a:srgbClr val="94B9FF">
                  <a:alpha val="100000"/>
                </a:srgbClr>
              </a:gs>
            </a:gsLst>
            <a:lin ang="0"/>
          </a:gradFill>
        </p:spPr>
        <p:txBody>
          <a:bodyPr/>
          <a:lstStyle/>
          <a:p>
            <a:endParaRPr lang="en-CA"/>
          </a:p>
        </p:txBody>
      </p:sp>
      <p:sp>
        <p:nvSpPr>
          <p:cNvPr id="4" name="TextBox 4"/>
          <p:cNvSpPr txBox="1"/>
          <p:nvPr/>
        </p:nvSpPr>
        <p:spPr>
          <a:xfrm>
            <a:off x="1365022" y="895350"/>
            <a:ext cx="7274875" cy="949299"/>
          </a:xfrm>
          <a:prstGeom prst="rect">
            <a:avLst/>
          </a:prstGeom>
        </p:spPr>
        <p:txBody>
          <a:bodyPr lIns="0" tIns="0" rIns="0" bIns="0" rtlCol="0" anchor="t">
            <a:spAutoFit/>
          </a:bodyPr>
          <a:lstStyle/>
          <a:p>
            <a:pPr algn="ctr">
              <a:lnSpc>
                <a:spcPts val="7409"/>
              </a:lnSpc>
            </a:pPr>
            <a:r>
              <a:rPr lang="en-US" sz="6175">
                <a:solidFill>
                  <a:srgbClr val="1E1E1E"/>
                </a:solidFill>
                <a:latin typeface="Arial Bold"/>
              </a:rPr>
              <a:t>Civilian harm</a:t>
            </a:r>
          </a:p>
        </p:txBody>
      </p:sp>
      <p:sp>
        <p:nvSpPr>
          <p:cNvPr id="5" name="TextBox 5"/>
          <p:cNvSpPr txBox="1"/>
          <p:nvPr/>
        </p:nvSpPr>
        <p:spPr>
          <a:xfrm>
            <a:off x="1365022" y="3706485"/>
            <a:ext cx="8783436" cy="3445032"/>
          </a:xfrm>
          <a:prstGeom prst="rect">
            <a:avLst/>
          </a:prstGeom>
        </p:spPr>
        <p:txBody>
          <a:bodyPr lIns="0" tIns="0" rIns="0" bIns="0" rtlCol="0" anchor="t">
            <a:spAutoFit/>
          </a:bodyPr>
          <a:lstStyle/>
          <a:p>
            <a:pPr algn="l">
              <a:lnSpc>
                <a:spcPts val="3841"/>
              </a:lnSpc>
            </a:pPr>
            <a:r>
              <a:rPr lang="en-US" sz="2700">
                <a:solidFill>
                  <a:srgbClr val="1E1E1E"/>
                </a:solidFill>
                <a:latin typeface="Arial Bold"/>
              </a:rPr>
              <a:t>"</a:t>
            </a:r>
            <a:r>
              <a:rPr lang="en-US" sz="2700" b="1">
                <a:solidFill>
                  <a:srgbClr val="1E1E1E"/>
                </a:solidFill>
                <a:latin typeface="Arial Bold"/>
              </a:rPr>
              <a:t>All negative effects on civilian personal or community well-being caused by the use of force in hostilities, as well as actions taken by soldiers or units outside of combat."​</a:t>
            </a:r>
            <a:endParaRPr lang="en-US" sz="2700" b="1">
              <a:solidFill>
                <a:srgbClr val="1E1E1E"/>
              </a:solidFill>
              <a:latin typeface="Arial Bold"/>
              <a:cs typeface="Arial Bold"/>
            </a:endParaRPr>
          </a:p>
          <a:p>
            <a:pPr algn="l">
              <a:lnSpc>
                <a:spcPts val="3841"/>
              </a:lnSpc>
            </a:pPr>
            <a:r>
              <a:rPr lang="en-US" sz="2700" b="1">
                <a:solidFill>
                  <a:srgbClr val="1E1E1E"/>
                </a:solidFill>
                <a:latin typeface="Arial Bold"/>
              </a:rPr>
              <a:t>​</a:t>
            </a:r>
            <a:endParaRPr lang="en-US" sz="2700" b="1">
              <a:solidFill>
                <a:srgbClr val="1E1E1E"/>
              </a:solidFill>
              <a:latin typeface="Arial"/>
              <a:cs typeface="Arial Bold"/>
            </a:endParaRPr>
          </a:p>
          <a:p>
            <a:pPr algn="ctr">
              <a:lnSpc>
                <a:spcPts val="3841"/>
              </a:lnSpc>
            </a:pPr>
            <a:r>
              <a:rPr lang="en-US" sz="2700">
                <a:solidFill>
                  <a:srgbClr val="1E1E1E"/>
                </a:solidFill>
                <a:latin typeface="Arial"/>
                <a:cs typeface="Arial"/>
              </a:rPr>
              <a:t> </a:t>
            </a:r>
            <a:r>
              <a:rPr lang="en-US" sz="2500">
                <a:solidFill>
                  <a:srgbClr val="1E1E1E"/>
                </a:solidFill>
                <a:latin typeface="Arial"/>
                <a:cs typeface="Arial"/>
              </a:rPr>
              <a:t>— Practical Measures document</a:t>
            </a:r>
          </a:p>
          <a:p>
            <a:pPr algn="l">
              <a:lnSpc>
                <a:spcPts val="3841"/>
              </a:lnSpc>
            </a:pPr>
            <a:endParaRPr lang="en-US" sz="2700">
              <a:solidFill>
                <a:srgbClr val="1E1E1E"/>
              </a:solidFill>
              <a:latin typeface="Arial Bold"/>
              <a:cs typeface="Arial Bold"/>
            </a:endParaRPr>
          </a:p>
        </p:txBody>
      </p:sp>
      <p:sp>
        <p:nvSpPr>
          <p:cNvPr id="6" name="TextBox 6"/>
          <p:cNvSpPr txBox="1"/>
          <p:nvPr/>
        </p:nvSpPr>
        <p:spPr>
          <a:xfrm>
            <a:off x="1028700" y="8883223"/>
            <a:ext cx="672645" cy="293029"/>
          </a:xfrm>
          <a:prstGeom prst="rect">
            <a:avLst/>
          </a:prstGeom>
        </p:spPr>
        <p:txBody>
          <a:bodyPr lIns="0" tIns="0" rIns="0" bIns="0" rtlCol="0" anchor="t">
            <a:spAutoFit/>
          </a:bodyPr>
          <a:lstStyle/>
          <a:p>
            <a:pPr algn="l">
              <a:lnSpc>
                <a:spcPts val="2520"/>
              </a:lnSpc>
            </a:pPr>
            <a:r>
              <a:rPr lang="en-US">
                <a:solidFill>
                  <a:srgbClr val="1E1E1E"/>
                </a:solidFill>
                <a:latin typeface="Arial"/>
              </a:rPr>
              <a:t>04</a:t>
            </a:r>
            <a:endParaRPr lang="en-US" sz="1800">
              <a:solidFill>
                <a:srgbClr val="1E1E1E"/>
              </a:solidFill>
              <a:latin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 calcmode="lin" valueType="num">
                                      <p:cBhvr additive="base">
                                        <p:cTn id="11"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txEl>
                                              <p:pRg st="0" end="0"/>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anim calcmode="lin" valueType="num">
                                      <p:cBhvr additive="base">
                                        <p:cTn id="15"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5">
                                            <p:txEl>
                                              <p:pRg st="1" end="1"/>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1">
          <a:gsLst>
            <a:gs pos="0">
              <a:srgbClr val="CDFFD8">
                <a:alpha val="100000"/>
              </a:srgbClr>
            </a:gs>
            <a:gs pos="100000">
              <a:srgbClr val="94B9FF">
                <a:alpha val="100000"/>
              </a:srgbClr>
            </a:gs>
          </a:gsLst>
          <a:lin ang="0"/>
        </a:gradFill>
        <a:effectLst/>
      </p:bgPr>
    </p:bg>
    <p:spTree>
      <p:nvGrpSpPr>
        <p:cNvPr id="1" name=""/>
        <p:cNvGrpSpPr/>
        <p:nvPr/>
      </p:nvGrpSpPr>
      <p:grpSpPr>
        <a:xfrm>
          <a:off x="0" y="0"/>
          <a:ext cx="0" cy="0"/>
          <a:chOff x="0" y="0"/>
          <a:chExt cx="0" cy="0"/>
        </a:xfrm>
      </p:grpSpPr>
      <p:sp>
        <p:nvSpPr>
          <p:cNvPr id="2" name="AutoShape 2"/>
          <p:cNvSpPr/>
          <p:nvPr/>
        </p:nvSpPr>
        <p:spPr>
          <a:xfrm>
            <a:off x="7272837" y="0"/>
            <a:ext cx="11015163" cy="10287000"/>
          </a:xfrm>
          <a:prstGeom prst="rect">
            <a:avLst/>
          </a:prstGeom>
          <a:solidFill>
            <a:srgbClr val="FFFFFF"/>
          </a:solidFill>
        </p:spPr>
        <p:txBody>
          <a:bodyPr/>
          <a:lstStyle/>
          <a:p>
            <a:endParaRPr lang="en-CA"/>
          </a:p>
        </p:txBody>
      </p:sp>
      <p:sp>
        <p:nvSpPr>
          <p:cNvPr id="3" name="Freeform 3"/>
          <p:cNvSpPr/>
          <p:nvPr/>
        </p:nvSpPr>
        <p:spPr>
          <a:xfrm>
            <a:off x="660685" y="2152914"/>
            <a:ext cx="5981171" cy="5981171"/>
          </a:xfrm>
          <a:custGeom>
            <a:avLst/>
            <a:gdLst/>
            <a:ahLst/>
            <a:cxnLst/>
            <a:rect l="l" t="t" r="r" b="b"/>
            <a:pathLst>
              <a:path w="5981171" h="5981171">
                <a:moveTo>
                  <a:pt x="0" y="0"/>
                </a:moveTo>
                <a:lnTo>
                  <a:pt x="5981171" y="0"/>
                </a:lnTo>
                <a:lnTo>
                  <a:pt x="5981171" y="5981172"/>
                </a:lnTo>
                <a:lnTo>
                  <a:pt x="0" y="5981172"/>
                </a:lnTo>
                <a:lnTo>
                  <a:pt x="0" y="0"/>
                </a:lnTo>
                <a:close/>
              </a:path>
            </a:pathLst>
          </a:custGeom>
          <a:blipFill>
            <a:blip r:embed="rId3"/>
            <a:stretch>
              <a:fillRect/>
            </a:stretch>
          </a:blipFill>
        </p:spPr>
        <p:txBody>
          <a:bodyPr/>
          <a:lstStyle/>
          <a:p>
            <a:endParaRPr lang="en-CA"/>
          </a:p>
        </p:txBody>
      </p:sp>
      <p:sp>
        <p:nvSpPr>
          <p:cNvPr id="4" name="TextBox 4"/>
          <p:cNvSpPr txBox="1"/>
          <p:nvPr/>
        </p:nvSpPr>
        <p:spPr>
          <a:xfrm>
            <a:off x="8291619" y="428625"/>
            <a:ext cx="9151926" cy="1066800"/>
          </a:xfrm>
          <a:prstGeom prst="rect">
            <a:avLst/>
          </a:prstGeom>
        </p:spPr>
        <p:txBody>
          <a:bodyPr lIns="0" tIns="0" rIns="0" bIns="0" rtlCol="0" anchor="t">
            <a:spAutoFit/>
          </a:bodyPr>
          <a:lstStyle/>
          <a:p>
            <a:pPr algn="l">
              <a:lnSpc>
                <a:spcPts val="7409"/>
              </a:lnSpc>
            </a:pPr>
            <a:r>
              <a:rPr lang="en-US" sz="6175" dirty="0">
                <a:solidFill>
                  <a:srgbClr val="1E1E1E"/>
                </a:solidFill>
                <a:latin typeface="Arial Bold"/>
              </a:rPr>
              <a:t>Civilian harm mitigation</a:t>
            </a:r>
          </a:p>
        </p:txBody>
      </p:sp>
      <p:sp>
        <p:nvSpPr>
          <p:cNvPr id="5" name="TextBox 5"/>
          <p:cNvSpPr txBox="1"/>
          <p:nvPr/>
        </p:nvSpPr>
        <p:spPr>
          <a:xfrm>
            <a:off x="1071066" y="9003030"/>
            <a:ext cx="254298" cy="344805"/>
          </a:xfrm>
          <a:prstGeom prst="rect">
            <a:avLst/>
          </a:prstGeom>
        </p:spPr>
        <p:txBody>
          <a:bodyPr lIns="0" tIns="0" rIns="0" bIns="0" rtlCol="0" anchor="t">
            <a:spAutoFit/>
          </a:bodyPr>
          <a:lstStyle/>
          <a:p>
            <a:pPr algn="ctr">
              <a:lnSpc>
                <a:spcPts val="2520"/>
              </a:lnSpc>
              <a:spcBef>
                <a:spcPct val="0"/>
              </a:spcBef>
            </a:pPr>
            <a:r>
              <a:rPr lang="en-US" sz="1800">
                <a:solidFill>
                  <a:srgbClr val="000000"/>
                </a:solidFill>
                <a:latin typeface="Arial Medium"/>
              </a:rPr>
              <a:t>05</a:t>
            </a:r>
          </a:p>
        </p:txBody>
      </p:sp>
      <p:sp>
        <p:nvSpPr>
          <p:cNvPr id="6" name="TextBox 6"/>
          <p:cNvSpPr txBox="1"/>
          <p:nvPr/>
        </p:nvSpPr>
        <p:spPr>
          <a:xfrm>
            <a:off x="8475864" y="3606722"/>
            <a:ext cx="8783436" cy="2959257"/>
          </a:xfrm>
          <a:prstGeom prst="rect">
            <a:avLst/>
          </a:prstGeom>
        </p:spPr>
        <p:txBody>
          <a:bodyPr lIns="0" tIns="0" rIns="0" bIns="0" rtlCol="0" anchor="t">
            <a:spAutoFit/>
          </a:bodyPr>
          <a:lstStyle/>
          <a:p>
            <a:pPr algn="l">
              <a:lnSpc>
                <a:spcPts val="3841"/>
              </a:lnSpc>
            </a:pPr>
            <a:r>
              <a:rPr lang="en-US" sz="2743" dirty="0">
                <a:solidFill>
                  <a:srgbClr val="1E1E1E"/>
                </a:solidFill>
                <a:latin typeface="Arial Bold"/>
              </a:rPr>
              <a:t>”All measures taken by armed actors to prevent, minimize, and address civilian harm resulting from their operations."​</a:t>
            </a:r>
          </a:p>
          <a:p>
            <a:pPr algn="l">
              <a:lnSpc>
                <a:spcPts val="3841"/>
              </a:lnSpc>
            </a:pPr>
            <a:r>
              <a:rPr lang="en-US" sz="2743" dirty="0">
                <a:solidFill>
                  <a:srgbClr val="1E1E1E"/>
                </a:solidFill>
                <a:latin typeface="Arial Bold"/>
              </a:rPr>
              <a:t>​</a:t>
            </a:r>
          </a:p>
          <a:p>
            <a:pPr algn="ctr">
              <a:lnSpc>
                <a:spcPts val="3841"/>
              </a:lnSpc>
            </a:pPr>
            <a:r>
              <a:rPr lang="en-US" sz="2743" dirty="0">
                <a:solidFill>
                  <a:srgbClr val="1E1E1E"/>
                </a:solidFill>
                <a:latin typeface="Arial Bold"/>
              </a:rPr>
              <a:t> — CIVIC</a:t>
            </a:r>
          </a:p>
          <a:p>
            <a:pPr algn="l">
              <a:lnSpc>
                <a:spcPts val="3841"/>
              </a:lnSpc>
            </a:pPr>
            <a:endParaRPr lang="en-US" sz="2743" dirty="0">
              <a:solidFill>
                <a:srgbClr val="1E1E1E"/>
              </a:solidFill>
              <a:latin typeface="Arial Bo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anim calcmode="lin" valueType="num">
                                      <p:cBhvr additive="base">
                                        <p:cTn id="11"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6">
                                            <p:txEl>
                                              <p:pRg st="0" end="0"/>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6">
                                            <p:txEl>
                                              <p:pRg st="1" end="1"/>
                                            </p:txEl>
                                          </p:spTgt>
                                        </p:tgtEl>
                                        <p:attrNameLst>
                                          <p:attrName>style.visibility</p:attrName>
                                        </p:attrNameLst>
                                      </p:cBhvr>
                                      <p:to>
                                        <p:strVal val="visible"/>
                                      </p:to>
                                    </p:set>
                                    <p:anim calcmode="lin" valueType="num">
                                      <p:cBhvr additive="base">
                                        <p:cTn id="15"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6">
                                            <p:txEl>
                                              <p:pRg st="1" end="1"/>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 calcmode="lin" valueType="num">
                                      <p:cBhvr additive="base">
                                        <p:cTn id="19"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1">
          <a:gsLst>
            <a:gs pos="0">
              <a:srgbClr val="CDFFD8">
                <a:alpha val="100000"/>
              </a:srgbClr>
            </a:gs>
            <a:gs pos="100000">
              <a:srgbClr val="94B9FF">
                <a:alpha val="100000"/>
              </a:srgbClr>
            </a:gs>
          </a:gsLst>
          <a:lin ang="0"/>
        </a:gradFill>
        <a:effectLst/>
      </p:bgPr>
    </p:bg>
    <p:spTree>
      <p:nvGrpSpPr>
        <p:cNvPr id="1" name=""/>
        <p:cNvGrpSpPr/>
        <p:nvPr/>
      </p:nvGrpSpPr>
      <p:grpSpPr>
        <a:xfrm>
          <a:off x="0" y="0"/>
          <a:ext cx="0" cy="0"/>
          <a:chOff x="0" y="0"/>
          <a:chExt cx="0" cy="0"/>
        </a:xfrm>
      </p:grpSpPr>
      <p:sp>
        <p:nvSpPr>
          <p:cNvPr id="2" name="AutoShape 2"/>
          <p:cNvSpPr/>
          <p:nvPr/>
        </p:nvSpPr>
        <p:spPr>
          <a:xfrm>
            <a:off x="5369062" y="0"/>
            <a:ext cx="12918938" cy="10287000"/>
          </a:xfrm>
          <a:prstGeom prst="rect">
            <a:avLst/>
          </a:prstGeom>
          <a:solidFill>
            <a:srgbClr val="FFFFFF"/>
          </a:solidFill>
        </p:spPr>
        <p:txBody>
          <a:bodyPr/>
          <a:lstStyle/>
          <a:p>
            <a:endParaRPr lang="en-CA"/>
          </a:p>
        </p:txBody>
      </p:sp>
      <p:grpSp>
        <p:nvGrpSpPr>
          <p:cNvPr id="3" name="Group 3"/>
          <p:cNvGrpSpPr/>
          <p:nvPr/>
        </p:nvGrpSpPr>
        <p:grpSpPr>
          <a:xfrm>
            <a:off x="5657178" y="8058150"/>
            <a:ext cx="11194505" cy="995106"/>
            <a:chOff x="0" y="0"/>
            <a:chExt cx="14926006" cy="1326807"/>
          </a:xfrm>
        </p:grpSpPr>
        <p:sp>
          <p:nvSpPr>
            <p:cNvPr id="4" name="Freeform 4"/>
            <p:cNvSpPr/>
            <p:nvPr/>
          </p:nvSpPr>
          <p:spPr>
            <a:xfrm>
              <a:off x="0" y="0"/>
              <a:ext cx="1871139" cy="1326807"/>
            </a:xfrm>
            <a:custGeom>
              <a:avLst/>
              <a:gdLst/>
              <a:ahLst/>
              <a:cxnLst/>
              <a:rect l="l" t="t" r="r" b="b"/>
              <a:pathLst>
                <a:path w="1871139" h="1326807">
                  <a:moveTo>
                    <a:pt x="0" y="0"/>
                  </a:moveTo>
                  <a:lnTo>
                    <a:pt x="1871139" y="0"/>
                  </a:lnTo>
                  <a:lnTo>
                    <a:pt x="1871139" y="1326807"/>
                  </a:lnTo>
                  <a:lnTo>
                    <a:pt x="0" y="132680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CA"/>
            </a:p>
          </p:txBody>
        </p:sp>
        <p:sp>
          <p:nvSpPr>
            <p:cNvPr id="5" name="TextBox 5"/>
            <p:cNvSpPr txBox="1"/>
            <p:nvPr/>
          </p:nvSpPr>
          <p:spPr>
            <a:xfrm>
              <a:off x="2215555" y="99397"/>
              <a:ext cx="12710451" cy="603970"/>
            </a:xfrm>
            <a:prstGeom prst="rect">
              <a:avLst/>
            </a:prstGeom>
          </p:spPr>
          <p:txBody>
            <a:bodyPr lIns="0" tIns="0" rIns="0" bIns="0" rtlCol="0" anchor="t">
              <a:spAutoFit/>
            </a:bodyPr>
            <a:lstStyle/>
            <a:p>
              <a:pPr algn="l">
                <a:lnSpc>
                  <a:spcPts val="3514"/>
                </a:lnSpc>
                <a:spcBef>
                  <a:spcPct val="0"/>
                </a:spcBef>
              </a:pPr>
              <a:r>
                <a:rPr lang="en-US" sz="2510" dirty="0">
                  <a:solidFill>
                    <a:srgbClr val="000000"/>
                  </a:solidFill>
                  <a:latin typeface="Arial Bold"/>
                </a:rPr>
                <a:t>Monitoring, learning and applying lessons learned </a:t>
              </a:r>
            </a:p>
          </p:txBody>
        </p:sp>
      </p:grpSp>
      <p:grpSp>
        <p:nvGrpSpPr>
          <p:cNvPr id="6" name="Group 6"/>
          <p:cNvGrpSpPr/>
          <p:nvPr/>
        </p:nvGrpSpPr>
        <p:grpSpPr>
          <a:xfrm>
            <a:off x="5657178" y="2860267"/>
            <a:ext cx="10237943" cy="995106"/>
            <a:chOff x="0" y="0"/>
            <a:chExt cx="13650590" cy="1326807"/>
          </a:xfrm>
        </p:grpSpPr>
        <p:sp>
          <p:nvSpPr>
            <p:cNvPr id="7" name="Freeform 7"/>
            <p:cNvSpPr/>
            <p:nvPr/>
          </p:nvSpPr>
          <p:spPr>
            <a:xfrm>
              <a:off x="0" y="0"/>
              <a:ext cx="1871139" cy="1326807"/>
            </a:xfrm>
            <a:custGeom>
              <a:avLst/>
              <a:gdLst/>
              <a:ahLst/>
              <a:cxnLst/>
              <a:rect l="l" t="t" r="r" b="b"/>
              <a:pathLst>
                <a:path w="1871139" h="1326807">
                  <a:moveTo>
                    <a:pt x="0" y="0"/>
                  </a:moveTo>
                  <a:lnTo>
                    <a:pt x="1871139" y="0"/>
                  </a:lnTo>
                  <a:lnTo>
                    <a:pt x="1871139" y="1326807"/>
                  </a:lnTo>
                  <a:lnTo>
                    <a:pt x="0" y="132680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CA"/>
            </a:p>
          </p:txBody>
        </p:sp>
        <p:sp>
          <p:nvSpPr>
            <p:cNvPr id="8" name="TextBox 8"/>
            <p:cNvSpPr txBox="1"/>
            <p:nvPr/>
          </p:nvSpPr>
          <p:spPr>
            <a:xfrm>
              <a:off x="2215555" y="-104775"/>
              <a:ext cx="11435035" cy="1188161"/>
            </a:xfrm>
            <a:prstGeom prst="rect">
              <a:avLst/>
            </a:prstGeom>
          </p:spPr>
          <p:txBody>
            <a:bodyPr lIns="0" tIns="0" rIns="0" bIns="0" rtlCol="0" anchor="t">
              <a:spAutoFit/>
            </a:bodyPr>
            <a:lstStyle/>
            <a:p>
              <a:pPr algn="l">
                <a:lnSpc>
                  <a:spcPts val="3514"/>
                </a:lnSpc>
              </a:pPr>
              <a:r>
                <a:rPr lang="en-US" sz="2510" dirty="0">
                  <a:solidFill>
                    <a:srgbClr val="000000"/>
                  </a:solidFill>
                  <a:latin typeface="Arial Bold"/>
                </a:rPr>
                <a:t>Civilian-harm mitigation policies</a:t>
              </a:r>
            </a:p>
            <a:p>
              <a:pPr algn="ctr">
                <a:lnSpc>
                  <a:spcPts val="3514"/>
                </a:lnSpc>
                <a:spcBef>
                  <a:spcPct val="0"/>
                </a:spcBef>
              </a:pPr>
              <a:endParaRPr lang="en-US" sz="2510" dirty="0">
                <a:solidFill>
                  <a:srgbClr val="000000"/>
                </a:solidFill>
                <a:latin typeface="Arial Bold"/>
              </a:endParaRPr>
            </a:p>
          </p:txBody>
        </p:sp>
      </p:grpSp>
      <p:grpSp>
        <p:nvGrpSpPr>
          <p:cNvPr id="9" name="Group 9"/>
          <p:cNvGrpSpPr/>
          <p:nvPr/>
        </p:nvGrpSpPr>
        <p:grpSpPr>
          <a:xfrm>
            <a:off x="5657178" y="4645947"/>
            <a:ext cx="12342706" cy="995106"/>
            <a:chOff x="0" y="0"/>
            <a:chExt cx="16456941" cy="1326807"/>
          </a:xfrm>
        </p:grpSpPr>
        <p:sp>
          <p:nvSpPr>
            <p:cNvPr id="10" name="Freeform 10"/>
            <p:cNvSpPr/>
            <p:nvPr/>
          </p:nvSpPr>
          <p:spPr>
            <a:xfrm>
              <a:off x="0" y="0"/>
              <a:ext cx="1871139" cy="1326807"/>
            </a:xfrm>
            <a:custGeom>
              <a:avLst/>
              <a:gdLst/>
              <a:ahLst/>
              <a:cxnLst/>
              <a:rect l="l" t="t" r="r" b="b"/>
              <a:pathLst>
                <a:path w="1871139" h="1326807">
                  <a:moveTo>
                    <a:pt x="0" y="0"/>
                  </a:moveTo>
                  <a:lnTo>
                    <a:pt x="1871139" y="0"/>
                  </a:lnTo>
                  <a:lnTo>
                    <a:pt x="1871139" y="1326807"/>
                  </a:lnTo>
                  <a:lnTo>
                    <a:pt x="0" y="132680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CA"/>
            </a:p>
          </p:txBody>
        </p:sp>
        <p:sp>
          <p:nvSpPr>
            <p:cNvPr id="11" name="TextBox 11"/>
            <p:cNvSpPr txBox="1"/>
            <p:nvPr/>
          </p:nvSpPr>
          <p:spPr>
            <a:xfrm>
              <a:off x="2215555" y="-104775"/>
              <a:ext cx="14241386" cy="603970"/>
            </a:xfrm>
            <a:prstGeom prst="rect">
              <a:avLst/>
            </a:prstGeom>
          </p:spPr>
          <p:txBody>
            <a:bodyPr lIns="0" tIns="0" rIns="0" bIns="0" rtlCol="0" anchor="t">
              <a:spAutoFit/>
            </a:bodyPr>
            <a:lstStyle/>
            <a:p>
              <a:pPr algn="l">
                <a:lnSpc>
                  <a:spcPts val="3514"/>
                </a:lnSpc>
                <a:spcBef>
                  <a:spcPct val="0"/>
                </a:spcBef>
              </a:pPr>
              <a:r>
                <a:rPr lang="en-US" sz="2510" dirty="0">
                  <a:solidFill>
                    <a:srgbClr val="000000"/>
                  </a:solidFill>
                  <a:latin typeface="Arial Bold"/>
                </a:rPr>
                <a:t>Humanitarian assistance policies</a:t>
              </a:r>
            </a:p>
          </p:txBody>
        </p:sp>
      </p:grpSp>
      <p:grpSp>
        <p:nvGrpSpPr>
          <p:cNvPr id="12" name="Group 12"/>
          <p:cNvGrpSpPr/>
          <p:nvPr/>
        </p:nvGrpSpPr>
        <p:grpSpPr>
          <a:xfrm>
            <a:off x="5657178" y="6205794"/>
            <a:ext cx="12342706" cy="995106"/>
            <a:chOff x="0" y="0"/>
            <a:chExt cx="16456941" cy="1326807"/>
          </a:xfrm>
        </p:grpSpPr>
        <p:sp>
          <p:nvSpPr>
            <p:cNvPr id="13" name="Freeform 13"/>
            <p:cNvSpPr/>
            <p:nvPr/>
          </p:nvSpPr>
          <p:spPr>
            <a:xfrm>
              <a:off x="0" y="0"/>
              <a:ext cx="1871139" cy="1326807"/>
            </a:xfrm>
            <a:custGeom>
              <a:avLst/>
              <a:gdLst/>
              <a:ahLst/>
              <a:cxnLst/>
              <a:rect l="l" t="t" r="r" b="b"/>
              <a:pathLst>
                <a:path w="1871139" h="1326807">
                  <a:moveTo>
                    <a:pt x="0" y="0"/>
                  </a:moveTo>
                  <a:lnTo>
                    <a:pt x="1871139" y="0"/>
                  </a:lnTo>
                  <a:lnTo>
                    <a:pt x="1871139" y="1326807"/>
                  </a:lnTo>
                  <a:lnTo>
                    <a:pt x="0" y="132680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CA"/>
            </a:p>
          </p:txBody>
        </p:sp>
        <p:sp>
          <p:nvSpPr>
            <p:cNvPr id="14" name="TextBox 14"/>
            <p:cNvSpPr txBox="1"/>
            <p:nvPr/>
          </p:nvSpPr>
          <p:spPr>
            <a:xfrm>
              <a:off x="2215555" y="16931"/>
              <a:ext cx="14241386" cy="1188170"/>
            </a:xfrm>
            <a:prstGeom prst="rect">
              <a:avLst/>
            </a:prstGeom>
          </p:spPr>
          <p:txBody>
            <a:bodyPr lIns="0" tIns="0" rIns="0" bIns="0" rtlCol="0" anchor="t">
              <a:spAutoFit/>
            </a:bodyPr>
            <a:lstStyle/>
            <a:p>
              <a:pPr algn="l">
                <a:lnSpc>
                  <a:spcPts val="3514"/>
                </a:lnSpc>
                <a:spcBef>
                  <a:spcPct val="0"/>
                </a:spcBef>
              </a:pPr>
              <a:r>
                <a:rPr lang="en-US" sz="2510" dirty="0">
                  <a:solidFill>
                    <a:srgbClr val="000000"/>
                  </a:solidFill>
                  <a:latin typeface="Arial Bold"/>
                </a:rPr>
                <a:t>Issues related to personnel, notably resourcing and training of staff and</a:t>
              </a:r>
            </a:p>
          </p:txBody>
        </p:sp>
      </p:grpSp>
      <p:sp>
        <p:nvSpPr>
          <p:cNvPr id="15" name="Freeform 15"/>
          <p:cNvSpPr/>
          <p:nvPr/>
        </p:nvSpPr>
        <p:spPr>
          <a:xfrm>
            <a:off x="1028700" y="3583653"/>
            <a:ext cx="3307270" cy="4114800"/>
          </a:xfrm>
          <a:custGeom>
            <a:avLst/>
            <a:gdLst/>
            <a:ahLst/>
            <a:cxnLst/>
            <a:rect l="l" t="t" r="r" b="b"/>
            <a:pathLst>
              <a:path w="3307270" h="4114800">
                <a:moveTo>
                  <a:pt x="0" y="0"/>
                </a:moveTo>
                <a:lnTo>
                  <a:pt x="3307270" y="0"/>
                </a:lnTo>
                <a:lnTo>
                  <a:pt x="3307270" y="4114800"/>
                </a:lnTo>
                <a:lnTo>
                  <a:pt x="0" y="411480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CA"/>
          </a:p>
        </p:txBody>
      </p:sp>
      <p:sp>
        <p:nvSpPr>
          <p:cNvPr id="16" name="TextBox 16"/>
          <p:cNvSpPr txBox="1"/>
          <p:nvPr/>
        </p:nvSpPr>
        <p:spPr>
          <a:xfrm>
            <a:off x="8137241" y="397822"/>
            <a:ext cx="7382580" cy="1601221"/>
          </a:xfrm>
          <a:prstGeom prst="rect">
            <a:avLst/>
          </a:prstGeom>
        </p:spPr>
        <p:txBody>
          <a:bodyPr lIns="0" tIns="0" rIns="0" bIns="0" rtlCol="0" anchor="t">
            <a:spAutoFit/>
          </a:bodyPr>
          <a:lstStyle/>
          <a:p>
            <a:pPr algn="ctr">
              <a:lnSpc>
                <a:spcPts val="5977"/>
              </a:lnSpc>
            </a:pPr>
            <a:r>
              <a:rPr lang="en-US" sz="4981" dirty="0">
                <a:solidFill>
                  <a:srgbClr val="1E1E1E"/>
                </a:solidFill>
                <a:latin typeface="Arial Bold"/>
              </a:rPr>
              <a:t>Areas of civilian-harm mitigation policies:</a:t>
            </a:r>
          </a:p>
        </p:txBody>
      </p:sp>
      <p:sp>
        <p:nvSpPr>
          <p:cNvPr id="17" name="TextBox 17"/>
          <p:cNvSpPr txBox="1"/>
          <p:nvPr/>
        </p:nvSpPr>
        <p:spPr>
          <a:xfrm>
            <a:off x="1028700" y="8913495"/>
            <a:ext cx="672645" cy="344805"/>
          </a:xfrm>
          <a:prstGeom prst="rect">
            <a:avLst/>
          </a:prstGeom>
        </p:spPr>
        <p:txBody>
          <a:bodyPr lIns="0" tIns="0" rIns="0" bIns="0" rtlCol="0" anchor="t">
            <a:spAutoFit/>
          </a:bodyPr>
          <a:lstStyle/>
          <a:p>
            <a:pPr algn="l">
              <a:lnSpc>
                <a:spcPts val="2520"/>
              </a:lnSpc>
            </a:pPr>
            <a:r>
              <a:rPr lang="en-US" sz="1800">
                <a:solidFill>
                  <a:srgbClr val="1E1E1E"/>
                </a:solidFill>
                <a:latin typeface="Arial"/>
              </a:rPr>
              <a:t>06</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ppt_x"/>
                                          </p:val>
                                        </p:tav>
                                        <p:tav tm="100000">
                                          <p:val>
                                            <p:strVal val="#ppt_x"/>
                                          </p:val>
                                        </p:tav>
                                      </p:tavLst>
                                    </p:anim>
                                    <p:anim calcmode="lin" valueType="num">
                                      <p:cBhvr additive="base">
                                        <p:cTn id="1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500" fill="hold"/>
                                        <p:tgtEl>
                                          <p:spTgt spid="12"/>
                                        </p:tgtEl>
                                        <p:attrNameLst>
                                          <p:attrName>ppt_x</p:attrName>
                                        </p:attrNameLst>
                                      </p:cBhvr>
                                      <p:tavLst>
                                        <p:tav tm="0">
                                          <p:val>
                                            <p:strVal val="#ppt_x"/>
                                          </p:val>
                                        </p:tav>
                                        <p:tav tm="100000">
                                          <p:val>
                                            <p:strVal val="#ppt_x"/>
                                          </p:val>
                                        </p:tav>
                                      </p:tavLst>
                                    </p:anim>
                                    <p:anim calcmode="lin" valueType="num">
                                      <p:cBhvr additive="base">
                                        <p:cTn id="2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3"/>
                                        </p:tgtEl>
                                        <p:attrNameLst>
                                          <p:attrName>style.visibility</p:attrName>
                                        </p:attrNameLst>
                                      </p:cBhvr>
                                      <p:to>
                                        <p:strVal val="visible"/>
                                      </p:to>
                                    </p:set>
                                    <p:anim calcmode="lin" valueType="num">
                                      <p:cBhvr additive="base">
                                        <p:cTn id="29" dur="500" fill="hold"/>
                                        <p:tgtEl>
                                          <p:spTgt spid="3"/>
                                        </p:tgtEl>
                                        <p:attrNameLst>
                                          <p:attrName>ppt_x</p:attrName>
                                        </p:attrNameLst>
                                      </p:cBhvr>
                                      <p:tavLst>
                                        <p:tav tm="0">
                                          <p:val>
                                            <p:strVal val="#ppt_x"/>
                                          </p:val>
                                        </p:tav>
                                        <p:tav tm="100000">
                                          <p:val>
                                            <p:strVal val="#ppt_x"/>
                                          </p:val>
                                        </p:tav>
                                      </p:tavLst>
                                    </p:anim>
                                    <p:anim calcmode="lin" valueType="num">
                                      <p:cBhvr additive="base">
                                        <p:cTn id="3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t="-8328" b="-8328"/>
            </a:stretch>
          </a:blipFill>
        </p:spPr>
        <p:txBody>
          <a:bodyPr/>
          <a:lstStyle/>
          <a:p>
            <a:endParaRPr lang="en-CA"/>
          </a:p>
        </p:txBody>
      </p:sp>
      <p:sp>
        <p:nvSpPr>
          <p:cNvPr id="3" name="TextBox 3"/>
          <p:cNvSpPr txBox="1"/>
          <p:nvPr/>
        </p:nvSpPr>
        <p:spPr>
          <a:xfrm>
            <a:off x="0" y="2901950"/>
            <a:ext cx="18288000" cy="3777188"/>
          </a:xfrm>
          <a:prstGeom prst="rect">
            <a:avLst/>
          </a:prstGeom>
        </p:spPr>
        <p:txBody>
          <a:bodyPr lIns="0" tIns="0" rIns="0" bIns="0" rtlCol="0" anchor="t">
            <a:spAutoFit/>
          </a:bodyPr>
          <a:lstStyle/>
          <a:p>
            <a:pPr algn="ctr">
              <a:lnSpc>
                <a:spcPts val="15400"/>
              </a:lnSpc>
              <a:spcBef>
                <a:spcPct val="0"/>
              </a:spcBef>
            </a:pPr>
            <a:r>
              <a:rPr lang="en-US" sz="11000" dirty="0">
                <a:solidFill>
                  <a:schemeClr val="bg1"/>
                </a:solidFill>
                <a:latin typeface="Arial"/>
              </a:rPr>
              <a:t>Current issues and trends in civilian harm mitigation</a:t>
            </a:r>
          </a:p>
        </p:txBody>
      </p:sp>
      <p:sp>
        <p:nvSpPr>
          <p:cNvPr id="4" name="TextBox 4"/>
          <p:cNvSpPr txBox="1"/>
          <p:nvPr/>
        </p:nvSpPr>
        <p:spPr>
          <a:xfrm>
            <a:off x="1028700" y="8913495"/>
            <a:ext cx="672645" cy="344805"/>
          </a:xfrm>
          <a:prstGeom prst="rect">
            <a:avLst/>
          </a:prstGeom>
        </p:spPr>
        <p:txBody>
          <a:bodyPr lIns="0" tIns="0" rIns="0" bIns="0" rtlCol="0" anchor="t">
            <a:spAutoFit/>
          </a:bodyPr>
          <a:lstStyle/>
          <a:p>
            <a:pPr algn="l">
              <a:lnSpc>
                <a:spcPts val="2520"/>
              </a:lnSpc>
            </a:pPr>
            <a:r>
              <a:rPr lang="en-US" sz="1800">
                <a:solidFill>
                  <a:srgbClr val="FFFFFF"/>
                </a:solidFill>
                <a:latin typeface="Arial"/>
              </a:rPr>
              <a:t>07</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1">
          <a:gsLst>
            <a:gs pos="0">
              <a:srgbClr val="CDFFD8">
                <a:alpha val="100000"/>
              </a:srgbClr>
            </a:gs>
            <a:gs pos="100000">
              <a:srgbClr val="94B9FF">
                <a:alpha val="100000"/>
              </a:srgbClr>
            </a:gs>
          </a:gsLst>
          <a:lin ang="0"/>
        </a:gradFill>
        <a:effectLst/>
      </p:bgPr>
    </p:bg>
    <p:spTree>
      <p:nvGrpSpPr>
        <p:cNvPr id="1" name=""/>
        <p:cNvGrpSpPr/>
        <p:nvPr/>
      </p:nvGrpSpPr>
      <p:grpSpPr>
        <a:xfrm>
          <a:off x="0" y="0"/>
          <a:ext cx="0" cy="0"/>
          <a:chOff x="0" y="0"/>
          <a:chExt cx="0" cy="0"/>
        </a:xfrm>
      </p:grpSpPr>
      <p:sp>
        <p:nvSpPr>
          <p:cNvPr id="2" name="TextBox 2"/>
          <p:cNvSpPr txBox="1"/>
          <p:nvPr/>
        </p:nvSpPr>
        <p:spPr>
          <a:xfrm>
            <a:off x="1005964" y="885825"/>
            <a:ext cx="11719198" cy="2154436"/>
          </a:xfrm>
          <a:prstGeom prst="rect">
            <a:avLst/>
          </a:prstGeom>
        </p:spPr>
        <p:txBody>
          <a:bodyPr lIns="0" tIns="0" rIns="0" bIns="0" rtlCol="0" anchor="t">
            <a:spAutoFit/>
          </a:bodyPr>
          <a:lstStyle/>
          <a:p>
            <a:pPr algn="l">
              <a:lnSpc>
                <a:spcPts val="8400"/>
              </a:lnSpc>
            </a:pPr>
            <a:r>
              <a:rPr lang="en-US" sz="7000" dirty="0">
                <a:solidFill>
                  <a:srgbClr val="1E1E1E"/>
                </a:solidFill>
                <a:latin typeface="Arial Bold"/>
              </a:rPr>
              <a:t>Civilian-harm mitigation policies</a:t>
            </a:r>
          </a:p>
        </p:txBody>
      </p:sp>
      <p:grpSp>
        <p:nvGrpSpPr>
          <p:cNvPr id="3" name="Group 3"/>
          <p:cNvGrpSpPr/>
          <p:nvPr/>
        </p:nvGrpSpPr>
        <p:grpSpPr>
          <a:xfrm>
            <a:off x="658359" y="5143500"/>
            <a:ext cx="4836273" cy="2427832"/>
            <a:chOff x="0" y="0"/>
            <a:chExt cx="6448363" cy="3237109"/>
          </a:xfrm>
        </p:grpSpPr>
        <p:sp>
          <p:nvSpPr>
            <p:cNvPr id="4" name="AutoShape 4"/>
            <p:cNvSpPr/>
            <p:nvPr/>
          </p:nvSpPr>
          <p:spPr>
            <a:xfrm>
              <a:off x="615046" y="1662139"/>
              <a:ext cx="5833317" cy="0"/>
            </a:xfrm>
            <a:prstGeom prst="line">
              <a:avLst/>
            </a:prstGeom>
            <a:ln w="76200" cap="rnd">
              <a:solidFill>
                <a:srgbClr val="000000"/>
              </a:solidFill>
              <a:prstDash val="sysDot"/>
              <a:headEnd type="none" w="sm" len="sm"/>
              <a:tailEnd type="none" w="sm" len="sm"/>
            </a:ln>
          </p:spPr>
          <p:txBody>
            <a:bodyPr/>
            <a:lstStyle/>
            <a:p>
              <a:endParaRPr lang="en-CA"/>
            </a:p>
          </p:txBody>
        </p:sp>
        <p:sp>
          <p:nvSpPr>
            <p:cNvPr id="5" name="TextBox 5"/>
            <p:cNvSpPr txBox="1"/>
            <p:nvPr/>
          </p:nvSpPr>
          <p:spPr>
            <a:xfrm>
              <a:off x="493788" y="2094574"/>
              <a:ext cx="5954574" cy="1142535"/>
            </a:xfrm>
            <a:prstGeom prst="rect">
              <a:avLst/>
            </a:prstGeom>
          </p:spPr>
          <p:txBody>
            <a:bodyPr lIns="0" tIns="0" rIns="0" bIns="0" rtlCol="0" anchor="t">
              <a:spAutoFit/>
            </a:bodyPr>
            <a:lstStyle/>
            <a:p>
              <a:pPr algn="ctr">
                <a:lnSpc>
                  <a:spcPts val="3884"/>
                </a:lnSpc>
              </a:pPr>
              <a:r>
                <a:rPr lang="en-US" sz="3200" dirty="0">
                  <a:solidFill>
                    <a:srgbClr val="1E1E1E"/>
                  </a:solidFill>
                  <a:latin typeface="Arial Bold"/>
                </a:rPr>
                <a:t>Codes of conduct</a:t>
              </a:r>
            </a:p>
            <a:p>
              <a:pPr algn="l">
                <a:lnSpc>
                  <a:spcPts val="2625"/>
                </a:lnSpc>
              </a:pPr>
              <a:endParaRPr lang="en-US" sz="2774" dirty="0">
                <a:solidFill>
                  <a:srgbClr val="1E1E1E"/>
                </a:solidFill>
                <a:latin typeface="Arial Bold"/>
              </a:endParaRPr>
            </a:p>
          </p:txBody>
        </p:sp>
        <p:sp>
          <p:nvSpPr>
            <p:cNvPr id="6" name="AutoShape 6"/>
            <p:cNvSpPr/>
            <p:nvPr/>
          </p:nvSpPr>
          <p:spPr>
            <a:xfrm>
              <a:off x="0" y="0"/>
              <a:ext cx="1406193" cy="1295744"/>
            </a:xfrm>
            <a:prstGeom prst="rect">
              <a:avLst/>
            </a:prstGeom>
            <a:gradFill rotWithShape="1">
              <a:gsLst>
                <a:gs pos="0">
                  <a:srgbClr val="FFDE59">
                    <a:alpha val="100000"/>
                  </a:srgbClr>
                </a:gs>
                <a:gs pos="100000">
                  <a:srgbClr val="FF914D">
                    <a:alpha val="100000"/>
                  </a:srgbClr>
                </a:gs>
              </a:gsLst>
              <a:lin ang="0"/>
            </a:gradFill>
          </p:spPr>
          <p:txBody>
            <a:bodyPr lIns="91440" tIns="45720" rIns="91440" bIns="45720" anchor="ctr"/>
            <a:lstStyle/>
            <a:p>
              <a:pPr algn="ctr"/>
              <a:r>
                <a:rPr lang="en-CA" sz="3200" dirty="0">
                  <a:solidFill>
                    <a:schemeClr val="bg1"/>
                  </a:solidFill>
                  <a:latin typeface="Arial"/>
                  <a:ea typeface="Calibri"/>
                  <a:cs typeface="Calibri"/>
                </a:rPr>
                <a:t>1</a:t>
              </a:r>
            </a:p>
          </p:txBody>
        </p:sp>
      </p:grpSp>
      <p:grpSp>
        <p:nvGrpSpPr>
          <p:cNvPr id="7" name="Group 7"/>
          <p:cNvGrpSpPr/>
          <p:nvPr/>
        </p:nvGrpSpPr>
        <p:grpSpPr>
          <a:xfrm>
            <a:off x="6685525" y="5143500"/>
            <a:ext cx="4916950" cy="2071068"/>
            <a:chOff x="0" y="0"/>
            <a:chExt cx="6555933" cy="2761423"/>
          </a:xfrm>
        </p:grpSpPr>
        <p:sp>
          <p:nvSpPr>
            <p:cNvPr id="8" name="AutoShape 8"/>
            <p:cNvSpPr/>
            <p:nvPr/>
          </p:nvSpPr>
          <p:spPr>
            <a:xfrm>
              <a:off x="421937" y="1640549"/>
              <a:ext cx="5833317" cy="0"/>
            </a:xfrm>
            <a:prstGeom prst="line">
              <a:avLst/>
            </a:prstGeom>
            <a:ln w="76200" cap="rnd">
              <a:solidFill>
                <a:srgbClr val="000000"/>
              </a:solidFill>
              <a:prstDash val="sysDot"/>
              <a:headEnd type="none" w="sm" len="sm"/>
              <a:tailEnd type="none" w="sm" len="sm"/>
            </a:ln>
          </p:spPr>
          <p:txBody>
            <a:bodyPr/>
            <a:lstStyle/>
            <a:p>
              <a:endParaRPr lang="en-CA"/>
            </a:p>
          </p:txBody>
        </p:sp>
        <p:sp>
          <p:nvSpPr>
            <p:cNvPr id="9" name="TextBox 9"/>
            <p:cNvSpPr txBox="1"/>
            <p:nvPr/>
          </p:nvSpPr>
          <p:spPr>
            <a:xfrm>
              <a:off x="0" y="2094574"/>
              <a:ext cx="6555933" cy="666849"/>
            </a:xfrm>
            <a:prstGeom prst="rect">
              <a:avLst/>
            </a:prstGeom>
          </p:spPr>
          <p:txBody>
            <a:bodyPr lIns="0" tIns="0" rIns="0" bIns="0" rtlCol="0" anchor="t">
              <a:spAutoFit/>
            </a:bodyPr>
            <a:lstStyle/>
            <a:p>
              <a:pPr algn="ctr">
                <a:lnSpc>
                  <a:spcPts val="3877"/>
                </a:lnSpc>
              </a:pPr>
              <a:r>
                <a:rPr lang="en-US" sz="3200" dirty="0">
                  <a:solidFill>
                    <a:srgbClr val="1E1E1E"/>
                  </a:solidFill>
                  <a:latin typeface="Arial Bold"/>
                </a:rPr>
                <a:t>Rules of engagement</a:t>
              </a:r>
            </a:p>
          </p:txBody>
        </p:sp>
        <p:sp>
          <p:nvSpPr>
            <p:cNvPr id="10" name="AutoShape 10"/>
            <p:cNvSpPr/>
            <p:nvPr/>
          </p:nvSpPr>
          <p:spPr>
            <a:xfrm>
              <a:off x="0" y="0"/>
              <a:ext cx="1406193" cy="1295744"/>
            </a:xfrm>
            <a:prstGeom prst="rect">
              <a:avLst/>
            </a:prstGeom>
            <a:gradFill rotWithShape="1">
              <a:gsLst>
                <a:gs pos="0">
                  <a:srgbClr val="FFDE59">
                    <a:alpha val="100000"/>
                  </a:srgbClr>
                </a:gs>
                <a:gs pos="100000">
                  <a:srgbClr val="FF914D">
                    <a:alpha val="100000"/>
                  </a:srgbClr>
                </a:gs>
              </a:gsLst>
              <a:lin ang="0"/>
            </a:gradFill>
          </p:spPr>
          <p:txBody>
            <a:bodyPr/>
            <a:lstStyle/>
            <a:p>
              <a:endParaRPr lang="en-CA"/>
            </a:p>
          </p:txBody>
        </p:sp>
      </p:grpSp>
      <p:grpSp>
        <p:nvGrpSpPr>
          <p:cNvPr id="11" name="Group 11"/>
          <p:cNvGrpSpPr/>
          <p:nvPr/>
        </p:nvGrpSpPr>
        <p:grpSpPr>
          <a:xfrm>
            <a:off x="12554466" y="5143500"/>
            <a:ext cx="4704834" cy="2927969"/>
            <a:chOff x="0" y="0"/>
            <a:chExt cx="6273113" cy="3903958"/>
          </a:xfrm>
        </p:grpSpPr>
        <p:sp>
          <p:nvSpPr>
            <p:cNvPr id="12" name="AutoShape 12"/>
            <p:cNvSpPr/>
            <p:nvPr/>
          </p:nvSpPr>
          <p:spPr>
            <a:xfrm>
              <a:off x="439796" y="1618959"/>
              <a:ext cx="5833317" cy="0"/>
            </a:xfrm>
            <a:prstGeom prst="line">
              <a:avLst/>
            </a:prstGeom>
            <a:ln w="76200" cap="rnd">
              <a:solidFill>
                <a:srgbClr val="000000"/>
              </a:solidFill>
              <a:prstDash val="sysDot"/>
              <a:headEnd type="none" w="sm" len="sm"/>
              <a:tailEnd type="none" w="sm" len="sm"/>
            </a:ln>
          </p:spPr>
          <p:txBody>
            <a:bodyPr/>
            <a:lstStyle/>
            <a:p>
              <a:endParaRPr lang="en-CA"/>
            </a:p>
          </p:txBody>
        </p:sp>
        <p:sp>
          <p:nvSpPr>
            <p:cNvPr id="13" name="TextBox 13"/>
            <p:cNvSpPr txBox="1"/>
            <p:nvPr/>
          </p:nvSpPr>
          <p:spPr>
            <a:xfrm>
              <a:off x="318539" y="2094574"/>
              <a:ext cx="5954574" cy="1809384"/>
            </a:xfrm>
            <a:prstGeom prst="rect">
              <a:avLst/>
            </a:prstGeom>
          </p:spPr>
          <p:txBody>
            <a:bodyPr lIns="0" tIns="0" rIns="0" bIns="0" rtlCol="0" anchor="t">
              <a:spAutoFit/>
            </a:bodyPr>
            <a:lstStyle/>
            <a:p>
              <a:pPr algn="ctr">
                <a:lnSpc>
                  <a:spcPts val="3884"/>
                </a:lnSpc>
              </a:pPr>
              <a:r>
                <a:rPr lang="en-US" sz="3200" dirty="0">
                  <a:solidFill>
                    <a:srgbClr val="1E1E1E"/>
                  </a:solidFill>
                  <a:latin typeface="Arial Bold"/>
                </a:rPr>
                <a:t>Military doctrine and instructions, etc.</a:t>
              </a:r>
            </a:p>
            <a:p>
              <a:pPr algn="l">
                <a:lnSpc>
                  <a:spcPts val="2625"/>
                </a:lnSpc>
              </a:pPr>
              <a:endParaRPr lang="en-US" sz="2774" dirty="0">
                <a:solidFill>
                  <a:srgbClr val="1E1E1E"/>
                </a:solidFill>
                <a:latin typeface="Arial Bold"/>
              </a:endParaRPr>
            </a:p>
          </p:txBody>
        </p:sp>
        <p:sp>
          <p:nvSpPr>
            <p:cNvPr id="14" name="AutoShape 14"/>
            <p:cNvSpPr/>
            <p:nvPr/>
          </p:nvSpPr>
          <p:spPr>
            <a:xfrm>
              <a:off x="0" y="0"/>
              <a:ext cx="1406193" cy="1295744"/>
            </a:xfrm>
            <a:prstGeom prst="rect">
              <a:avLst/>
            </a:prstGeom>
            <a:gradFill rotWithShape="1">
              <a:gsLst>
                <a:gs pos="0">
                  <a:srgbClr val="FFDE59">
                    <a:alpha val="100000"/>
                  </a:srgbClr>
                </a:gs>
                <a:gs pos="100000">
                  <a:srgbClr val="FF914D">
                    <a:alpha val="100000"/>
                  </a:srgbClr>
                </a:gs>
              </a:gsLst>
              <a:lin ang="0"/>
            </a:gradFill>
          </p:spPr>
          <p:txBody>
            <a:bodyPr/>
            <a:lstStyle/>
            <a:p>
              <a:endParaRPr lang="en-CA"/>
            </a:p>
          </p:txBody>
        </p:sp>
      </p:grpSp>
      <p:sp>
        <p:nvSpPr>
          <p:cNvPr id="15" name="TextBox 15"/>
          <p:cNvSpPr txBox="1"/>
          <p:nvPr/>
        </p:nvSpPr>
        <p:spPr>
          <a:xfrm>
            <a:off x="1028700" y="8913495"/>
            <a:ext cx="672645" cy="344805"/>
          </a:xfrm>
          <a:prstGeom prst="rect">
            <a:avLst/>
          </a:prstGeom>
        </p:spPr>
        <p:txBody>
          <a:bodyPr lIns="0" tIns="0" rIns="0" bIns="0" rtlCol="0" anchor="t">
            <a:spAutoFit/>
          </a:bodyPr>
          <a:lstStyle/>
          <a:p>
            <a:pPr algn="l">
              <a:lnSpc>
                <a:spcPts val="2520"/>
              </a:lnSpc>
            </a:pPr>
            <a:r>
              <a:rPr lang="en-US" sz="1800">
                <a:solidFill>
                  <a:srgbClr val="1E1E1E"/>
                </a:solidFill>
                <a:latin typeface="Arial"/>
              </a:rPr>
              <a:t>08</a:t>
            </a:r>
          </a:p>
        </p:txBody>
      </p:sp>
      <p:sp>
        <p:nvSpPr>
          <p:cNvPr id="17" name="TextBox 16">
            <a:extLst>
              <a:ext uri="{FF2B5EF4-FFF2-40B4-BE49-F238E27FC236}">
                <a16:creationId xmlns:a16="http://schemas.microsoft.com/office/drawing/2014/main" id="{841C0DAC-47A5-90D8-0F32-29562C2D4BC8}"/>
              </a:ext>
            </a:extLst>
          </p:cNvPr>
          <p:cNvSpPr txBox="1"/>
          <p:nvPr/>
        </p:nvSpPr>
        <p:spPr>
          <a:xfrm>
            <a:off x="6990347" y="5441282"/>
            <a:ext cx="749823"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CA" sz="3200" dirty="0">
                <a:solidFill>
                  <a:srgbClr val="FFFFFF"/>
                </a:solidFill>
                <a:latin typeface="Arial"/>
              </a:rPr>
              <a:t>2</a:t>
            </a:r>
            <a:endParaRPr lang="en-US" sz="3200" dirty="0"/>
          </a:p>
        </p:txBody>
      </p:sp>
      <p:sp>
        <p:nvSpPr>
          <p:cNvPr id="18" name="TextBox 17">
            <a:extLst>
              <a:ext uri="{FF2B5EF4-FFF2-40B4-BE49-F238E27FC236}">
                <a16:creationId xmlns:a16="http://schemas.microsoft.com/office/drawing/2014/main" id="{9E86E814-A1F1-AF0C-2090-20AD76C2284E}"/>
              </a:ext>
            </a:extLst>
          </p:cNvPr>
          <p:cNvSpPr txBox="1"/>
          <p:nvPr/>
        </p:nvSpPr>
        <p:spPr>
          <a:xfrm>
            <a:off x="12900861" y="5441282"/>
            <a:ext cx="2743200"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CA" sz="3200" dirty="0">
                <a:solidFill>
                  <a:srgbClr val="FFFFFF"/>
                </a:solidFill>
                <a:latin typeface="Arial"/>
              </a:rPr>
              <a:t>3</a:t>
            </a:r>
            <a:endParaRPr lang="en-US" sz="3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500" fill="hold"/>
                                        <p:tgtEl>
                                          <p:spTgt spid="11"/>
                                        </p:tgtEl>
                                        <p:attrNameLst>
                                          <p:attrName>ppt_x</p:attrName>
                                        </p:attrNameLst>
                                      </p:cBhvr>
                                      <p:tavLst>
                                        <p:tav tm="0">
                                          <p:val>
                                            <p:strVal val="#ppt_x"/>
                                          </p:val>
                                        </p:tav>
                                        <p:tav tm="100000">
                                          <p:val>
                                            <p:strVal val="#ppt_x"/>
                                          </p:val>
                                        </p:tav>
                                      </p:tavLst>
                                    </p:anim>
                                    <p:anim calcmode="lin" valueType="num">
                                      <p:cBhvr additive="base">
                                        <p:cTn id="2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rotWithShape="1">
          <a:gsLst>
            <a:gs pos="0">
              <a:srgbClr val="CDFFD8">
                <a:alpha val="100000"/>
              </a:srgbClr>
            </a:gs>
            <a:gs pos="100000">
              <a:srgbClr val="94B9FF">
                <a:alpha val="100000"/>
              </a:srgbClr>
            </a:gs>
          </a:gsLst>
          <a:lin ang="0"/>
        </a:gradFill>
        <a:effectLst/>
      </p:bgPr>
    </p:bg>
    <p:spTree>
      <p:nvGrpSpPr>
        <p:cNvPr id="1" name=""/>
        <p:cNvGrpSpPr/>
        <p:nvPr/>
      </p:nvGrpSpPr>
      <p:grpSpPr>
        <a:xfrm>
          <a:off x="0" y="0"/>
          <a:ext cx="0" cy="0"/>
          <a:chOff x="0" y="0"/>
          <a:chExt cx="0" cy="0"/>
        </a:xfrm>
      </p:grpSpPr>
      <p:sp>
        <p:nvSpPr>
          <p:cNvPr id="2" name="AutoShape 2"/>
          <p:cNvSpPr/>
          <p:nvPr/>
        </p:nvSpPr>
        <p:spPr>
          <a:xfrm>
            <a:off x="5369062" y="0"/>
            <a:ext cx="12918938" cy="10287000"/>
          </a:xfrm>
          <a:prstGeom prst="rect">
            <a:avLst/>
          </a:prstGeom>
          <a:solidFill>
            <a:srgbClr val="FFFFFF"/>
          </a:solidFill>
        </p:spPr>
        <p:txBody>
          <a:bodyPr/>
          <a:lstStyle/>
          <a:p>
            <a:endParaRPr lang="en-CA"/>
          </a:p>
        </p:txBody>
      </p:sp>
      <p:sp>
        <p:nvSpPr>
          <p:cNvPr id="3" name="Freeform 3"/>
          <p:cNvSpPr/>
          <p:nvPr/>
        </p:nvSpPr>
        <p:spPr>
          <a:xfrm>
            <a:off x="6380131" y="3914352"/>
            <a:ext cx="755124" cy="881779"/>
          </a:xfrm>
          <a:custGeom>
            <a:avLst/>
            <a:gdLst/>
            <a:ahLst/>
            <a:cxnLst/>
            <a:rect l="l" t="t" r="r" b="b"/>
            <a:pathLst>
              <a:path w="755124" h="881779">
                <a:moveTo>
                  <a:pt x="0" y="0"/>
                </a:moveTo>
                <a:lnTo>
                  <a:pt x="755123" y="0"/>
                </a:lnTo>
                <a:lnTo>
                  <a:pt x="755123" y="881780"/>
                </a:lnTo>
                <a:lnTo>
                  <a:pt x="0" y="88178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CA"/>
          </a:p>
        </p:txBody>
      </p:sp>
      <p:sp>
        <p:nvSpPr>
          <p:cNvPr id="4" name="Freeform 4"/>
          <p:cNvSpPr/>
          <p:nvPr/>
        </p:nvSpPr>
        <p:spPr>
          <a:xfrm>
            <a:off x="6380131" y="5143500"/>
            <a:ext cx="755124" cy="881779"/>
          </a:xfrm>
          <a:custGeom>
            <a:avLst/>
            <a:gdLst/>
            <a:ahLst/>
            <a:cxnLst/>
            <a:rect l="l" t="t" r="r" b="b"/>
            <a:pathLst>
              <a:path w="755124" h="881779">
                <a:moveTo>
                  <a:pt x="0" y="0"/>
                </a:moveTo>
                <a:lnTo>
                  <a:pt x="755123" y="0"/>
                </a:lnTo>
                <a:lnTo>
                  <a:pt x="755123" y="881779"/>
                </a:lnTo>
                <a:lnTo>
                  <a:pt x="0" y="88177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CA"/>
          </a:p>
        </p:txBody>
      </p:sp>
      <p:sp>
        <p:nvSpPr>
          <p:cNvPr id="5" name="Freeform 5"/>
          <p:cNvSpPr/>
          <p:nvPr/>
        </p:nvSpPr>
        <p:spPr>
          <a:xfrm>
            <a:off x="6380131" y="6372648"/>
            <a:ext cx="755124" cy="881779"/>
          </a:xfrm>
          <a:custGeom>
            <a:avLst/>
            <a:gdLst/>
            <a:ahLst/>
            <a:cxnLst/>
            <a:rect l="l" t="t" r="r" b="b"/>
            <a:pathLst>
              <a:path w="755124" h="881779">
                <a:moveTo>
                  <a:pt x="0" y="0"/>
                </a:moveTo>
                <a:lnTo>
                  <a:pt x="755123" y="0"/>
                </a:lnTo>
                <a:lnTo>
                  <a:pt x="755123" y="881779"/>
                </a:lnTo>
                <a:lnTo>
                  <a:pt x="0" y="88177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CA"/>
          </a:p>
        </p:txBody>
      </p:sp>
      <p:sp>
        <p:nvSpPr>
          <p:cNvPr id="6" name="Freeform 6"/>
          <p:cNvSpPr/>
          <p:nvPr/>
        </p:nvSpPr>
        <p:spPr>
          <a:xfrm>
            <a:off x="6380131" y="7601795"/>
            <a:ext cx="755124" cy="881779"/>
          </a:xfrm>
          <a:custGeom>
            <a:avLst/>
            <a:gdLst/>
            <a:ahLst/>
            <a:cxnLst/>
            <a:rect l="l" t="t" r="r" b="b"/>
            <a:pathLst>
              <a:path w="755124" h="881779">
                <a:moveTo>
                  <a:pt x="0" y="0"/>
                </a:moveTo>
                <a:lnTo>
                  <a:pt x="755123" y="0"/>
                </a:lnTo>
                <a:lnTo>
                  <a:pt x="755123" y="881780"/>
                </a:lnTo>
                <a:lnTo>
                  <a:pt x="0" y="88178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CA"/>
          </a:p>
        </p:txBody>
      </p:sp>
      <p:sp>
        <p:nvSpPr>
          <p:cNvPr id="7" name="Freeform 7"/>
          <p:cNvSpPr/>
          <p:nvPr/>
        </p:nvSpPr>
        <p:spPr>
          <a:xfrm>
            <a:off x="417665" y="3001176"/>
            <a:ext cx="4284647" cy="4284647"/>
          </a:xfrm>
          <a:custGeom>
            <a:avLst/>
            <a:gdLst/>
            <a:ahLst/>
            <a:cxnLst/>
            <a:rect l="l" t="t" r="r" b="b"/>
            <a:pathLst>
              <a:path w="4284647" h="4284647">
                <a:moveTo>
                  <a:pt x="0" y="0"/>
                </a:moveTo>
                <a:lnTo>
                  <a:pt x="4284647" y="0"/>
                </a:lnTo>
                <a:lnTo>
                  <a:pt x="4284647" y="4284648"/>
                </a:lnTo>
                <a:lnTo>
                  <a:pt x="0" y="4284648"/>
                </a:lnTo>
                <a:lnTo>
                  <a:pt x="0" y="0"/>
                </a:lnTo>
                <a:close/>
              </a:path>
            </a:pathLst>
          </a:custGeom>
          <a:blipFill>
            <a:blip r:embed="rId5"/>
            <a:stretch>
              <a:fillRect/>
            </a:stretch>
          </a:blipFill>
        </p:spPr>
        <p:txBody>
          <a:bodyPr/>
          <a:lstStyle/>
          <a:p>
            <a:endParaRPr lang="en-CA"/>
          </a:p>
        </p:txBody>
      </p:sp>
      <p:sp>
        <p:nvSpPr>
          <p:cNvPr id="8" name="TextBox 8"/>
          <p:cNvSpPr txBox="1"/>
          <p:nvPr/>
        </p:nvSpPr>
        <p:spPr>
          <a:xfrm>
            <a:off x="8137241" y="388297"/>
            <a:ext cx="8714442" cy="1514475"/>
          </a:xfrm>
          <a:prstGeom prst="rect">
            <a:avLst/>
          </a:prstGeom>
        </p:spPr>
        <p:txBody>
          <a:bodyPr lIns="0" tIns="0" rIns="0" bIns="0" rtlCol="0" anchor="t">
            <a:spAutoFit/>
          </a:bodyPr>
          <a:lstStyle/>
          <a:p>
            <a:pPr algn="ctr">
              <a:lnSpc>
                <a:spcPts val="5617"/>
              </a:lnSpc>
            </a:pPr>
            <a:r>
              <a:rPr lang="en-US" sz="4681">
                <a:solidFill>
                  <a:srgbClr val="1E1E1E"/>
                </a:solidFill>
                <a:latin typeface="Arial Bold"/>
              </a:rPr>
              <a:t>Good practices from the Practical Measures document</a:t>
            </a:r>
          </a:p>
        </p:txBody>
      </p:sp>
      <p:sp>
        <p:nvSpPr>
          <p:cNvPr id="9" name="TextBox 9"/>
          <p:cNvSpPr txBox="1"/>
          <p:nvPr/>
        </p:nvSpPr>
        <p:spPr>
          <a:xfrm>
            <a:off x="1028700" y="8913495"/>
            <a:ext cx="672645" cy="344805"/>
          </a:xfrm>
          <a:prstGeom prst="rect">
            <a:avLst/>
          </a:prstGeom>
        </p:spPr>
        <p:txBody>
          <a:bodyPr lIns="0" tIns="0" rIns="0" bIns="0" rtlCol="0" anchor="t">
            <a:spAutoFit/>
          </a:bodyPr>
          <a:lstStyle/>
          <a:p>
            <a:pPr algn="l">
              <a:lnSpc>
                <a:spcPts val="2520"/>
              </a:lnSpc>
            </a:pPr>
            <a:r>
              <a:rPr lang="en-US" sz="1800">
                <a:solidFill>
                  <a:srgbClr val="1E1E1E"/>
                </a:solidFill>
                <a:latin typeface="Arial"/>
              </a:rPr>
              <a:t>09</a:t>
            </a:r>
          </a:p>
        </p:txBody>
      </p:sp>
      <p:sp>
        <p:nvSpPr>
          <p:cNvPr id="10" name="TextBox 10"/>
          <p:cNvSpPr txBox="1"/>
          <p:nvPr/>
        </p:nvSpPr>
        <p:spPr>
          <a:xfrm>
            <a:off x="5847343" y="2625185"/>
            <a:ext cx="3906044" cy="512446"/>
          </a:xfrm>
          <a:prstGeom prst="rect">
            <a:avLst/>
          </a:prstGeom>
        </p:spPr>
        <p:txBody>
          <a:bodyPr lIns="0" tIns="0" rIns="0" bIns="0" rtlCol="0" anchor="t">
            <a:spAutoFit/>
          </a:bodyPr>
          <a:lstStyle/>
          <a:p>
            <a:pPr algn="ctr">
              <a:lnSpc>
                <a:spcPts val="3779"/>
              </a:lnSpc>
              <a:spcBef>
                <a:spcPct val="0"/>
              </a:spcBef>
            </a:pPr>
            <a:r>
              <a:rPr lang="en-US" sz="2699">
                <a:solidFill>
                  <a:srgbClr val="000000"/>
                </a:solidFill>
                <a:latin typeface="Arial Bold"/>
              </a:rPr>
              <a:t>Policies should include</a:t>
            </a:r>
            <a:r>
              <a:rPr lang="en-US" sz="2699">
                <a:solidFill>
                  <a:srgbClr val="000000"/>
                </a:solidFill>
                <a:latin typeface="Arial"/>
              </a:rPr>
              <a:t>:</a:t>
            </a:r>
          </a:p>
        </p:txBody>
      </p:sp>
      <p:sp>
        <p:nvSpPr>
          <p:cNvPr id="11" name="TextBox 11"/>
          <p:cNvSpPr txBox="1"/>
          <p:nvPr/>
        </p:nvSpPr>
        <p:spPr>
          <a:xfrm>
            <a:off x="7800365" y="3828627"/>
            <a:ext cx="9051318" cy="810895"/>
          </a:xfrm>
          <a:prstGeom prst="rect">
            <a:avLst/>
          </a:prstGeom>
        </p:spPr>
        <p:txBody>
          <a:bodyPr lIns="0" tIns="0" rIns="0" bIns="0" rtlCol="0" anchor="t">
            <a:spAutoFit/>
          </a:bodyPr>
          <a:lstStyle/>
          <a:p>
            <a:pPr algn="l">
              <a:lnSpc>
                <a:spcPts val="3079"/>
              </a:lnSpc>
              <a:spcBef>
                <a:spcPct val="0"/>
              </a:spcBef>
            </a:pPr>
            <a:r>
              <a:rPr lang="en-US" sz="2199">
                <a:solidFill>
                  <a:srgbClr val="000000"/>
                </a:solidFill>
                <a:latin typeface="Arial"/>
              </a:rPr>
              <a:t>A clear statement that civilians and civilian objects must be respected and protected and cannot be targeted. </a:t>
            </a:r>
          </a:p>
        </p:txBody>
      </p:sp>
      <p:sp>
        <p:nvSpPr>
          <p:cNvPr id="12" name="TextBox 12"/>
          <p:cNvSpPr txBox="1"/>
          <p:nvPr/>
        </p:nvSpPr>
        <p:spPr>
          <a:xfrm>
            <a:off x="7628883" y="5155406"/>
            <a:ext cx="9051318" cy="810895"/>
          </a:xfrm>
          <a:prstGeom prst="rect">
            <a:avLst/>
          </a:prstGeom>
        </p:spPr>
        <p:txBody>
          <a:bodyPr lIns="0" tIns="0" rIns="0" bIns="0" rtlCol="0" anchor="t">
            <a:spAutoFit/>
          </a:bodyPr>
          <a:lstStyle/>
          <a:p>
            <a:pPr algn="l">
              <a:lnSpc>
                <a:spcPts val="3079"/>
              </a:lnSpc>
              <a:spcBef>
                <a:spcPct val="0"/>
              </a:spcBef>
            </a:pPr>
            <a:r>
              <a:rPr lang="en-US" sz="2199">
                <a:solidFill>
                  <a:srgbClr val="000000"/>
                </a:solidFill>
                <a:latin typeface="Arial"/>
              </a:rPr>
              <a:t>A prohibition on forcibly displacing civilians unless for their own safety or imperative military reasons.</a:t>
            </a:r>
          </a:p>
        </p:txBody>
      </p:sp>
      <p:sp>
        <p:nvSpPr>
          <p:cNvPr id="13" name="TextBox 13"/>
          <p:cNvSpPr txBox="1"/>
          <p:nvPr/>
        </p:nvSpPr>
        <p:spPr>
          <a:xfrm>
            <a:off x="7628883" y="6482185"/>
            <a:ext cx="9051318" cy="420370"/>
          </a:xfrm>
          <a:prstGeom prst="rect">
            <a:avLst/>
          </a:prstGeom>
        </p:spPr>
        <p:txBody>
          <a:bodyPr lIns="0" tIns="0" rIns="0" bIns="0" rtlCol="0" anchor="t">
            <a:spAutoFit/>
          </a:bodyPr>
          <a:lstStyle/>
          <a:p>
            <a:pPr algn="l">
              <a:lnSpc>
                <a:spcPts val="3079"/>
              </a:lnSpc>
              <a:spcBef>
                <a:spcPct val="0"/>
              </a:spcBef>
            </a:pPr>
            <a:r>
              <a:rPr lang="en-US" sz="2199">
                <a:solidFill>
                  <a:srgbClr val="000000"/>
                </a:solidFill>
                <a:latin typeface="Arial"/>
              </a:rPr>
              <a:t>A requirement to protect and respect the natural environment.</a:t>
            </a:r>
          </a:p>
        </p:txBody>
      </p:sp>
      <p:sp>
        <p:nvSpPr>
          <p:cNvPr id="14" name="TextBox 14"/>
          <p:cNvSpPr txBox="1"/>
          <p:nvPr/>
        </p:nvSpPr>
        <p:spPr>
          <a:xfrm>
            <a:off x="7628883" y="7597880"/>
            <a:ext cx="9051318" cy="1201420"/>
          </a:xfrm>
          <a:prstGeom prst="rect">
            <a:avLst/>
          </a:prstGeom>
        </p:spPr>
        <p:txBody>
          <a:bodyPr lIns="0" tIns="0" rIns="0" bIns="0" rtlCol="0" anchor="t">
            <a:spAutoFit/>
          </a:bodyPr>
          <a:lstStyle/>
          <a:p>
            <a:pPr algn="l">
              <a:lnSpc>
                <a:spcPts val="3079"/>
              </a:lnSpc>
              <a:spcBef>
                <a:spcPct val="0"/>
              </a:spcBef>
            </a:pPr>
            <a:r>
              <a:rPr lang="en-US" sz="2199">
                <a:solidFill>
                  <a:srgbClr val="000000"/>
                </a:solidFill>
                <a:latin typeface="Arial"/>
              </a:rPr>
              <a:t>A recognition of the value of regular proactive two-way communication with affected communities and civil society organizations and of their expertise in preventing and mitigating conflict-induced food insecurity.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10">
                                            <p:txEl>
                                              <p:pRg st="0" end="0"/>
                                            </p:txEl>
                                          </p:spTgt>
                                        </p:tgtEl>
                                        <p:attrNameLst>
                                          <p:attrName>style.visibility</p:attrName>
                                        </p:attrNameLst>
                                      </p:cBhvr>
                                      <p:to>
                                        <p:strVal val="visible"/>
                                      </p:to>
                                    </p:set>
                                    <p:anim calcmode="lin" valueType="num">
                                      <p:cBhvr additive="base">
                                        <p:cTn id="1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1">
                                            <p:txEl>
                                              <p:pRg st="0" end="0"/>
                                            </p:txEl>
                                          </p:spTgt>
                                        </p:tgtEl>
                                        <p:attrNameLst>
                                          <p:attrName>style.visibility</p:attrName>
                                        </p:attrNameLst>
                                      </p:cBhvr>
                                      <p:to>
                                        <p:strVal val="visible"/>
                                      </p:to>
                                    </p:set>
                                    <p:anim calcmode="lin" valueType="num">
                                      <p:cBhvr additive="base">
                                        <p:cTn id="17"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12">
                                            <p:txEl>
                                              <p:pRg st="0" end="0"/>
                                            </p:txEl>
                                          </p:spTgt>
                                        </p:tgtEl>
                                        <p:attrNameLst>
                                          <p:attrName>style.visibility</p:attrName>
                                        </p:attrNameLst>
                                      </p:cBhvr>
                                      <p:to>
                                        <p:strVal val="visible"/>
                                      </p:to>
                                    </p:set>
                                    <p:anim calcmode="lin" valueType="num">
                                      <p:cBhvr additive="base">
                                        <p:cTn id="23"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1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13">
                                            <p:txEl>
                                              <p:pRg st="0" end="0"/>
                                            </p:txEl>
                                          </p:spTgt>
                                        </p:tgtEl>
                                        <p:attrNameLst>
                                          <p:attrName>style.visibility</p:attrName>
                                        </p:attrNameLst>
                                      </p:cBhvr>
                                      <p:to>
                                        <p:strVal val="visible"/>
                                      </p:to>
                                    </p:set>
                                    <p:anim calcmode="lin" valueType="num">
                                      <p:cBhvr additive="base">
                                        <p:cTn id="29" dur="500" fill="hold"/>
                                        <p:tgtEl>
                                          <p:spTgt spid="13">
                                            <p:txEl>
                                              <p:pRg st="0" end="0"/>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1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14">
                                            <p:txEl>
                                              <p:pRg st="0" end="0"/>
                                            </p:txEl>
                                          </p:spTgt>
                                        </p:tgtEl>
                                        <p:attrNameLst>
                                          <p:attrName>style.visibility</p:attrName>
                                        </p:attrNameLst>
                                      </p:cBhvr>
                                      <p:to>
                                        <p:strVal val="visible"/>
                                      </p:to>
                                    </p:set>
                                    <p:anim calcmode="lin" valueType="num">
                                      <p:cBhvr additive="base">
                                        <p:cTn id="35"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Flow_SignoffStatus xmlns="069dfa09-064e-483a-aaa6-fdf2a00b3e09" xsi:nil="true"/>
    <lcf76f155ced4ddcb4097134ff3c332f xmlns="069dfa09-064e-483a-aaa6-fdf2a00b3e09">
      <Terms xmlns="http://schemas.microsoft.com/office/infopath/2007/PartnerControls"/>
    </lcf76f155ced4ddcb4097134ff3c332f>
    <TaxCatchAll xmlns="852b2489-6a6e-40a3-bf8d-ac4a2823deb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5B28A16B3921654E968B6AF08CABF914" ma:contentTypeVersion="19" ma:contentTypeDescription="Crée un document." ma:contentTypeScope="" ma:versionID="9dac152727a5ee1c54a179b935e39b17">
  <xsd:schema xmlns:xsd="http://www.w3.org/2001/XMLSchema" xmlns:xs="http://www.w3.org/2001/XMLSchema" xmlns:p="http://schemas.microsoft.com/office/2006/metadata/properties" xmlns:ns2="069dfa09-064e-483a-aaa6-fdf2a00b3e09" xmlns:ns3="852b2489-6a6e-40a3-bf8d-ac4a2823deb3" targetNamespace="http://schemas.microsoft.com/office/2006/metadata/properties" ma:root="true" ma:fieldsID="a9d2d10b29bf4015132d1a7f6d4c0073" ns2:_="" ns3:_="">
    <xsd:import namespace="069dfa09-064e-483a-aaa6-fdf2a00b3e09"/>
    <xsd:import namespace="852b2489-6a6e-40a3-bf8d-ac4a2823deb3"/>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GenerationTime" minOccurs="0"/>
                <xsd:element ref="ns2:MediaServiceEventHashCode" minOccurs="0"/>
                <xsd:element ref="ns2:MediaServiceOCR" minOccurs="0"/>
                <xsd:element ref="ns2:MediaServiceDateTaken" minOccurs="0"/>
                <xsd:element ref="ns2:MediaServiceAutoKeyPoints" minOccurs="0"/>
                <xsd:element ref="ns2:MediaServiceKeyPoints" minOccurs="0"/>
                <xsd:element ref="ns2:MediaServiceLocation" minOccurs="0"/>
                <xsd:element ref="ns2:MediaLengthInSeconds" minOccurs="0"/>
                <xsd:element ref="ns2:lcf76f155ced4ddcb4097134ff3c332f" minOccurs="0"/>
                <xsd:element ref="ns3:TaxCatchAll" minOccurs="0"/>
                <xsd:element ref="ns2:MediaServiceObjectDetectorVersions" minOccurs="0"/>
                <xsd:element ref="ns2:_Flow_SignoffStatu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69dfa09-064e-483a-aaa6-fdf2a00b3e0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Balises d’images" ma:readOnly="false" ma:fieldId="{5cf76f15-5ced-4ddc-b409-7134ff3c332f}" ma:taxonomyMulti="true" ma:sspId="597cb6a4-6fd1-4100-ac55-1b08b10303c9"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_Flow_SignoffStatus" ma:index="25" nillable="true" ma:displayName="Sign-off status" ma:internalName="Sign_x002d_off_x0020_status">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52b2489-6a6e-40a3-bf8d-ac4a2823deb3" elementFormDefault="qualified">
    <xsd:import namespace="http://schemas.microsoft.com/office/2006/documentManagement/types"/>
    <xsd:import namespace="http://schemas.microsoft.com/office/infopath/2007/PartnerControls"/>
    <xsd:element name="SharedWithUsers" ma:index="10"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Partagé avec détails" ma:internalName="SharedWithDetails" ma:readOnly="true">
      <xsd:simpleType>
        <xsd:restriction base="dms:Note">
          <xsd:maxLength value="255"/>
        </xsd:restriction>
      </xsd:simpleType>
    </xsd:element>
    <xsd:element name="TaxCatchAll" ma:index="23" nillable="true" ma:displayName="Taxonomy Catch All Column" ma:hidden="true" ma:list="{52f150ec-d8f5-4004-9bb0-7bc34e113c19}" ma:internalName="TaxCatchAll" ma:showField="CatchAllData" ma:web="852b2489-6a6e-40a3-bf8d-ac4a2823deb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4898D7C-3C9A-456A-8A9F-41A67D1F5D3C}">
  <ds:schemaRefs>
    <ds:schemaRef ds:uri="http://purl.org/dc/elements/1.1/"/>
    <ds:schemaRef ds:uri="http://purl.org/dc/dcmitype/"/>
    <ds:schemaRef ds:uri="852b2489-6a6e-40a3-bf8d-ac4a2823deb3"/>
    <ds:schemaRef ds:uri="http://schemas.microsoft.com/office/2006/documentManagement/types"/>
    <ds:schemaRef ds:uri="http://schemas.microsoft.com/office/infopath/2007/PartnerControls"/>
    <ds:schemaRef ds:uri="069dfa09-064e-483a-aaa6-fdf2a00b3e09"/>
    <ds:schemaRef ds:uri="http://purl.org/dc/terms/"/>
    <ds:schemaRef ds:uri="http://schemas.microsoft.com/office/2006/metadata/properties"/>
    <ds:schemaRef ds:uri="http://www.w3.org/XML/1998/namespace"/>
    <ds:schemaRef ds:uri="http://schemas.openxmlformats.org/package/2006/metadata/core-properties"/>
  </ds:schemaRefs>
</ds:datastoreItem>
</file>

<file path=customXml/itemProps2.xml><?xml version="1.0" encoding="utf-8"?>
<ds:datastoreItem xmlns:ds="http://schemas.openxmlformats.org/officeDocument/2006/customXml" ds:itemID="{5265C7F8-5D12-4788-9C78-2A3D7B7B8E3C}"/>
</file>

<file path=customXml/itemProps3.xml><?xml version="1.0" encoding="utf-8"?>
<ds:datastoreItem xmlns:ds="http://schemas.openxmlformats.org/officeDocument/2006/customXml" ds:itemID="{A87AF6C3-E333-4A2B-A203-E30A4C4B709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1413</TotalTime>
  <Words>6133</Words>
  <Application>Microsoft Macintosh PowerPoint</Application>
  <PresentationFormat>Custom</PresentationFormat>
  <Paragraphs>528</Paragraphs>
  <Slides>21</Slides>
  <Notes>21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21</vt:i4>
      </vt:variant>
    </vt:vector>
  </HeadingPairs>
  <TitlesOfParts>
    <vt:vector size="28" baseType="lpstr">
      <vt:lpstr>Arial Medium</vt:lpstr>
      <vt:lpstr>Aptos</vt:lpstr>
      <vt:lpstr>Arial</vt:lpstr>
      <vt:lpstr>Arial,Sans-Serif</vt:lpstr>
      <vt:lpstr>Arial Bold</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Module 3</dc:title>
  <dc:creator>Fight for Humanity</dc:creator>
  <cp:lastModifiedBy>Anki Sjöberg</cp:lastModifiedBy>
  <cp:revision>34</cp:revision>
  <dcterms:created xsi:type="dcterms:W3CDTF">2006-08-16T00:00:00Z</dcterms:created>
  <dcterms:modified xsi:type="dcterms:W3CDTF">2024-06-03T13:35:34Z</dcterms:modified>
  <dc:identifier>DAGGuAXLBH4</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0x0101005B28A16B3921654E968B6AF08CABF914</vt:lpwstr>
  </property>
  <property fmtid="{D5CDD505-2E9C-101B-9397-08002B2CF9AE}" pid="3" name="MediaServiceImageTags">
    <vt:lpwstr/>
  </property>
</Properties>
</file>