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8288000" cy="10287000"/>
  <p:notesSz cx="6858000" cy="9144000"/>
  <p:embeddedFontLst>
    <p:embeddedFont>
      <p:font typeface="Arial Bold" panose="020B0802020202020204" pitchFamily="34" charset="77"/>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BE1BE-FC31-B252-99E9-DFA5D91F039B}" v="21" dt="2024-06-03T06:53:35.224"/>
    <p1510:client id="{51E090C3-6BED-E515-6C65-EF9E859B9448}" v="5" dt="2024-06-03T10:58:43.514"/>
    <p1510:client id="{87A53884-A719-1960-9A31-3C5C79CDD72A}" v="7" dt="2024-06-03T08:35:19.438"/>
    <p1510:client id="{8BD17160-C534-B444-AE7B-F6A5638ED03F}" v="84" dt="2024-06-03T13:33:08.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2" autoAdjust="0"/>
    <p:restoredTop sz="59798" autoAdjust="0"/>
  </p:normalViewPr>
  <p:slideViewPr>
    <p:cSldViewPr>
      <p:cViewPr varScale="1">
        <p:scale>
          <a:sx n="71" d="100"/>
          <a:sy n="71" d="100"/>
        </p:scale>
        <p:origin x="26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i Sjöberg" userId="239c0786-fded-44c9-9289-6e10d66b746e" providerId="ADAL" clId="{8BD17160-C534-B444-AE7B-F6A5638ED03F}"/>
    <pc:docChg chg="custSel modSld">
      <pc:chgData name="Anki Sjöberg" userId="239c0786-fded-44c9-9289-6e10d66b746e" providerId="ADAL" clId="{8BD17160-C534-B444-AE7B-F6A5638ED03F}" dt="2024-06-03T13:33:08.356" v="640" actId="20577"/>
      <pc:docMkLst>
        <pc:docMk/>
      </pc:docMkLst>
      <pc:sldChg chg="modSp mod modAnim">
        <pc:chgData name="Anki Sjöberg" userId="239c0786-fded-44c9-9289-6e10d66b746e" providerId="ADAL" clId="{8BD17160-C534-B444-AE7B-F6A5638ED03F}" dt="2024-06-03T13:11:42.188" v="8"/>
        <pc:sldMkLst>
          <pc:docMk/>
          <pc:sldMk cId="0" sldId="256"/>
        </pc:sldMkLst>
        <pc:spChg chg="mod">
          <ac:chgData name="Anki Sjöberg" userId="239c0786-fded-44c9-9289-6e10d66b746e" providerId="ADAL" clId="{8BD17160-C534-B444-AE7B-F6A5638ED03F}" dt="2024-06-03T13:11:32.283" v="7" actId="1076"/>
          <ac:spMkLst>
            <pc:docMk/>
            <pc:sldMk cId="0" sldId="256"/>
            <ac:spMk id="2" creationId="{00000000-0000-0000-0000-000000000000}"/>
          </ac:spMkLst>
        </pc:spChg>
        <pc:spChg chg="mod">
          <ac:chgData name="Anki Sjöberg" userId="239c0786-fded-44c9-9289-6e10d66b746e" providerId="ADAL" clId="{8BD17160-C534-B444-AE7B-F6A5638ED03F}" dt="2024-06-03T13:11:16.614" v="3" actId="20577"/>
          <ac:spMkLst>
            <pc:docMk/>
            <pc:sldMk cId="0" sldId="256"/>
            <ac:spMk id="4" creationId="{00000000-0000-0000-0000-000000000000}"/>
          </ac:spMkLst>
        </pc:spChg>
        <pc:spChg chg="mod">
          <ac:chgData name="Anki Sjöberg" userId="239c0786-fded-44c9-9289-6e10d66b746e" providerId="ADAL" clId="{8BD17160-C534-B444-AE7B-F6A5638ED03F}" dt="2024-06-03T13:11:22.747" v="4" actId="1076"/>
          <ac:spMkLst>
            <pc:docMk/>
            <pc:sldMk cId="0" sldId="256"/>
            <ac:spMk id="5" creationId="{00000000-0000-0000-0000-000000000000}"/>
          </ac:spMkLst>
        </pc:spChg>
        <pc:spChg chg="mod">
          <ac:chgData name="Anki Sjöberg" userId="239c0786-fded-44c9-9289-6e10d66b746e" providerId="ADAL" clId="{8BD17160-C534-B444-AE7B-F6A5638ED03F}" dt="2024-06-03T13:11:08.846" v="2" actId="20577"/>
          <ac:spMkLst>
            <pc:docMk/>
            <pc:sldMk cId="0" sldId="256"/>
            <ac:spMk id="6" creationId="{00000000-0000-0000-0000-000000000000}"/>
          </ac:spMkLst>
        </pc:spChg>
      </pc:sldChg>
      <pc:sldChg chg="modAnim">
        <pc:chgData name="Anki Sjöberg" userId="239c0786-fded-44c9-9289-6e10d66b746e" providerId="ADAL" clId="{8BD17160-C534-B444-AE7B-F6A5638ED03F}" dt="2024-06-03T13:11:58.257" v="10"/>
        <pc:sldMkLst>
          <pc:docMk/>
          <pc:sldMk cId="0" sldId="257"/>
        </pc:sldMkLst>
      </pc:sldChg>
      <pc:sldChg chg="modAnim">
        <pc:chgData name="Anki Sjöberg" userId="239c0786-fded-44c9-9289-6e10d66b746e" providerId="ADAL" clId="{8BD17160-C534-B444-AE7B-F6A5638ED03F}" dt="2024-06-03T13:12:32.482" v="16"/>
        <pc:sldMkLst>
          <pc:docMk/>
          <pc:sldMk cId="0" sldId="258"/>
        </pc:sldMkLst>
      </pc:sldChg>
      <pc:sldChg chg="modAnim modNotesTx">
        <pc:chgData name="Anki Sjöberg" userId="239c0786-fded-44c9-9289-6e10d66b746e" providerId="ADAL" clId="{8BD17160-C534-B444-AE7B-F6A5638ED03F}" dt="2024-06-03T13:13:38.634" v="47" actId="20577"/>
        <pc:sldMkLst>
          <pc:docMk/>
          <pc:sldMk cId="0" sldId="259"/>
        </pc:sldMkLst>
      </pc:sldChg>
      <pc:sldChg chg="modAnim modNotesTx">
        <pc:chgData name="Anki Sjöberg" userId="239c0786-fded-44c9-9289-6e10d66b746e" providerId="ADAL" clId="{8BD17160-C534-B444-AE7B-F6A5638ED03F}" dt="2024-06-03T13:16:18.276" v="176" actId="20577"/>
        <pc:sldMkLst>
          <pc:docMk/>
          <pc:sldMk cId="0" sldId="260"/>
        </pc:sldMkLst>
      </pc:sldChg>
      <pc:sldChg chg="modAnim">
        <pc:chgData name="Anki Sjöberg" userId="239c0786-fded-44c9-9289-6e10d66b746e" providerId="ADAL" clId="{8BD17160-C534-B444-AE7B-F6A5638ED03F}" dt="2024-06-03T13:17:19.806" v="182"/>
        <pc:sldMkLst>
          <pc:docMk/>
          <pc:sldMk cId="0" sldId="261"/>
        </pc:sldMkLst>
      </pc:sldChg>
      <pc:sldChg chg="modSp modAnim modNotesTx">
        <pc:chgData name="Anki Sjöberg" userId="239c0786-fded-44c9-9289-6e10d66b746e" providerId="ADAL" clId="{8BD17160-C534-B444-AE7B-F6A5638ED03F}" dt="2024-06-03T13:23:24.800" v="382" actId="20577"/>
        <pc:sldMkLst>
          <pc:docMk/>
          <pc:sldMk cId="0" sldId="262"/>
        </pc:sldMkLst>
        <pc:spChg chg="mod">
          <ac:chgData name="Anki Sjöberg" userId="239c0786-fded-44c9-9289-6e10d66b746e" providerId="ADAL" clId="{8BD17160-C534-B444-AE7B-F6A5638ED03F}" dt="2024-06-03T13:19:26.602" v="263" actId="313"/>
          <ac:spMkLst>
            <pc:docMk/>
            <pc:sldMk cId="0" sldId="262"/>
            <ac:spMk id="4" creationId="{00000000-0000-0000-0000-000000000000}"/>
          </ac:spMkLst>
        </pc:spChg>
        <pc:spChg chg="mod">
          <ac:chgData name="Anki Sjöberg" userId="239c0786-fded-44c9-9289-6e10d66b746e" providerId="ADAL" clId="{8BD17160-C534-B444-AE7B-F6A5638ED03F}" dt="2024-06-03T13:23:24.800" v="382" actId="20577"/>
          <ac:spMkLst>
            <pc:docMk/>
            <pc:sldMk cId="0" sldId="262"/>
            <ac:spMk id="5" creationId="{00000000-0000-0000-0000-000000000000}"/>
          </ac:spMkLst>
        </pc:spChg>
      </pc:sldChg>
      <pc:sldChg chg="modAnim modNotesTx">
        <pc:chgData name="Anki Sjöberg" userId="239c0786-fded-44c9-9289-6e10d66b746e" providerId="ADAL" clId="{8BD17160-C534-B444-AE7B-F6A5638ED03F}" dt="2024-06-03T13:24:46.069" v="389"/>
        <pc:sldMkLst>
          <pc:docMk/>
          <pc:sldMk cId="0" sldId="263"/>
        </pc:sldMkLst>
      </pc:sldChg>
      <pc:sldChg chg="modSp mod modAnim modNotesTx">
        <pc:chgData name="Anki Sjöberg" userId="239c0786-fded-44c9-9289-6e10d66b746e" providerId="ADAL" clId="{8BD17160-C534-B444-AE7B-F6A5638ED03F}" dt="2024-06-03T13:32:42.351" v="637" actId="20577"/>
        <pc:sldMkLst>
          <pc:docMk/>
          <pc:sldMk cId="0" sldId="264"/>
        </pc:sldMkLst>
        <pc:spChg chg="mod">
          <ac:chgData name="Anki Sjöberg" userId="239c0786-fded-44c9-9289-6e10d66b746e" providerId="ADAL" clId="{8BD17160-C534-B444-AE7B-F6A5638ED03F}" dt="2024-06-03T13:26:01.578" v="429" actId="20577"/>
          <ac:spMkLst>
            <pc:docMk/>
            <pc:sldMk cId="0" sldId="264"/>
            <ac:spMk id="3" creationId="{00000000-0000-0000-0000-000000000000}"/>
          </ac:spMkLst>
        </pc:spChg>
      </pc:sldChg>
      <pc:sldChg chg="modAnim">
        <pc:chgData name="Anki Sjöberg" userId="239c0786-fded-44c9-9289-6e10d66b746e" providerId="ADAL" clId="{8BD17160-C534-B444-AE7B-F6A5638ED03F}" dt="2024-06-03T13:32:57.010" v="638"/>
        <pc:sldMkLst>
          <pc:docMk/>
          <pc:sldMk cId="0" sldId="265"/>
        </pc:sldMkLst>
      </pc:sldChg>
      <pc:sldChg chg="modSp modAnim">
        <pc:chgData name="Anki Sjöberg" userId="239c0786-fded-44c9-9289-6e10d66b746e" providerId="ADAL" clId="{8BD17160-C534-B444-AE7B-F6A5638ED03F}" dt="2024-06-03T13:33:08.356" v="640" actId="20577"/>
        <pc:sldMkLst>
          <pc:docMk/>
          <pc:sldMk cId="0" sldId="266"/>
        </pc:sldMkLst>
        <pc:spChg chg="mod">
          <ac:chgData name="Anki Sjöberg" userId="239c0786-fded-44c9-9289-6e10d66b746e" providerId="ADAL" clId="{8BD17160-C534-B444-AE7B-F6A5638ED03F}" dt="2024-06-03T13:33:08.356" v="640" actId="20577"/>
          <ac:spMkLst>
            <pc:docMk/>
            <pc:sldMk cId="0" sldId="266"/>
            <ac:spMk id="3" creationId="{00000000-0000-0000-0000-000000000000}"/>
          </ac:spMkLst>
        </pc:spChg>
      </pc:sldChg>
    </pc:docChg>
  </pc:docChgLst>
  <pc:docChgLst>
    <pc:chgData name="Pascal  Bongard" userId="S::pascal.bongard@fightforhumanity.org::0b682342-0107-4a83-9ab4-89341b237cf0" providerId="AD" clId="Web-{51E090C3-6BED-E515-6C65-EF9E859B9448}"/>
    <pc:docChg chg="modSld">
      <pc:chgData name="Pascal  Bongard" userId="S::pascal.bongard@fightforhumanity.org::0b682342-0107-4a83-9ab4-89341b237cf0" providerId="AD" clId="Web-{51E090C3-6BED-E515-6C65-EF9E859B9448}" dt="2024-06-03T11:02:13.081" v="52"/>
      <pc:docMkLst>
        <pc:docMk/>
      </pc:docMkLst>
      <pc:sldChg chg="modNotes">
        <pc:chgData name="Pascal  Bongard" userId="S::pascal.bongard@fightforhumanity.org::0b682342-0107-4a83-9ab4-89341b237cf0" providerId="AD" clId="Web-{51E090C3-6BED-E515-6C65-EF9E859B9448}" dt="2024-06-03T10:59:09.780" v="6"/>
        <pc:sldMkLst>
          <pc:docMk/>
          <pc:sldMk cId="0" sldId="256"/>
        </pc:sldMkLst>
      </pc:sldChg>
      <pc:sldChg chg="modSp">
        <pc:chgData name="Pascal  Bongard" userId="S::pascal.bongard@fightforhumanity.org::0b682342-0107-4a83-9ab4-89341b237cf0" providerId="AD" clId="Web-{51E090C3-6BED-E515-6C65-EF9E859B9448}" dt="2024-06-03T10:58:42.310" v="2" actId="20577"/>
        <pc:sldMkLst>
          <pc:docMk/>
          <pc:sldMk cId="0" sldId="257"/>
        </pc:sldMkLst>
        <pc:spChg chg="mod">
          <ac:chgData name="Pascal  Bongard" userId="S::pascal.bongard@fightforhumanity.org::0b682342-0107-4a83-9ab4-89341b237cf0" providerId="AD" clId="Web-{51E090C3-6BED-E515-6C65-EF9E859B9448}" dt="2024-06-03T10:58:42.310" v="2" actId="20577"/>
          <ac:spMkLst>
            <pc:docMk/>
            <pc:sldMk cId="0" sldId="257"/>
            <ac:spMk id="4" creationId="{00000000-0000-0000-0000-000000000000}"/>
          </ac:spMkLst>
        </pc:spChg>
      </pc:sldChg>
      <pc:sldChg chg="modNotes">
        <pc:chgData name="Pascal  Bongard" userId="S::pascal.bongard@fightforhumanity.org::0b682342-0107-4a83-9ab4-89341b237cf0" providerId="AD" clId="Web-{51E090C3-6BED-E515-6C65-EF9E859B9448}" dt="2024-06-03T10:59:36.202" v="29"/>
        <pc:sldMkLst>
          <pc:docMk/>
          <pc:sldMk cId="0" sldId="261"/>
        </pc:sldMkLst>
      </pc:sldChg>
      <pc:sldChg chg="modNotes">
        <pc:chgData name="Pascal  Bongard" userId="S::pascal.bongard@fightforhumanity.org::0b682342-0107-4a83-9ab4-89341b237cf0" providerId="AD" clId="Web-{51E090C3-6BED-E515-6C65-EF9E859B9448}" dt="2024-06-03T11:00:49.267" v="43"/>
        <pc:sldMkLst>
          <pc:docMk/>
          <pc:sldMk cId="0" sldId="262"/>
        </pc:sldMkLst>
      </pc:sldChg>
      <pc:sldChg chg="modNotes">
        <pc:chgData name="Pascal  Bongard" userId="S::pascal.bongard@fightforhumanity.org::0b682342-0107-4a83-9ab4-89341b237cf0" providerId="AD" clId="Web-{51E090C3-6BED-E515-6C65-EF9E859B9448}" dt="2024-06-03T11:01:26.424" v="51"/>
        <pc:sldMkLst>
          <pc:docMk/>
          <pc:sldMk cId="0" sldId="264"/>
        </pc:sldMkLst>
      </pc:sldChg>
      <pc:sldChg chg="modNotes">
        <pc:chgData name="Pascal  Bongard" userId="S::pascal.bongard@fightforhumanity.org::0b682342-0107-4a83-9ab4-89341b237cf0" providerId="AD" clId="Web-{51E090C3-6BED-E515-6C65-EF9E859B9448}" dt="2024-06-03T11:02:13.081" v="52"/>
        <pc:sldMkLst>
          <pc:docMk/>
          <pc:sldMk cId="0" sldId="266"/>
        </pc:sldMkLst>
      </pc:sldChg>
    </pc:docChg>
  </pc:docChgLst>
  <pc:docChgLst>
    <pc:chgData name="Pascal  Bongard" userId="S::pascal.bongard@fightforhumanity.org::0b682342-0107-4a83-9ab4-89341b237cf0" providerId="AD" clId="Web-{87A53884-A719-1960-9A31-3C5C79CDD72A}"/>
    <pc:docChg chg="modSld">
      <pc:chgData name="Pascal  Bongard" userId="S::pascal.bongard@fightforhumanity.org::0b682342-0107-4a83-9ab4-89341b237cf0" providerId="AD" clId="Web-{87A53884-A719-1960-9A31-3C5C79CDD72A}" dt="2024-06-03T08:35:19.438" v="2" actId="20577"/>
      <pc:docMkLst>
        <pc:docMk/>
      </pc:docMkLst>
      <pc:sldChg chg="modSp">
        <pc:chgData name="Pascal  Bongard" userId="S::pascal.bongard@fightforhumanity.org::0b682342-0107-4a83-9ab4-89341b237cf0" providerId="AD" clId="Web-{87A53884-A719-1960-9A31-3C5C79CDD72A}" dt="2024-06-03T08:35:19.438" v="2" actId="20577"/>
        <pc:sldMkLst>
          <pc:docMk/>
          <pc:sldMk cId="0" sldId="256"/>
        </pc:sldMkLst>
        <pc:spChg chg="mod">
          <ac:chgData name="Pascal  Bongard" userId="S::pascal.bongard@fightforhumanity.org::0b682342-0107-4a83-9ab4-89341b237cf0" providerId="AD" clId="Web-{87A53884-A719-1960-9A31-3C5C79CDD72A}" dt="2024-06-03T08:35:19.438" v="2" actId="20577"/>
          <ac:spMkLst>
            <pc:docMk/>
            <pc:sldMk cId="0" sldId="256"/>
            <ac:spMk id="4" creationId="{00000000-0000-0000-0000-000000000000}"/>
          </ac:spMkLst>
        </pc:spChg>
        <pc:spChg chg="mod">
          <ac:chgData name="Pascal  Bongard" userId="S::pascal.bongard@fightforhumanity.org::0b682342-0107-4a83-9ab4-89341b237cf0" providerId="AD" clId="Web-{87A53884-A719-1960-9A31-3C5C79CDD72A}" dt="2024-06-03T08:35:15.235" v="1" actId="1076"/>
          <ac:spMkLst>
            <pc:docMk/>
            <pc:sldMk cId="0" sldId="256"/>
            <ac:spMk id="5" creationId="{00000000-0000-0000-0000-000000000000}"/>
          </ac:spMkLst>
        </pc:spChg>
        <pc:spChg chg="mod">
          <ac:chgData name="Pascal  Bongard" userId="S::pascal.bongard@fightforhumanity.org::0b682342-0107-4a83-9ab4-89341b237cf0" providerId="AD" clId="Web-{87A53884-A719-1960-9A31-3C5C79CDD72A}" dt="2024-06-03T08:35:09.235" v="0" actId="20577"/>
          <ac:spMkLst>
            <pc:docMk/>
            <pc:sldMk cId="0" sldId="256"/>
            <ac:spMk id="6" creationId="{00000000-0000-0000-0000-000000000000}"/>
          </ac:spMkLst>
        </pc:spChg>
      </pc:sldChg>
    </pc:docChg>
  </pc:docChgLst>
  <pc:docChgLst>
    <pc:chgData name="Pascal  Bongard" userId="S::pascal.bongard@fightforhumanity.org::0b682342-0107-4a83-9ab4-89341b237cf0" providerId="AD" clId="Web-{508BE1BE-FC31-B252-99E9-DFA5D91F039B}"/>
    <pc:docChg chg="modSld">
      <pc:chgData name="Pascal  Bongard" userId="S::pascal.bongard@fightforhumanity.org::0b682342-0107-4a83-9ab4-89341b237cf0" providerId="AD" clId="Web-{508BE1BE-FC31-B252-99E9-DFA5D91F039B}" dt="2024-06-03T07:01:03.247" v="439"/>
      <pc:docMkLst>
        <pc:docMk/>
      </pc:docMkLst>
      <pc:sldChg chg="modSp modNotes">
        <pc:chgData name="Pascal  Bongard" userId="S::pascal.bongard@fightforhumanity.org::0b682342-0107-4a83-9ab4-89341b237cf0" providerId="AD" clId="Web-{508BE1BE-FC31-B252-99E9-DFA5D91F039B}" dt="2024-06-03T06:35:22.038" v="16" actId="1076"/>
        <pc:sldMkLst>
          <pc:docMk/>
          <pc:sldMk cId="0" sldId="256"/>
        </pc:sldMkLst>
        <pc:spChg chg="mod">
          <ac:chgData name="Pascal  Bongard" userId="S::pascal.bongard@fightforhumanity.org::0b682342-0107-4a83-9ab4-89341b237cf0" providerId="AD" clId="Web-{508BE1BE-FC31-B252-99E9-DFA5D91F039B}" dt="2024-06-03T06:35:22.038" v="16" actId="1076"/>
          <ac:spMkLst>
            <pc:docMk/>
            <pc:sldMk cId="0" sldId="256"/>
            <ac:spMk id="4" creationId="{00000000-0000-0000-0000-000000000000}"/>
          </ac:spMkLst>
        </pc:spChg>
        <pc:grpChg chg="mod">
          <ac:chgData name="Pascal  Bongard" userId="S::pascal.bongard@fightforhumanity.org::0b682342-0107-4a83-9ab4-89341b237cf0" providerId="AD" clId="Web-{508BE1BE-FC31-B252-99E9-DFA5D91F039B}" dt="2024-06-03T06:34:42.209" v="15" actId="1076"/>
          <ac:grpSpMkLst>
            <pc:docMk/>
            <pc:sldMk cId="0" sldId="256"/>
            <ac:grpSpMk id="3" creationId="{00000000-0000-0000-0000-000000000000}"/>
          </ac:grpSpMkLst>
        </pc:grpChg>
      </pc:sldChg>
      <pc:sldChg chg="modNotes">
        <pc:chgData name="Pascal  Bongard" userId="S::pascal.bongard@fightforhumanity.org::0b682342-0107-4a83-9ab4-89341b237cf0" providerId="AD" clId="Web-{508BE1BE-FC31-B252-99E9-DFA5D91F039B}" dt="2024-06-03T06:37:21.167" v="17"/>
        <pc:sldMkLst>
          <pc:docMk/>
          <pc:sldMk cId="0" sldId="257"/>
        </pc:sldMkLst>
      </pc:sldChg>
      <pc:sldChg chg="modNotes">
        <pc:chgData name="Pascal  Bongard" userId="S::pascal.bongard@fightforhumanity.org::0b682342-0107-4a83-9ab4-89341b237cf0" providerId="AD" clId="Web-{508BE1BE-FC31-B252-99E9-DFA5D91F039B}" dt="2024-06-03T06:40:54.344" v="45"/>
        <pc:sldMkLst>
          <pc:docMk/>
          <pc:sldMk cId="0" sldId="258"/>
        </pc:sldMkLst>
      </pc:sldChg>
      <pc:sldChg chg="modNotes">
        <pc:chgData name="Pascal  Bongard" userId="S::pascal.bongard@fightforhumanity.org::0b682342-0107-4a83-9ab4-89341b237cf0" providerId="AD" clId="Web-{508BE1BE-FC31-B252-99E9-DFA5D91F039B}" dt="2024-06-03T06:42:05.877" v="79"/>
        <pc:sldMkLst>
          <pc:docMk/>
          <pc:sldMk cId="0" sldId="259"/>
        </pc:sldMkLst>
      </pc:sldChg>
      <pc:sldChg chg="modNotes">
        <pc:chgData name="Pascal  Bongard" userId="S::pascal.bongard@fightforhumanity.org::0b682342-0107-4a83-9ab4-89341b237cf0" providerId="AD" clId="Web-{508BE1BE-FC31-B252-99E9-DFA5D91F039B}" dt="2024-06-03T06:47:53.246" v="123"/>
        <pc:sldMkLst>
          <pc:docMk/>
          <pc:sldMk cId="0" sldId="260"/>
        </pc:sldMkLst>
      </pc:sldChg>
      <pc:sldChg chg="modSp modNotes">
        <pc:chgData name="Pascal  Bongard" userId="S::pascal.bongard@fightforhumanity.org::0b682342-0107-4a83-9ab4-89341b237cf0" providerId="AD" clId="Web-{508BE1BE-FC31-B252-99E9-DFA5D91F039B}" dt="2024-06-03T06:49:56.624" v="166"/>
        <pc:sldMkLst>
          <pc:docMk/>
          <pc:sldMk cId="0" sldId="261"/>
        </pc:sldMkLst>
        <pc:spChg chg="mod">
          <ac:chgData name="Pascal  Bongard" userId="S::pascal.bongard@fightforhumanity.org::0b682342-0107-4a83-9ab4-89341b237cf0" providerId="AD" clId="Web-{508BE1BE-FC31-B252-99E9-DFA5D91F039B}" dt="2024-06-03T06:49:14.311" v="150" actId="20577"/>
          <ac:spMkLst>
            <pc:docMk/>
            <pc:sldMk cId="0" sldId="261"/>
            <ac:spMk id="9" creationId="{00000000-0000-0000-0000-000000000000}"/>
          </ac:spMkLst>
        </pc:spChg>
      </pc:sldChg>
      <pc:sldChg chg="modNotes">
        <pc:chgData name="Pascal  Bongard" userId="S::pascal.bongard@fightforhumanity.org::0b682342-0107-4a83-9ab4-89341b237cf0" providerId="AD" clId="Web-{508BE1BE-FC31-B252-99E9-DFA5D91F039B}" dt="2024-06-03T06:53:32.943" v="309"/>
        <pc:sldMkLst>
          <pc:docMk/>
          <pc:sldMk cId="0" sldId="262"/>
        </pc:sldMkLst>
      </pc:sldChg>
      <pc:sldChg chg="modNotes">
        <pc:chgData name="Pascal  Bongard" userId="S::pascal.bongard@fightforhumanity.org::0b682342-0107-4a83-9ab4-89341b237cf0" providerId="AD" clId="Web-{508BE1BE-FC31-B252-99E9-DFA5D91F039B}" dt="2024-06-03T06:55:03.992" v="328"/>
        <pc:sldMkLst>
          <pc:docMk/>
          <pc:sldMk cId="0" sldId="263"/>
        </pc:sldMkLst>
      </pc:sldChg>
      <pc:sldChg chg="modNotes">
        <pc:chgData name="Pascal  Bongard" userId="S::pascal.bongard@fightforhumanity.org::0b682342-0107-4a83-9ab4-89341b237cf0" providerId="AD" clId="Web-{508BE1BE-FC31-B252-99E9-DFA5D91F039B}" dt="2024-06-03T07:01:03.247" v="439"/>
        <pc:sldMkLst>
          <pc:docMk/>
          <pc:sldMk cId="0" sldId="264"/>
        </pc:sldMkLst>
      </pc:sldChg>
    </pc:docChg>
  </pc:docChgLst>
  <pc:docChgLst>
    <pc:chgData name="Anki Sjöberg" userId="239c0786-fded-44c9-9289-6e10d66b746e" providerId="ADAL" clId="{6106A835-3D16-8B42-877A-097DF6717F14}"/>
    <pc:docChg chg="modSld">
      <pc:chgData name="Anki Sjöberg" userId="239c0786-fded-44c9-9289-6e10d66b746e" providerId="ADAL" clId="{6106A835-3D16-8B42-877A-097DF6717F14}" dt="2024-06-02T23:05:57.378" v="60" actId="20577"/>
      <pc:docMkLst>
        <pc:docMk/>
      </pc:docMkLst>
      <pc:sldChg chg="modSp mod modNotesTx">
        <pc:chgData name="Anki Sjöberg" userId="239c0786-fded-44c9-9289-6e10d66b746e" providerId="ADAL" clId="{6106A835-3D16-8B42-877A-097DF6717F14}" dt="2024-06-02T23:05:57.378" v="60" actId="20577"/>
        <pc:sldMkLst>
          <pc:docMk/>
          <pc:sldMk cId="0" sldId="256"/>
        </pc:sldMkLst>
        <pc:spChg chg="mod">
          <ac:chgData name="Anki Sjöberg" userId="239c0786-fded-44c9-9289-6e10d66b746e" providerId="ADAL" clId="{6106A835-3D16-8B42-877A-097DF6717F14}" dt="2024-06-02T05:43:02.931" v="16" actId="20577"/>
          <ac:spMkLst>
            <pc:docMk/>
            <pc:sldMk cId="0" sldId="256"/>
            <ac:spMk id="7" creationId="{00000000-0000-0000-0000-000000000000}"/>
          </ac:spMkLst>
        </pc:spChg>
      </pc:sldChg>
      <pc:sldChg chg="modNotesTx">
        <pc:chgData name="Anki Sjöberg" userId="239c0786-fded-44c9-9289-6e10d66b746e" providerId="ADAL" clId="{6106A835-3D16-8B42-877A-097DF6717F14}" dt="2024-06-02T21:36:43.794" v="21" actId="20577"/>
        <pc:sldMkLst>
          <pc:docMk/>
          <pc:sldMk cId="0" sldId="257"/>
        </pc:sldMkLst>
      </pc:sldChg>
      <pc:sldChg chg="modNotesTx">
        <pc:chgData name="Anki Sjöberg" userId="239c0786-fded-44c9-9289-6e10d66b746e" providerId="ADAL" clId="{6106A835-3D16-8B42-877A-097DF6717F14}" dt="2024-06-02T21:36:54.033" v="23"/>
        <pc:sldMkLst>
          <pc:docMk/>
          <pc:sldMk cId="0" sldId="258"/>
        </pc:sldMkLst>
      </pc:sldChg>
      <pc:sldChg chg="modNotesTx">
        <pc:chgData name="Anki Sjöberg" userId="239c0786-fded-44c9-9289-6e10d66b746e" providerId="ADAL" clId="{6106A835-3D16-8B42-877A-097DF6717F14}" dt="2024-06-02T21:36:59.247" v="25"/>
        <pc:sldMkLst>
          <pc:docMk/>
          <pc:sldMk cId="0" sldId="259"/>
        </pc:sldMkLst>
      </pc:sldChg>
      <pc:sldChg chg="modNotesTx">
        <pc:chgData name="Anki Sjöberg" userId="239c0786-fded-44c9-9289-6e10d66b746e" providerId="ADAL" clId="{6106A835-3D16-8B42-877A-097DF6717F14}" dt="2024-06-02T21:37:07.598" v="30"/>
        <pc:sldMkLst>
          <pc:docMk/>
          <pc:sldMk cId="0" sldId="260"/>
        </pc:sldMkLst>
      </pc:sldChg>
      <pc:sldChg chg="modNotesTx">
        <pc:chgData name="Anki Sjöberg" userId="239c0786-fded-44c9-9289-6e10d66b746e" providerId="ADAL" clId="{6106A835-3D16-8B42-877A-097DF6717F14}" dt="2024-06-02T21:37:21.286" v="36"/>
        <pc:sldMkLst>
          <pc:docMk/>
          <pc:sldMk cId="0" sldId="261"/>
        </pc:sldMkLst>
      </pc:sldChg>
      <pc:sldChg chg="modNotesTx">
        <pc:chgData name="Anki Sjöberg" userId="239c0786-fded-44c9-9289-6e10d66b746e" providerId="ADAL" clId="{6106A835-3D16-8B42-877A-097DF6717F14}" dt="2024-06-02T21:37:27.968" v="38" actId="20577"/>
        <pc:sldMkLst>
          <pc:docMk/>
          <pc:sldMk cId="0" sldId="262"/>
        </pc:sldMkLst>
      </pc:sldChg>
      <pc:sldChg chg="modNotesTx">
        <pc:chgData name="Anki Sjöberg" userId="239c0786-fded-44c9-9289-6e10d66b746e" providerId="ADAL" clId="{6106A835-3D16-8B42-877A-097DF6717F14}" dt="2024-06-02T21:37:33.010" v="40"/>
        <pc:sldMkLst>
          <pc:docMk/>
          <pc:sldMk cId="0" sldId="263"/>
        </pc:sldMkLst>
      </pc:sldChg>
      <pc:sldChg chg="modNotesTx">
        <pc:chgData name="Anki Sjöberg" userId="239c0786-fded-44c9-9289-6e10d66b746e" providerId="ADAL" clId="{6106A835-3D16-8B42-877A-097DF6717F14}" dt="2024-06-02T21:38:02.252" v="48" actId="114"/>
        <pc:sldMkLst>
          <pc:docMk/>
          <pc:sldMk cId="0" sldId="264"/>
        </pc:sldMkLst>
      </pc:sldChg>
      <pc:sldChg chg="modNotesTx">
        <pc:chgData name="Anki Sjöberg" userId="239c0786-fded-44c9-9289-6e10d66b746e" providerId="ADAL" clId="{6106A835-3D16-8B42-877A-097DF6717F14}" dt="2024-06-02T21:38:09.127" v="50"/>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hl-in-action.icrc.org/case-study/afghanistan-implementation-civilian-casualty-tracking-cel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ihl-in-action.icrc.org/case-study/somalia-amisom-takes-steps-enhance-protection-civilians&#820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rriam-webster.com/dictionary/intersectionality)&#820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dirty="0"/>
          </a:p>
          <a:p>
            <a:r>
              <a:rPr lang="en-US" dirty="0"/>
              <a:t>Module 6</a:t>
            </a:r>
            <a:r>
              <a:rPr lang="en-US"/>
              <a:t>:</a:t>
            </a:r>
            <a:r>
              <a:rPr lang="en-US" dirty="0"/>
              <a:t> Responses: Addressing Harm Caused​</a:t>
            </a:r>
            <a:endParaRPr lang="en-US">
              <a:ea typeface="Calibri"/>
              <a:cs typeface="Calibri"/>
            </a:endParaRPr>
          </a:p>
          <a:p>
            <a:endParaRPr lang="en-US" b="1" u="sng" dirty="0"/>
          </a:p>
          <a:p>
            <a:r>
              <a:rPr lang="en-US" b="1" i="1" u="sng" dirty="0"/>
              <a:t>Note: modules 3-6 are primarily designed for armed actors.</a:t>
            </a:r>
            <a:r>
              <a:rPr lang="en-US" dirty="0"/>
              <a:t>.​</a:t>
            </a:r>
          </a:p>
          <a:p>
            <a:endParaRPr lang="en-US" dirty="0"/>
          </a:p>
          <a:p>
            <a:pPr marL="171450" indent="-171450">
              <a:buFont typeface="Arial"/>
              <a:buChar char="•"/>
            </a:pPr>
            <a:r>
              <a:rPr lang="en-US" dirty="0"/>
              <a:t>Time needed: 75 minutes​</a:t>
            </a:r>
            <a:endParaRPr lang="en-US" dirty="0">
              <a:cs typeface="Calibri"/>
            </a:endParaRPr>
          </a:p>
          <a:p>
            <a:r>
              <a:rPr lang="en-US" dirty="0"/>
              <a:t>     - Session 11: Increasing food security: 30 minutes​</a:t>
            </a:r>
            <a:endParaRPr lang="en-US" dirty="0">
              <a:cs typeface="Calibri"/>
            </a:endParaRPr>
          </a:p>
          <a:p>
            <a:r>
              <a:rPr lang="en-US" dirty="0"/>
              <a:t>     - Session 12: Ensuring accountability: 45 minutes​</a:t>
            </a:r>
            <a:endParaRPr lang="en-US" dirty="0">
              <a:cs typeface="Calibri"/>
            </a:endParaRPr>
          </a:p>
          <a:p>
            <a:pPr marL="171450" indent="-171450">
              <a:buFont typeface="Arial"/>
              <a:buChar char="•"/>
            </a:pPr>
            <a:r>
              <a:rPr lang="en-US"/>
              <a:t>Set-up: free set up, space for group work (in session 12)​</a:t>
            </a:r>
            <a:endParaRPr lang="en-US">
              <a:cs typeface="Calibri"/>
            </a:endParaRPr>
          </a:p>
          <a:p>
            <a:pPr marL="171450" indent="-171450">
              <a:buFont typeface="Arial"/>
              <a:buChar char="•"/>
            </a:pPr>
            <a:r>
              <a:rPr lang="en-US"/>
              <a:t>Material: flip chart or similar available for note-taking, big sheets of paper and markers for group exercises</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dirty="0"/>
              <a:t>Ask one or several of the participants to mention the most important things they learned/noted in the module. Take note on the flipchart or white board.​</a:t>
            </a:r>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en-US" b="1" u="sng"/>
              <a:t>Notes</a:t>
            </a:r>
            <a:r>
              <a:rPr lang="en-US"/>
              <a:t>:</a:t>
            </a:r>
          </a:p>
          <a:p>
            <a:endParaRPr lang="en-US"/>
          </a:p>
          <a:p>
            <a:r>
              <a:rPr lang="en-US"/>
              <a:t>Address any questions or concerns raised by the participants.</a:t>
            </a:r>
            <a:endParaRPr lang="fr-FR"/>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22270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dirty="0"/>
              <a:t>Learning objective: ​</a:t>
            </a:r>
          </a:p>
          <a:p>
            <a:pPr marL="171450" indent="-171450">
              <a:buFont typeface="Arial"/>
              <a:buChar char="•"/>
            </a:pPr>
            <a:r>
              <a:rPr lang="en-US" dirty="0"/>
              <a:t>Explain that the objective of this module is that participants are aware of the actions that they can take to increase food security, assess civilian harm, and to ensure accountability according to the Practical Measures. ​</a:t>
            </a:r>
            <a:endParaRPr lang="en-US" dirty="0">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pPr marL="171450" indent="-171450">
              <a:buFont typeface="Arial"/>
              <a:buChar char="•"/>
            </a:pPr>
            <a:r>
              <a:rPr lang="en-US" dirty="0"/>
              <a:t>Explain that in line with what has been discussed throughout the previous modules, armed actors should take all feasible steps to address the harm caused by their actions or omissions. ​</a:t>
            </a:r>
            <a:endParaRPr lang="en-US" dirty="0">
              <a:cs typeface="Calibri"/>
            </a:endParaRPr>
          </a:p>
          <a:p>
            <a:pPr marL="171450" indent="-171450">
              <a:buFont typeface="Arial"/>
              <a:buChar char="•"/>
            </a:pPr>
            <a:r>
              <a:rPr lang="en-US" dirty="0"/>
              <a:t>Ask them how they think that the actors can best do this?​</a:t>
            </a:r>
            <a:endParaRPr lang="en-US" dirty="0">
              <a:cs typeface="Calibri"/>
            </a:endParaRPr>
          </a:p>
          <a:p>
            <a:r>
              <a:rPr lang="en-US" dirty="0"/>
              <a:t>     - In consultation with affected people to identify the best ways to address people’s needs. ​</a:t>
            </a:r>
            <a:endParaRPr lang="en-US" dirty="0">
              <a:cs typeface="Calibri"/>
            </a:endParaRPr>
          </a:p>
          <a:p>
            <a:r>
              <a:rPr lang="en-US" dirty="0"/>
              <a:t>     - Others mentioned by participants​</a:t>
            </a:r>
            <a:endParaRPr lang="en-US" dirty="0">
              <a:cs typeface="Calibri"/>
            </a:endParaRPr>
          </a:p>
          <a:p>
            <a:pPr marL="171450" indent="-171450">
              <a:buFont typeface="Arial"/>
              <a:buChar char="•"/>
            </a:pPr>
            <a:r>
              <a:rPr lang="en-US" dirty="0"/>
              <a:t>Ask when should they do this?​</a:t>
            </a:r>
            <a:endParaRPr lang="en-US" dirty="0">
              <a:cs typeface="Calibri"/>
            </a:endParaRPr>
          </a:p>
          <a:p>
            <a:r>
              <a:rPr lang="en-US" dirty="0"/>
              <a:t>     - Start while conflicts are ongoing and continue to do so after the hostilities end. ​</a:t>
            </a:r>
            <a:endParaRPr lang="en-US" dirty="0">
              <a:cs typeface="Calibri"/>
            </a:endParaRPr>
          </a:p>
          <a:p>
            <a:r>
              <a:rPr lang="en-US" dirty="0"/>
              <a:t>     - Explain that food security may take a long time to improve, and efforts to reestablish it will necessarily extend beyond the conflict.​</a:t>
            </a:r>
            <a:endParaRPr lang="en-US" dirty="0">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pPr marL="171450" indent="-171450">
              <a:buFont typeface="Arial"/>
              <a:buChar char="•"/>
            </a:pPr>
            <a:r>
              <a:rPr lang="en-US" dirty="0"/>
              <a:t>Explain that armed actors must provide or facilitate access to food, water, and essential services for the civilian population in areas under its control. ​</a:t>
            </a:r>
            <a:endParaRPr lang="en-US" dirty="0">
              <a:cs typeface="Calibri"/>
            </a:endParaRPr>
          </a:p>
          <a:p>
            <a:pPr marL="171450" indent="-171450">
              <a:buFont typeface="Arial"/>
              <a:buChar char="•"/>
            </a:pPr>
            <a:r>
              <a:rPr lang="en-US" dirty="0"/>
              <a:t>Ask the participants what they think could be done to help increase food security.​</a:t>
            </a:r>
            <a:endParaRPr lang="en-US" dirty="0">
              <a:cs typeface="Calibri"/>
            </a:endParaRPr>
          </a:p>
          <a:p>
            <a:pPr marL="171450" indent="-171450">
              <a:buFont typeface="Arial"/>
              <a:buChar char="•"/>
            </a:pPr>
            <a:r>
              <a:rPr lang="en-US" dirty="0"/>
              <a:t>Listen to their inputs and explains that armed actors should coordinate with affected communities and humanitarian aid organizations to do so, which may require them to:​</a:t>
            </a:r>
            <a:endParaRPr lang="en-US" dirty="0">
              <a:cs typeface="Calibri"/>
            </a:endParaRPr>
          </a:p>
          <a:p>
            <a:r>
              <a:rPr lang="en-US" dirty="0"/>
              <a:t>     - Provide food directly and/or facilitate humanitarian assistance to affected communities and supporting communities to reach that assistance. Food should never be exchanged for sexual favors.​</a:t>
            </a:r>
            <a:endParaRPr lang="en-US" dirty="0">
              <a:cs typeface="Calibri"/>
            </a:endParaRPr>
          </a:p>
          <a:p>
            <a:r>
              <a:rPr lang="en-US" dirty="0"/>
              <a:t>     - Facilitate humanitarian corridors, if needed.​</a:t>
            </a:r>
            <a:endParaRPr lang="en-US" dirty="0">
              <a:cs typeface="Calibri"/>
            </a:endParaRPr>
          </a:p>
          <a:p>
            <a:r>
              <a:rPr lang="en-US" dirty="0"/>
              <a:t>     - Facilitate the transportation of food across borders.​</a:t>
            </a:r>
            <a:endParaRPr lang="en-US" dirty="0">
              <a:cs typeface="Calibri"/>
            </a:endParaRPr>
          </a:p>
          <a:p>
            <a:r>
              <a:rPr lang="en-US" dirty="0"/>
              <a:t>     - Establish seed and food banks.​</a:t>
            </a:r>
            <a:endParaRPr lang="en-US" dirty="0">
              <a:cs typeface="Calibri"/>
            </a:endParaRPr>
          </a:p>
          <a:p>
            <a:r>
              <a:rPr lang="en-US" dirty="0"/>
              <a:t>     - Undertake special agreements with adversaries for humanitarian relief.​</a:t>
            </a:r>
            <a:endParaRPr lang="en-US" dirty="0">
              <a:cs typeface="Calibri"/>
            </a:endParaRPr>
          </a:p>
          <a:p>
            <a:r>
              <a:rPr lang="en-US" dirty="0"/>
              <a:t>     - Allow for displaced people to return to their lands.​</a:t>
            </a:r>
            <a:endParaRPr lang="en-US" dirty="0">
              <a:cs typeface="Calibri"/>
            </a:endParaRPr>
          </a:p>
          <a:p>
            <a:endParaRPr lang="en-US" dirty="0"/>
          </a:p>
          <a:p>
            <a:r>
              <a:rPr lang="en-US" dirty="0"/>
              <a:t>​</a:t>
            </a:r>
            <a:endParaRPr lang="en-US" dirty="0">
              <a:cs typeface="Calibri"/>
            </a:endParaRPr>
          </a:p>
          <a:p>
            <a:r>
              <a:rPr lang="en-US" dirty="0"/>
              <a:t>​</a:t>
            </a:r>
          </a:p>
          <a:p>
            <a:r>
              <a:rPr lang="en-US" dirty="0"/>
              <a:t>​</a:t>
            </a:r>
          </a:p>
          <a:p>
            <a:r>
              <a:rPr lang="en-US" dirty="0"/>
              <a:t>​</a:t>
            </a:r>
          </a:p>
          <a:p>
            <a:endParaRPr lang="en-US" dirty="0"/>
          </a:p>
          <a:p>
            <a:r>
              <a:rPr lang="en-US" dirty="0"/>
              <a:t>​</a:t>
            </a: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pPr marL="171450" indent="-171450">
              <a:buFont typeface="Arial"/>
              <a:buChar char="•"/>
            </a:pPr>
            <a:r>
              <a:rPr lang="en-US" dirty="0"/>
              <a:t>Ask them how they understand the concept of accountability​. </a:t>
            </a:r>
          </a:p>
          <a:p>
            <a:pPr marL="171450" indent="-171450">
              <a:buFont typeface="Arial"/>
              <a:buChar char="•"/>
            </a:pPr>
            <a:r>
              <a:rPr lang="en-US" dirty="0"/>
              <a:t>Provide them with the definition that accountability is the quality or state of being accountable: an obligation or willingness to accept responsibility or to account for one's actions (https://www.merriam-webster.com/dictionary/accountability)​.</a:t>
            </a:r>
            <a:endParaRPr lang="en-US" dirty="0">
              <a:cs typeface="Calibri"/>
            </a:endParaRPr>
          </a:p>
          <a:p>
            <a:pPr marL="171450" indent="-171450">
              <a:buFont typeface="Arial"/>
              <a:buChar char="•"/>
            </a:pPr>
            <a:r>
              <a:rPr lang="en-US" dirty="0"/>
              <a:t>Ask them what they think are the main areas or spheres or accountability of armed actors, e.g. what they are accountable for and to?​</a:t>
            </a:r>
            <a:endParaRPr lang="en-US" dirty="0">
              <a:cs typeface="Calibri"/>
            </a:endParaRPr>
          </a:p>
          <a:p>
            <a:pPr marL="171450" indent="-171450">
              <a:buFont typeface="Arial"/>
              <a:buChar char="•"/>
            </a:pPr>
            <a:r>
              <a:rPr lang="en-US" dirty="0"/>
              <a:t>Listen to their answers and then show them the slide and explain that armed actors must hold themselves accountable ​towards:</a:t>
            </a:r>
            <a:endParaRPr lang="en-US" dirty="0">
              <a:cs typeface="Calibri"/>
            </a:endParaRPr>
          </a:p>
          <a:p>
            <a:r>
              <a:rPr lang="en-US" dirty="0"/>
              <a:t>     - their legal obligations (as discussed in module 2, see also ICRC, International Humanitarian Law Database, Rule 139 and Rule 149.), ​</a:t>
            </a:r>
            <a:endParaRPr lang="en-US" dirty="0">
              <a:cs typeface="Calibri"/>
            </a:endParaRPr>
          </a:p>
          <a:p>
            <a:r>
              <a:rPr lang="en-US" dirty="0"/>
              <a:t>     - their own policies and</a:t>
            </a:r>
            <a:endParaRPr lang="en-US" dirty="0">
              <a:cs typeface="Calibri"/>
            </a:endParaRPr>
          </a:p>
          <a:p>
            <a:r>
              <a:rPr lang="en-US" dirty="0"/>
              <a:t>     - to the effects of their actions or omissions on the civilian population.​</a:t>
            </a:r>
            <a:endParaRPr lang="en-US" dirty="0">
              <a:cs typeface="Calibri"/>
            </a:endParaRPr>
          </a:p>
          <a:p>
            <a:r>
              <a:rPr lang="en-US" dirty="0"/>
              <a:t>     - other things added by the participants?</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i="1" dirty="0"/>
          </a:p>
          <a:p>
            <a:r>
              <a:rPr lang="en-US" i="1" dirty="0"/>
              <a:t>Exercise 13: (10 minutes in plenary)​</a:t>
            </a:r>
          </a:p>
          <a:p>
            <a:endParaRPr lang="en-US" i="1" dirty="0"/>
          </a:p>
          <a:p>
            <a:pPr marL="171450" indent="-171450">
              <a:buFont typeface="Calibri"/>
              <a:buChar char="-"/>
            </a:pPr>
            <a:r>
              <a:rPr lang="en-US" dirty="0"/>
              <a:t>Ask them the following questions:</a:t>
            </a:r>
            <a:endParaRPr lang="en-US" dirty="0">
              <a:cs typeface="Calibri"/>
            </a:endParaRPr>
          </a:p>
          <a:p>
            <a:r>
              <a:rPr lang="en-US" dirty="0"/>
              <a:t>     - what tools for post-operative assessments they have in place? ​</a:t>
            </a:r>
            <a:endParaRPr lang="en-US" dirty="0">
              <a:cs typeface="Calibri"/>
            </a:endParaRPr>
          </a:p>
          <a:p>
            <a:r>
              <a:rPr lang="en-US" dirty="0"/>
              <a:t>     - when are they triggered? ​</a:t>
            </a:r>
            <a:endParaRPr lang="en-US" dirty="0">
              <a:cs typeface="Calibri"/>
            </a:endParaRPr>
          </a:p>
          <a:p>
            <a:r>
              <a:rPr lang="en-US" dirty="0"/>
              <a:t>     - how do they work? ​</a:t>
            </a:r>
            <a:endParaRPr lang="en-US" dirty="0">
              <a:cs typeface="Calibri"/>
            </a:endParaRPr>
          </a:p>
          <a:p>
            <a:r>
              <a:rPr lang="en-US" dirty="0"/>
              <a:t>     - who conducts these assessment?​</a:t>
            </a:r>
            <a:endParaRPr lang="en-US" dirty="0">
              <a:cs typeface="Calibri"/>
            </a:endParaRPr>
          </a:p>
          <a:p>
            <a:r>
              <a:rPr lang="en-US" dirty="0">
                <a:cs typeface="Calibri"/>
              </a:rPr>
              <a:t>     - </a:t>
            </a:r>
            <a:r>
              <a:rPr lang="en-US" dirty="0"/>
              <a:t>if harm is found to have been caused to civilians and especially to their food security, what actions do they take? ​</a:t>
            </a:r>
            <a:endParaRPr lang="en-US" dirty="0">
              <a:cs typeface="Calibri"/>
            </a:endParaRPr>
          </a:p>
          <a:p>
            <a:endParaRPr lang="en-US" dirty="0"/>
          </a:p>
          <a:p>
            <a:r>
              <a:rPr lang="en-US" dirty="0"/>
              <a:t>​</a:t>
            </a:r>
          </a:p>
          <a:p>
            <a:endParaRPr lang="en-US" dirty="0"/>
          </a:p>
          <a:p>
            <a:r>
              <a:rPr lang="en-US" dirty="0"/>
              <a:t>​</a:t>
            </a: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r>
              <a:rPr lang="en-US" dirty="0"/>
              <a:t>​</a:t>
            </a:r>
          </a:p>
          <a:p>
            <a:pPr marL="171450" indent="-171450">
              <a:buFont typeface="Arial"/>
              <a:buChar char="•"/>
            </a:pPr>
            <a:r>
              <a:rPr lang="en-US" dirty="0"/>
              <a:t>Explain that assessing civilian harm is often understood under the concept of “post-battle assessment”. It should be clear though that it does not only refer to harm caused by “battles” but can refer to any military operation or activity that causes civilian harm. ​</a:t>
            </a:r>
            <a:endParaRPr lang="en-US" dirty="0">
              <a:cs typeface="Calibri"/>
            </a:endParaRPr>
          </a:p>
          <a:p>
            <a:pPr marL="171450" indent="-171450">
              <a:buFont typeface="Arial"/>
              <a:buChar char="•"/>
            </a:pPr>
            <a:endParaRPr lang="en-US" dirty="0"/>
          </a:p>
          <a:p>
            <a:pPr marL="171450" indent="-171450">
              <a:buFont typeface="Arial"/>
              <a:buChar char="•"/>
            </a:pPr>
            <a:r>
              <a:rPr lang="en-US" dirty="0"/>
              <a:t>Explain that the Practical Measures includes some good practice on post-battle assessment.​</a:t>
            </a:r>
            <a:endParaRPr lang="en-US" dirty="0">
              <a:ea typeface="Calibri"/>
              <a:cs typeface="Calibri"/>
            </a:endParaRPr>
          </a:p>
          <a:p>
            <a:pPr marL="171450" indent="-171450">
              <a:buFont typeface="Arial"/>
              <a:buChar char="•"/>
            </a:pPr>
            <a:endParaRPr lang="en-US" dirty="0"/>
          </a:p>
          <a:p>
            <a:pPr marL="171450" indent="-171450">
              <a:buFont typeface="Arial"/>
              <a:buChar char="•"/>
            </a:pPr>
            <a:r>
              <a:rPr lang="en-US" dirty="0"/>
              <a:t>Where post-battle assessments show that an armed actor has caused civilian harm, especially to food security, they should:​</a:t>
            </a:r>
            <a:endParaRPr lang="en-US" dirty="0">
              <a:cs typeface="Calibri"/>
            </a:endParaRPr>
          </a:p>
          <a:p>
            <a:r>
              <a:rPr lang="en-US" dirty="0">
                <a:cs typeface="Calibri"/>
              </a:rPr>
              <a:t>     -</a:t>
            </a:r>
            <a:r>
              <a:rPr lang="en-US" dirty="0"/>
              <a:t> Acknowledge the harm. Discuss with the affected civilians and/or community the most appropriate ways to compensate for it. This could include efforts to restore livelihoods (especially as they relate to food production), replace or reconstruct damaged civilian property and infrastructure indispensable to the food cycle, and/or provide cash compensation.​</a:t>
            </a:r>
            <a:endParaRPr lang="en-US" dirty="0">
              <a:cs typeface="Calibri"/>
            </a:endParaRPr>
          </a:p>
          <a:p>
            <a:r>
              <a:rPr lang="en-US" dirty="0"/>
              <a:t>     - Share information about that harm with relevant stakeholders involved in humanitarian operations so they can mitigate and respond to the immediate impact on food security. This includes providing information relevant to clearing landmines and unexploded ordnance (UXO) from agricultural or pastoral lands, in fishing waters, or around food storage sites. ​</a:t>
            </a:r>
            <a:endParaRPr lang="en-US" dirty="0">
              <a:cs typeface="Calibri"/>
            </a:endParaRPr>
          </a:p>
          <a:p>
            <a:r>
              <a:rPr lang="en-US" dirty="0">
                <a:cs typeface="Calibri"/>
              </a:rPr>
              <a:t>     -</a:t>
            </a:r>
            <a:r>
              <a:rPr lang="en-US" dirty="0"/>
              <a:t> Allow mine and UXO marking, clearance, and risk education in all affected areas. ​</a:t>
            </a:r>
            <a:endParaRPr lang="en-US" dirty="0">
              <a:cs typeface="Calibri"/>
            </a:endParaRPr>
          </a:p>
          <a:p>
            <a:pPr marL="171450" indent="-171450">
              <a:buFont typeface="Arial"/>
              <a:buChar char="•"/>
            </a:pPr>
            <a:endParaRPr lang="en-US" dirty="0"/>
          </a:p>
          <a:p>
            <a:pPr marL="171450" indent="-171450">
              <a:buFont typeface="Arial"/>
              <a:buChar char="•"/>
            </a:pPr>
            <a:r>
              <a:rPr lang="en-US" dirty="0"/>
              <a:t>You can share some good practice here, for example:​</a:t>
            </a:r>
            <a:endParaRPr lang="en-US" dirty="0">
              <a:cs typeface="Calibri"/>
            </a:endParaRPr>
          </a:p>
          <a:p>
            <a:pPr marL="628650" lvl="1" indent="-171450">
              <a:buFont typeface="Arial"/>
              <a:buChar char="•"/>
            </a:pPr>
            <a:r>
              <a:rPr lang="en-US" dirty="0"/>
              <a:t>The International Security Assistance Force (ISAF) creating a Civilian Casualty Tracking Cell in Afghanistan in 2008–2012, see </a:t>
            </a:r>
            <a:r>
              <a:rPr lang="en-US" dirty="0">
                <a:hlinkClick r:id="rId3"/>
              </a:rPr>
              <a:t>https://ihl-in-action.icrc.org/case-study/afghanistan-implementation-civilian-casualty-tracking-cell</a:t>
            </a:r>
            <a:endParaRPr lang="en-US" dirty="0">
              <a:cs typeface="Calibri"/>
            </a:endParaRPr>
          </a:p>
          <a:p>
            <a:pPr marL="628650" lvl="1" indent="-171450">
              <a:buFont typeface="Arial" panose="020B0604020202020204" pitchFamily="34" charset="0"/>
              <a:buChar char="•"/>
            </a:pPr>
            <a:r>
              <a:rPr lang="en-US" dirty="0"/>
              <a:t>(Summary: The International Security Assistance Force (ISAF), led by the North Atlantic Treaty Organization (NATO), was active in Afghanistan between 2001 and 2014. It had a United Nations mandate to support the Afghan government in restoring security countrywide and to train Afghan forces. In 2008, allegations of civilian casualties caused by ISAF forces threatened to undermine its mission. In response, ISAF created a Civilian Casualty Tracking Cell (CCTC) to monitor such casualties. Informed by CCTC findings, ISAF and NATO issued new tactical directives and guidelines to mitigate civilian harm. The number of civilian casualties caused by pro-government forces apparently dropped from 828 in 2008 to 316 in 2012, reflecting the CCTC’s impact.)​</a:t>
            </a:r>
            <a:endParaRPr lang="en-US" dirty="0">
              <a:cs typeface="Calibri"/>
            </a:endParaRPr>
          </a:p>
          <a:p>
            <a:pPr marL="628650" lvl="1" indent="-171450">
              <a:buFont typeface="Arial" panose="020B0604020202020204" pitchFamily="34" charset="0"/>
              <a:buChar char="•"/>
            </a:pPr>
            <a:r>
              <a:rPr lang="en-US" dirty="0"/>
              <a:t>The African Union Mission in Somalia (AMISOM) taking steps to better protect civilians in Somalia (2012–2015), see </a:t>
            </a:r>
            <a:r>
              <a:rPr lang="en-US" dirty="0">
                <a:hlinkClick r:id="rId4"/>
              </a:rPr>
              <a:t>https://ihl-in-action.icrc.org/case-study/somalia-amisom-takes-steps-enhance-protection-civilians​</a:t>
            </a:r>
            <a:endParaRPr lang="en-US" dirty="0">
              <a:cs typeface="Calibri"/>
            </a:endParaRPr>
          </a:p>
          <a:p>
            <a:pPr marL="628650" lvl="1" indent="-171450">
              <a:buFont typeface="Arial" panose="020B0604020202020204" pitchFamily="34" charset="0"/>
              <a:buChar char="•"/>
            </a:pPr>
            <a:r>
              <a:rPr lang="en-US" dirty="0"/>
              <a:t>(Summary: The African Union Mission in Somalia (AMISOM) was created by the African Union’s Peace and Security Council in 2007 as a peacekeeping mission with a mandate to support national reconciliation efforts in Somalia. Subsequently the mission faced allegations that it was responsible for civilian casualties. On 31 July 2015, an incident involving AMISOM troops led to the death of seven civilians. Prompted by the legal obligation to protect civilians and conscious that the success of its mission depended on earning the trust of the Somali population, AMISOM took concrete steps to protect civilians from the effects of hostilities.)​</a:t>
            </a:r>
            <a:endParaRPr lang="en-US" dirty="0">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dirty="0"/>
              <a:t>Consequences of non-compliance with policies and procedures: ​</a:t>
            </a:r>
          </a:p>
          <a:p>
            <a:endParaRPr lang="en-US" dirty="0"/>
          </a:p>
          <a:p>
            <a:pPr marL="171450" indent="-171450">
              <a:buFont typeface="Arial"/>
              <a:buChar char="•"/>
            </a:pPr>
            <a:r>
              <a:rPr lang="en-US" dirty="0"/>
              <a:t>If members of an armed force do not follow policies and procedures put in place to comply with IHL and to prevent and mitigate conflict-induced food insecurity, the armed force must undertake penal procedures compliant with international norms. ​</a:t>
            </a:r>
            <a:endParaRPr lang="en-US" dirty="0">
              <a:cs typeface="Calibri"/>
            </a:endParaRPr>
          </a:p>
          <a:p>
            <a:pPr marL="171450" indent="-171450">
              <a:buFont typeface="Arial"/>
              <a:buChar char="•"/>
            </a:pPr>
            <a:r>
              <a:rPr lang="en-US" dirty="0"/>
              <a:t>This includes: ​</a:t>
            </a:r>
            <a:endParaRPr lang="en-US" dirty="0">
              <a:cs typeface="Calibri"/>
            </a:endParaRPr>
          </a:p>
          <a:p>
            <a:r>
              <a:rPr lang="en-US" dirty="0"/>
              <a:t>     - investigations, </a:t>
            </a:r>
          </a:p>
          <a:p>
            <a:r>
              <a:rPr lang="en-US" dirty="0"/>
              <a:t>     - ​just processes and fair trials, and </a:t>
            </a:r>
          </a:p>
          <a:p>
            <a:r>
              <a:rPr lang="en-US" dirty="0"/>
              <a:t>     - ​application of appropriate disciplinary action as clearly reflected in the organization’s penal codes. ​</a:t>
            </a:r>
            <a:endParaRPr lang="en-US" dirty="0">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b="1" i="1" dirty="0"/>
              <a:t>Note: This exercise is designed to cover all the aspects covered in the module. If you which to make special emphasis on some aspects, you may decide to just focus on one or two of the questions.​</a:t>
            </a:r>
            <a:endParaRPr lang="en-US" b="1" i="1" dirty="0">
              <a:ea typeface="Calibri"/>
              <a:cs typeface="Calibri"/>
            </a:endParaRPr>
          </a:p>
          <a:p>
            <a:endParaRPr lang="en-US" dirty="0"/>
          </a:p>
          <a:p>
            <a:r>
              <a:rPr lang="en-US" i="1" dirty="0"/>
              <a:t>Exercise 14 on differential food needs: (could be done in smaller groups or in plenary) 10-15 minutes​</a:t>
            </a:r>
          </a:p>
          <a:p>
            <a:r>
              <a:rPr lang="en-US" i="1" dirty="0"/>
              <a:t>Depending on the size of the groups and the level of the participants, and the emphasis you may like to give it, this exercise might need longer time (about 15-20 minutes of group discussion and 10 minutes of feedback/discussion)​</a:t>
            </a:r>
            <a:endParaRPr lang="en-US" i="1" dirty="0">
              <a:cs typeface="Calibri"/>
            </a:endParaRPr>
          </a:p>
          <a:p>
            <a:endParaRPr lang="en-US" dirty="0">
              <a:cs typeface="Calibri"/>
            </a:endParaRPr>
          </a:p>
          <a:p>
            <a:pPr marL="171450" indent="-171450">
              <a:buFont typeface="Arial"/>
              <a:buChar char="•"/>
            </a:pPr>
            <a:r>
              <a:rPr lang="en-US" dirty="0"/>
              <a:t>Divide the participants into groups or 3-5 and have all of them answer the following questions: ​</a:t>
            </a:r>
            <a:endParaRPr lang="en-US" dirty="0">
              <a:cs typeface="Calibri"/>
            </a:endParaRPr>
          </a:p>
          <a:p>
            <a:pPr marL="628650" lvl="1" indent="-171450">
              <a:buFont typeface="Arial"/>
              <a:buChar char="•"/>
            </a:pPr>
            <a:r>
              <a:rPr lang="en-US" dirty="0"/>
              <a:t>Which segments of the populations are most at risk of food insecurity? When are they most at risk? Why are they at greater risk?​</a:t>
            </a:r>
            <a:r>
              <a:rPr lang="en-US" dirty="0">
                <a:cs typeface="Calibri"/>
              </a:rPr>
              <a:t> </a:t>
            </a:r>
            <a:r>
              <a:rPr lang="en-US" dirty="0"/>
              <a:t>If they have problems to understand, mention that the population is made up of individuals with a number of different characteristics and needs depending on their gender, age, social status, etc.​ Participants may think of populations with different needs, for example children, expecting mothers, breastfeeding women (and girls), populations in detention, displaced persons in informal camps or out of camps, poor children, elderly or persons with disabilities with limited mobility, etc.​</a:t>
            </a:r>
            <a:endParaRPr lang="en-US" dirty="0">
              <a:cs typeface="Calibri"/>
            </a:endParaRPr>
          </a:p>
          <a:p>
            <a:pPr marL="628650" lvl="1" indent="-171450">
              <a:buFont typeface="Arial"/>
              <a:buChar char="•"/>
            </a:pPr>
            <a:r>
              <a:rPr lang="en-US" dirty="0"/>
              <a:t>What can be done to minimize food insecurity for these populations? ​</a:t>
            </a:r>
            <a:endParaRPr lang="en-US" dirty="0">
              <a:cs typeface="Calibri"/>
            </a:endParaRPr>
          </a:p>
          <a:p>
            <a:pPr marL="628650" lvl="1" indent="-171450">
              <a:buFont typeface="Arial"/>
              <a:buChar char="•"/>
            </a:pPr>
            <a:r>
              <a:rPr lang="en-US" dirty="0"/>
              <a:t>How do we integrate differential impacts to population groups in our post-battle assessments?​ Who conducts them? (considerations of gender, ethnicity, etc.) ​</a:t>
            </a:r>
            <a:endParaRPr lang="en-US" dirty="0">
              <a:cs typeface="Calibri"/>
            </a:endParaRPr>
          </a:p>
          <a:p>
            <a:pPr marL="628650" lvl="1" indent="-171450">
              <a:buFont typeface="Arial"/>
              <a:buChar char="•"/>
            </a:pPr>
            <a:r>
              <a:rPr lang="en-US" dirty="0"/>
              <a:t>How do we integrate differential needs, risks and impacts in our efforts to increase food security?​</a:t>
            </a:r>
            <a:endParaRPr lang="en-US" dirty="0">
              <a:cs typeface="Calibri"/>
            </a:endParaRPr>
          </a:p>
          <a:p>
            <a:endParaRPr lang="en-US" dirty="0">
              <a:cs typeface="Calibri"/>
            </a:endParaRPr>
          </a:p>
          <a:p>
            <a:r>
              <a:rPr lang="en-US" b="1" dirty="0"/>
              <a:t>Background</a:t>
            </a:r>
            <a:r>
              <a:rPr lang="en-US" dirty="0"/>
              <a:t>:​</a:t>
            </a:r>
          </a:p>
          <a:p>
            <a:pPr marL="171450" indent="-171450">
              <a:buFont typeface="Arial"/>
              <a:buChar char="•"/>
            </a:pPr>
            <a:r>
              <a:rPr lang="en-US" dirty="0"/>
              <a:t>When identifying specific needs and risks you might want to introduce the concept of vulnerability. Ask them how they understand the concept. (the concept should have come up also previously, for example in module 4)​</a:t>
            </a:r>
            <a:endParaRPr lang="en-US" dirty="0">
              <a:cs typeface="Calibri"/>
            </a:endParaRPr>
          </a:p>
          <a:p>
            <a:pPr marL="171450" indent="-171450">
              <a:buFont typeface="Arial"/>
              <a:buChar char="•"/>
            </a:pPr>
            <a:r>
              <a:rPr lang="en-US" dirty="0"/>
              <a:t>There may be different understandings and definitions but provide the participants the definition of the concept of vulnerability as a condition in which a person needs special protection and treatment. ​</a:t>
            </a:r>
            <a:endParaRPr lang="en-US" dirty="0">
              <a:cs typeface="Calibri"/>
            </a:endParaRPr>
          </a:p>
          <a:p>
            <a:r>
              <a:rPr lang="en-US" dirty="0"/>
              <a:t>    (vulnerability= the quality or state of being exposed to the possibility of being attacked or harmed, either physically or emotionally.)​</a:t>
            </a:r>
            <a:endParaRPr lang="en-US" dirty="0">
              <a:ea typeface="Calibri"/>
              <a:cs typeface="Calibri"/>
            </a:endParaRPr>
          </a:p>
          <a:p>
            <a:pPr marL="171450" indent="-171450">
              <a:buFont typeface="Arial"/>
              <a:buChar char="•"/>
            </a:pPr>
            <a:r>
              <a:rPr lang="en-US" dirty="0"/>
              <a:t>This might be helpful for them to frame to understanding of the differential aspects in this exercise.​</a:t>
            </a:r>
            <a:endParaRPr lang="en-US" dirty="0">
              <a:cs typeface="Calibri"/>
            </a:endParaRPr>
          </a:p>
          <a:p>
            <a:pPr marL="171450" indent="-171450">
              <a:buFont typeface="Arial"/>
              <a:buChar char="•"/>
            </a:pPr>
            <a:r>
              <a:rPr lang="en-US" dirty="0"/>
              <a:t>Explain that some individuals may combine different vulnerabilities, which exposes them to more risks either of being food insecure or when they are food insecure (for example a poor women, from a minority ethnic group, who is displaced, and a widow). ​This relates to the concept of intersectionality (= the complex, cumulative way in which the effects of multiple forms of discrimination – such as racism, sexism, and classism – combine, overlap, or intersect especially in the experiences of marginalized individuals or groups </a:t>
            </a:r>
            <a:r>
              <a:rPr lang="en-US" dirty="0">
                <a:hlinkClick r:id="rId3"/>
              </a:rPr>
              <a:t>https://www.merriam-webster.com/dictionary/intersectionality)​</a:t>
            </a:r>
            <a:endParaRPr lang="en-US" dirty="0">
              <a:cs typeface="Calibri"/>
            </a:endParaRPr>
          </a:p>
          <a:p>
            <a:endParaRPr lang="en-US" dirty="0">
              <a:cs typeface="Calibri"/>
            </a:endParaRPr>
          </a:p>
          <a:p>
            <a:r>
              <a:rPr lang="en-US" dirty="0"/>
              <a:t>​</a:t>
            </a:r>
          </a:p>
          <a:p>
            <a:endParaRPr lang="en-US" dirty="0"/>
          </a:p>
          <a:p>
            <a:r>
              <a:rPr lang="en-US" dirty="0"/>
              <a:t>​</a:t>
            </a:r>
          </a:p>
          <a:p>
            <a:endParaRPr lang="en-US" dirty="0"/>
          </a:p>
          <a:p>
            <a:r>
              <a:rPr lang="en-US" dirty="0"/>
              <a:t>​</a:t>
            </a: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905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grpSp>
        <p:nvGrpSpPr>
          <p:cNvPr id="3" name="Group 3"/>
          <p:cNvGrpSpPr/>
          <p:nvPr/>
        </p:nvGrpSpPr>
        <p:grpSpPr>
          <a:xfrm>
            <a:off x="12954280" y="6809632"/>
            <a:ext cx="4941622" cy="3064460"/>
            <a:chOff x="0" y="-95250"/>
            <a:chExt cx="6588829" cy="4085947"/>
          </a:xfrm>
        </p:grpSpPr>
        <p:sp>
          <p:nvSpPr>
            <p:cNvPr id="4" name="TextBox 4"/>
            <p:cNvSpPr txBox="1"/>
            <p:nvPr/>
          </p:nvSpPr>
          <p:spPr>
            <a:xfrm>
              <a:off x="0" y="1180952"/>
              <a:ext cx="6588829" cy="2809745"/>
            </a:xfrm>
            <a:prstGeom prst="rect">
              <a:avLst/>
            </a:prstGeom>
          </p:spPr>
          <p:txBody>
            <a:bodyPr lIns="0" tIns="0" rIns="0" bIns="0" rtlCol="0" anchor="t">
              <a:spAutoFit/>
            </a:bodyPr>
            <a:lstStyle/>
            <a:p>
              <a:pPr algn="l">
                <a:lnSpc>
                  <a:spcPts val="4200"/>
                </a:lnSpc>
              </a:pPr>
              <a:endParaRPr lang="en-US" sz="3000" b="1" dirty="0">
                <a:solidFill>
                  <a:srgbClr val="FFFFFF"/>
                </a:solidFill>
                <a:latin typeface="Arial"/>
              </a:endParaRPr>
            </a:p>
            <a:p>
              <a:pPr algn="l">
                <a:lnSpc>
                  <a:spcPts val="4200"/>
                </a:lnSpc>
              </a:pPr>
              <a:r>
                <a:rPr lang="en-US" sz="3000" b="1" dirty="0">
                  <a:solidFill>
                    <a:srgbClr val="FFFFFF"/>
                  </a:solidFill>
                  <a:latin typeface="Arial"/>
                </a:rPr>
                <a:t>Responses: Addressing Harm Caused</a:t>
              </a:r>
              <a:r>
                <a:rPr lang="en-US" sz="3000" dirty="0">
                  <a:solidFill>
                    <a:srgbClr val="FFFFFF"/>
                  </a:solidFill>
                  <a:latin typeface="Arial"/>
                </a:rPr>
                <a:t>​</a:t>
              </a:r>
            </a:p>
            <a:p>
              <a:pPr algn="l">
                <a:lnSpc>
                  <a:spcPts val="4200"/>
                </a:lnSpc>
              </a:pPr>
              <a:endParaRPr lang="en-US" sz="3000" dirty="0">
                <a:solidFill>
                  <a:srgbClr val="FFFFFF"/>
                </a:solidFill>
                <a:latin typeface="Arial"/>
              </a:endParaRPr>
            </a:p>
          </p:txBody>
        </p:sp>
        <p:sp>
          <p:nvSpPr>
            <p:cNvPr id="5" name="AutoShape 5"/>
            <p:cNvSpPr/>
            <p:nvPr/>
          </p:nvSpPr>
          <p:spPr>
            <a:xfrm>
              <a:off x="0" y="1544041"/>
              <a:ext cx="6588829" cy="0"/>
            </a:xfrm>
            <a:prstGeom prst="line">
              <a:avLst/>
            </a:prstGeom>
            <a:ln w="38100" cap="rnd">
              <a:solidFill>
                <a:srgbClr val="FFFFFF"/>
              </a:solidFill>
              <a:prstDash val="sysDot"/>
              <a:headEnd type="none" w="sm" len="sm"/>
              <a:tailEnd type="none" w="sm" len="sm"/>
            </a:ln>
          </p:spPr>
          <p:txBody>
            <a:bodyPr/>
            <a:lstStyle/>
            <a:p>
              <a:endParaRPr lang="en-CA"/>
            </a:p>
          </p:txBody>
        </p:sp>
        <p:sp>
          <p:nvSpPr>
            <p:cNvPr id="6" name="TextBox 6"/>
            <p:cNvSpPr txBox="1"/>
            <p:nvPr/>
          </p:nvSpPr>
          <p:spPr>
            <a:xfrm>
              <a:off x="0" y="-95250"/>
              <a:ext cx="3294415" cy="1196910"/>
            </a:xfrm>
            <a:prstGeom prst="rect">
              <a:avLst/>
            </a:prstGeom>
          </p:spPr>
          <p:txBody>
            <a:bodyPr lIns="0" tIns="0" rIns="0" bIns="0" rtlCol="0" anchor="t">
              <a:spAutoFit/>
            </a:bodyPr>
            <a:lstStyle/>
            <a:p>
              <a:pPr algn="l">
                <a:lnSpc>
                  <a:spcPts val="3499"/>
                </a:lnSpc>
              </a:pPr>
              <a:r>
                <a:rPr lang="en-US" sz="3000" b="1" dirty="0">
                  <a:solidFill>
                    <a:srgbClr val="FFFFFF"/>
                  </a:solidFill>
                  <a:latin typeface="Arial"/>
                </a:rPr>
                <a:t>Module 6</a:t>
              </a:r>
            </a:p>
            <a:p>
              <a:pPr algn="l">
                <a:lnSpc>
                  <a:spcPts val="3499"/>
                </a:lnSpc>
              </a:pPr>
              <a:endParaRPr lang="en-US" sz="3000" b="1" dirty="0">
                <a:solidFill>
                  <a:srgbClr val="FFFFFF"/>
                </a:solidFill>
                <a:latin typeface="Arial"/>
              </a:endParaRPr>
            </a:p>
          </p:txBody>
        </p:sp>
      </p:grpSp>
      <p:sp>
        <p:nvSpPr>
          <p:cNvPr id="7" name="TextBox 7"/>
          <p:cNvSpPr txBox="1"/>
          <p:nvPr/>
        </p:nvSpPr>
        <p:spPr>
          <a:xfrm>
            <a:off x="2862909" y="1728614"/>
            <a:ext cx="12562181" cy="4665847"/>
          </a:xfrm>
          <a:prstGeom prst="rect">
            <a:avLst/>
          </a:prstGeom>
        </p:spPr>
        <p:txBody>
          <a:bodyPr lIns="0" tIns="0" rIns="0" bIns="0" rtlCol="0" anchor="t">
            <a:spAutoFit/>
          </a:bodyPr>
          <a:lstStyle/>
          <a:p>
            <a:pPr algn="ctr">
              <a:lnSpc>
                <a:spcPts val="9002"/>
              </a:lnSpc>
            </a:pPr>
            <a:r>
              <a:rPr lang="en-US" sz="6430" dirty="0">
                <a:solidFill>
                  <a:srgbClr val="FFFFFF"/>
                </a:solidFill>
                <a:latin typeface="Arial Bold"/>
              </a:rPr>
              <a:t>Training on the Practical Measures for Armed Actors to Prevent and Mitigate Conflict-Induced Food Insecurity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208692" y="2690321"/>
            <a:ext cx="4035480" cy="4906359"/>
          </a:xfrm>
          <a:custGeom>
            <a:avLst/>
            <a:gdLst/>
            <a:ahLst/>
            <a:cxnLst/>
            <a:rect l="l" t="t" r="r" b="b"/>
            <a:pathLst>
              <a:path w="4035480" h="4906359">
                <a:moveTo>
                  <a:pt x="0" y="0"/>
                </a:moveTo>
                <a:lnTo>
                  <a:pt x="4035480" y="0"/>
                </a:lnTo>
                <a:lnTo>
                  <a:pt x="4035480" y="4906358"/>
                </a:lnTo>
                <a:lnTo>
                  <a:pt x="0" y="4906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6431348" cy="2257425"/>
          </a:xfrm>
          <a:prstGeom prst="rect">
            <a:avLst/>
          </a:prstGeom>
        </p:spPr>
        <p:txBody>
          <a:bodyPr lIns="0" tIns="0" rIns="0" bIns="0" rtlCol="0" anchor="t">
            <a:spAutoFit/>
          </a:bodyPr>
          <a:lstStyle/>
          <a:p>
            <a:pPr algn="l">
              <a:lnSpc>
                <a:spcPts val="8400"/>
              </a:lnSpc>
            </a:pPr>
            <a:r>
              <a:rPr lang="en-US" sz="7000" dirty="0">
                <a:solidFill>
                  <a:srgbClr val="FFFFFF"/>
                </a:solidFill>
                <a:latin typeface="Arial"/>
              </a:rPr>
              <a:t>Module wrap-up &amp; conclusions</a:t>
            </a:r>
          </a:p>
        </p:txBody>
      </p:sp>
      <p:sp>
        <p:nvSpPr>
          <p:cNvPr id="7" name="TextBox 7"/>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5416972" y="2097478"/>
            <a:ext cx="7454057" cy="1802288"/>
          </a:xfrm>
          <a:prstGeom prst="rect">
            <a:avLst/>
          </a:prstGeom>
        </p:spPr>
        <p:txBody>
          <a:bodyPr lIns="0" tIns="0" rIns="0" bIns="0" rtlCol="0" anchor="t">
            <a:spAutoFit/>
          </a:bodyPr>
          <a:lstStyle/>
          <a:p>
            <a:pPr algn="ctr">
              <a:lnSpc>
                <a:spcPts val="15400"/>
              </a:lnSpc>
              <a:spcBef>
                <a:spcPct val="0"/>
              </a:spcBef>
            </a:pPr>
            <a:r>
              <a:rPr lang="en-US" sz="11000">
                <a:solidFill>
                  <a:srgbClr val="000000"/>
                </a:solidFill>
                <a:latin typeface="Arial"/>
              </a:rPr>
              <a:t>Questions?</a:t>
            </a:r>
            <a:endParaRPr lang="en-US" sz="1100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28700" y="1295832"/>
            <a:ext cx="2851275" cy="1747054"/>
          </a:xfrm>
          <a:custGeom>
            <a:avLst/>
            <a:gdLst/>
            <a:ahLst/>
            <a:cxnLst/>
            <a:rect l="l" t="t" r="r" b="b"/>
            <a:pathLst>
              <a:path w="2851275" h="1747054">
                <a:moveTo>
                  <a:pt x="0" y="0"/>
                </a:moveTo>
                <a:lnTo>
                  <a:pt x="2851275" y="0"/>
                </a:lnTo>
                <a:lnTo>
                  <a:pt x="2851275" y="1747054"/>
                </a:lnTo>
                <a:lnTo>
                  <a:pt x="0" y="1747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704818" y="3943350"/>
            <a:ext cx="8868807" cy="2257425"/>
          </a:xfrm>
          <a:prstGeom prst="rect">
            <a:avLst/>
          </a:prstGeom>
        </p:spPr>
        <p:txBody>
          <a:bodyPr lIns="0" tIns="0" rIns="0" bIns="0" rtlCol="0" anchor="t">
            <a:spAutoFit/>
          </a:bodyPr>
          <a:lstStyle/>
          <a:p>
            <a:pPr algn="l">
              <a:lnSpc>
                <a:spcPts val="8400"/>
              </a:lnSpc>
            </a:pPr>
            <a:r>
              <a:rPr lang="en-US" sz="7000" dirty="0">
                <a:solidFill>
                  <a:srgbClr val="000000"/>
                </a:solidFill>
                <a:latin typeface="Arial"/>
              </a:rPr>
              <a:t>Learning objective module 6</a:t>
            </a:r>
          </a:p>
        </p:txBody>
      </p:sp>
      <p:sp>
        <p:nvSpPr>
          <p:cNvPr id="4" name="TextBox 4"/>
          <p:cNvSpPr txBox="1"/>
          <p:nvPr/>
        </p:nvSpPr>
        <p:spPr>
          <a:xfrm>
            <a:off x="8949791" y="4256802"/>
            <a:ext cx="8941850" cy="1846659"/>
          </a:xfrm>
          <a:prstGeom prst="rect">
            <a:avLst/>
          </a:prstGeom>
        </p:spPr>
        <p:txBody>
          <a:bodyPr lIns="0" tIns="0" rIns="0" bIns="0" rtlCol="0" anchor="t">
            <a:spAutoFit/>
          </a:bodyPr>
          <a:lstStyle/>
          <a:p>
            <a:pPr>
              <a:lnSpc>
                <a:spcPts val="3586"/>
              </a:lnSpc>
            </a:pPr>
            <a:r>
              <a:rPr lang="en-US" sz="2800" dirty="0">
                <a:solidFill>
                  <a:srgbClr val="1E1E1E"/>
                </a:solidFill>
                <a:latin typeface="Arial Bold"/>
                <a:cs typeface="Arial Bold"/>
              </a:rPr>
              <a:t>Participants are aware of the actions that they can take to increase food security, assess civilian harm, and ensure accountability according to the Practical Measures. </a:t>
            </a:r>
            <a:endParaRPr lang="en-US" sz="2561" dirty="0">
              <a:solidFill>
                <a:srgbClr val="1E1E1E"/>
              </a:solidFill>
              <a:latin typeface="Arial Bold"/>
              <a:cs typeface="Arial Bold"/>
            </a:endParaRPr>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Freeform 3"/>
          <p:cNvSpPr/>
          <p:nvPr/>
        </p:nvSpPr>
        <p:spPr>
          <a:xfrm>
            <a:off x="461002" y="2978042"/>
            <a:ext cx="4330916" cy="4330916"/>
          </a:xfrm>
          <a:custGeom>
            <a:avLst/>
            <a:gdLst/>
            <a:ahLst/>
            <a:cxnLst/>
            <a:rect l="l" t="t" r="r" b="b"/>
            <a:pathLst>
              <a:path w="4330916" h="4330916">
                <a:moveTo>
                  <a:pt x="0" y="0"/>
                </a:moveTo>
                <a:lnTo>
                  <a:pt x="4330915" y="0"/>
                </a:lnTo>
                <a:lnTo>
                  <a:pt x="4330915" y="4330916"/>
                </a:lnTo>
                <a:lnTo>
                  <a:pt x="0" y="4330916"/>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6076059" y="2484274"/>
            <a:ext cx="11813403" cy="6594956"/>
          </a:xfrm>
          <a:prstGeom prst="rect">
            <a:avLst/>
          </a:prstGeom>
        </p:spPr>
        <p:txBody>
          <a:bodyPr lIns="0" tIns="0" rIns="0" bIns="0" rtlCol="0" anchor="t">
            <a:spAutoFit/>
          </a:bodyPr>
          <a:lstStyle/>
          <a:p>
            <a:pPr marL="577492" lvl="1" indent="-288746" algn="l">
              <a:lnSpc>
                <a:spcPts val="3744"/>
              </a:lnSpc>
              <a:buFont typeface="Arial"/>
              <a:buChar char="•"/>
            </a:pPr>
            <a:r>
              <a:rPr lang="en-US" sz="2674" dirty="0">
                <a:solidFill>
                  <a:srgbClr val="1E1E1E"/>
                </a:solidFill>
                <a:latin typeface="Arial"/>
              </a:rPr>
              <a:t>Armed actors should take all feasible steps to address the harm caused by their actions or omissions. ​</a:t>
            </a:r>
          </a:p>
          <a:p>
            <a:pPr algn="l">
              <a:lnSpc>
                <a:spcPts val="3744"/>
              </a:lnSpc>
            </a:pPr>
            <a:endParaRPr lang="en-US" sz="2674" dirty="0">
              <a:solidFill>
                <a:srgbClr val="1E1E1E"/>
              </a:solidFill>
              <a:latin typeface="Arial"/>
            </a:endParaRPr>
          </a:p>
          <a:p>
            <a:pPr marL="1154984" lvl="2" indent="-384995" algn="l">
              <a:lnSpc>
                <a:spcPts val="3744"/>
              </a:lnSpc>
              <a:buFont typeface="Arial"/>
              <a:buChar char="⚬"/>
            </a:pPr>
            <a:r>
              <a:rPr lang="en-US" sz="2674" dirty="0">
                <a:solidFill>
                  <a:srgbClr val="1E1E1E"/>
                </a:solidFill>
                <a:latin typeface="Arial"/>
              </a:rPr>
              <a:t>How?​</a:t>
            </a:r>
          </a:p>
          <a:p>
            <a:pPr algn="l">
              <a:lnSpc>
                <a:spcPts val="3744"/>
              </a:lnSpc>
            </a:pPr>
            <a:endParaRPr lang="en-US" sz="2674" dirty="0">
              <a:solidFill>
                <a:srgbClr val="1E1E1E"/>
              </a:solidFill>
              <a:latin typeface="Arial"/>
            </a:endParaRPr>
          </a:p>
          <a:p>
            <a:pPr marL="577492" lvl="1" indent="-288746" algn="l">
              <a:lnSpc>
                <a:spcPts val="3744"/>
              </a:lnSpc>
              <a:buFont typeface="Arial"/>
              <a:buChar char="•"/>
            </a:pPr>
            <a:r>
              <a:rPr lang="en-US" sz="2674" dirty="0">
                <a:solidFill>
                  <a:srgbClr val="1E1E1E"/>
                </a:solidFill>
                <a:latin typeface="Arial"/>
              </a:rPr>
              <a:t>In consultation with affected people to identify the best ways to address people’s needs. ​</a:t>
            </a:r>
          </a:p>
          <a:p>
            <a:pPr algn="l">
              <a:lnSpc>
                <a:spcPts val="3744"/>
              </a:lnSpc>
            </a:pPr>
            <a:endParaRPr lang="en-US" sz="2674" dirty="0">
              <a:solidFill>
                <a:srgbClr val="1E1E1E"/>
              </a:solidFill>
              <a:latin typeface="Arial"/>
            </a:endParaRPr>
          </a:p>
          <a:p>
            <a:pPr marL="1154984" lvl="2" indent="-384995" algn="l">
              <a:lnSpc>
                <a:spcPts val="3744"/>
              </a:lnSpc>
              <a:buFont typeface="Arial"/>
              <a:buChar char="⚬"/>
            </a:pPr>
            <a:r>
              <a:rPr lang="en-US" sz="2674" dirty="0">
                <a:solidFill>
                  <a:srgbClr val="1E1E1E"/>
                </a:solidFill>
                <a:latin typeface="Arial"/>
              </a:rPr>
              <a:t>When?​</a:t>
            </a:r>
          </a:p>
          <a:p>
            <a:pPr algn="l">
              <a:lnSpc>
                <a:spcPts val="3744"/>
              </a:lnSpc>
            </a:pPr>
            <a:endParaRPr lang="en-US" sz="2674" dirty="0">
              <a:solidFill>
                <a:srgbClr val="1E1E1E"/>
              </a:solidFill>
              <a:latin typeface="Arial"/>
            </a:endParaRPr>
          </a:p>
          <a:p>
            <a:pPr marL="577492" lvl="1" indent="-288746" algn="l">
              <a:lnSpc>
                <a:spcPts val="3744"/>
              </a:lnSpc>
              <a:buFont typeface="Arial"/>
              <a:buChar char="•"/>
            </a:pPr>
            <a:r>
              <a:rPr lang="en-US" sz="2674" dirty="0">
                <a:solidFill>
                  <a:srgbClr val="1E1E1E"/>
                </a:solidFill>
                <a:latin typeface="Arial"/>
              </a:rPr>
              <a:t>During and after conflict</a:t>
            </a:r>
          </a:p>
          <a:p>
            <a:pPr algn="l">
              <a:lnSpc>
                <a:spcPts val="3744"/>
              </a:lnSpc>
            </a:pPr>
            <a:endParaRPr lang="en-US" sz="2674" dirty="0">
              <a:solidFill>
                <a:srgbClr val="1E1E1E"/>
              </a:solidFill>
              <a:latin typeface="Arial"/>
            </a:endParaRPr>
          </a:p>
          <a:p>
            <a:pPr algn="ctr">
              <a:lnSpc>
                <a:spcPts val="3744"/>
              </a:lnSpc>
            </a:pPr>
            <a:endParaRPr lang="en-US" sz="2674" dirty="0">
              <a:solidFill>
                <a:srgbClr val="1E1E1E"/>
              </a:solidFill>
              <a:latin typeface="Arial"/>
            </a:endParaRPr>
          </a:p>
          <a:p>
            <a:pPr algn="ctr">
              <a:lnSpc>
                <a:spcPts val="3744"/>
              </a:lnSpc>
              <a:spcBef>
                <a:spcPct val="0"/>
              </a:spcBef>
            </a:pPr>
            <a:endParaRPr lang="en-US" sz="2674" dirty="0">
              <a:solidFill>
                <a:srgbClr val="1E1E1E"/>
              </a:solidFill>
              <a:latin typeface="Arial"/>
            </a:endParaRPr>
          </a:p>
        </p:txBody>
      </p:sp>
      <p:sp>
        <p:nvSpPr>
          <p:cNvPr id="5" name="TextBox 5"/>
          <p:cNvSpPr txBox="1"/>
          <p:nvPr/>
        </p:nvSpPr>
        <p:spPr>
          <a:xfrm>
            <a:off x="8109130" y="676962"/>
            <a:ext cx="7747261" cy="627276"/>
          </a:xfrm>
          <a:prstGeom prst="rect">
            <a:avLst/>
          </a:prstGeom>
        </p:spPr>
        <p:txBody>
          <a:bodyPr lIns="0" tIns="0" rIns="0" bIns="0" rtlCol="0" anchor="t">
            <a:spAutoFit/>
          </a:bodyPr>
          <a:lstStyle/>
          <a:p>
            <a:pPr algn="ctr">
              <a:lnSpc>
                <a:spcPts val="4374"/>
              </a:lnSpc>
            </a:pPr>
            <a:r>
              <a:rPr lang="en-US" sz="3645" dirty="0">
                <a:solidFill>
                  <a:srgbClr val="1E1E1E"/>
                </a:solidFill>
                <a:latin typeface="Arial Bold"/>
              </a:rPr>
              <a:t>Addressing harm caused</a:t>
            </a:r>
          </a:p>
        </p:txBody>
      </p:sp>
      <p:sp>
        <p:nvSpPr>
          <p:cNvPr id="6" name="TextBox 6"/>
          <p:cNvSpPr txBox="1"/>
          <p:nvPr/>
        </p:nvSpPr>
        <p:spPr>
          <a:xfrm>
            <a:off x="1071042" y="9003030"/>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TextBox 3"/>
          <p:cNvSpPr txBox="1"/>
          <p:nvPr/>
        </p:nvSpPr>
        <p:spPr>
          <a:xfrm>
            <a:off x="6424715" y="2646673"/>
            <a:ext cx="11116092" cy="5575771"/>
          </a:xfrm>
          <a:prstGeom prst="rect">
            <a:avLst/>
          </a:prstGeom>
        </p:spPr>
        <p:txBody>
          <a:bodyPr lIns="0" tIns="0" rIns="0" bIns="0" rtlCol="0" anchor="t">
            <a:spAutoFit/>
          </a:bodyPr>
          <a:lstStyle/>
          <a:p>
            <a:pPr algn="l">
              <a:lnSpc>
                <a:spcPts val="4923"/>
              </a:lnSpc>
            </a:pPr>
            <a:r>
              <a:rPr lang="en-US" sz="3516" dirty="0">
                <a:solidFill>
                  <a:srgbClr val="1E1E1E"/>
                </a:solidFill>
                <a:latin typeface="Arial Bold"/>
              </a:rPr>
              <a:t>Armed actors must ensure civilian's access to food through:​</a:t>
            </a:r>
          </a:p>
          <a:p>
            <a:pPr algn="l">
              <a:lnSpc>
                <a:spcPts val="4923"/>
              </a:lnSpc>
            </a:pPr>
            <a:endParaRPr lang="en-US" sz="3516" dirty="0">
              <a:solidFill>
                <a:srgbClr val="1E1E1E"/>
              </a:solidFill>
              <a:latin typeface="Arial Bold"/>
            </a:endParaRPr>
          </a:p>
          <a:p>
            <a:pPr marL="759200" lvl="1" indent="-379600" algn="l">
              <a:lnSpc>
                <a:spcPts val="4923"/>
              </a:lnSpc>
              <a:buFont typeface="Arial"/>
              <a:buChar char="•"/>
            </a:pPr>
            <a:r>
              <a:rPr lang="en-US" sz="3516" dirty="0">
                <a:solidFill>
                  <a:srgbClr val="1E1E1E"/>
                </a:solidFill>
                <a:latin typeface="Arial"/>
              </a:rPr>
              <a:t>Direct provision​</a:t>
            </a:r>
          </a:p>
          <a:p>
            <a:pPr algn="l">
              <a:lnSpc>
                <a:spcPts val="4923"/>
              </a:lnSpc>
            </a:pPr>
            <a:endParaRPr lang="en-US" sz="3516" dirty="0">
              <a:solidFill>
                <a:srgbClr val="1E1E1E"/>
              </a:solidFill>
              <a:latin typeface="Arial"/>
            </a:endParaRPr>
          </a:p>
          <a:p>
            <a:pPr marL="759200" lvl="1" indent="-379600" algn="l">
              <a:lnSpc>
                <a:spcPts val="4923"/>
              </a:lnSpc>
              <a:buFont typeface="Arial"/>
              <a:buChar char="•"/>
            </a:pPr>
            <a:r>
              <a:rPr lang="en-US" sz="3516" dirty="0">
                <a:solidFill>
                  <a:srgbClr val="1E1E1E"/>
                </a:solidFill>
                <a:latin typeface="Arial"/>
              </a:rPr>
              <a:t>Facilitation of humanitarian assistance</a:t>
            </a:r>
          </a:p>
          <a:p>
            <a:pPr algn="l">
              <a:lnSpc>
                <a:spcPts val="4923"/>
              </a:lnSpc>
            </a:pPr>
            <a:endParaRPr lang="en-US" sz="3516" dirty="0">
              <a:solidFill>
                <a:srgbClr val="1E1E1E"/>
              </a:solidFill>
              <a:latin typeface="Arial"/>
            </a:endParaRPr>
          </a:p>
          <a:p>
            <a:pPr algn="ctr">
              <a:lnSpc>
                <a:spcPts val="4923"/>
              </a:lnSpc>
            </a:pPr>
            <a:endParaRPr lang="en-US" sz="3516" dirty="0">
              <a:solidFill>
                <a:srgbClr val="1E1E1E"/>
              </a:solidFill>
              <a:latin typeface="Arial"/>
            </a:endParaRPr>
          </a:p>
          <a:p>
            <a:pPr algn="ctr">
              <a:lnSpc>
                <a:spcPts val="4923"/>
              </a:lnSpc>
              <a:spcBef>
                <a:spcPct val="0"/>
              </a:spcBef>
            </a:pPr>
            <a:endParaRPr lang="en-US" sz="3516" dirty="0">
              <a:solidFill>
                <a:srgbClr val="1E1E1E"/>
              </a:solidFill>
              <a:latin typeface="Arial"/>
            </a:endParaRPr>
          </a:p>
        </p:txBody>
      </p:sp>
      <p:sp>
        <p:nvSpPr>
          <p:cNvPr id="4" name="Freeform 4"/>
          <p:cNvSpPr/>
          <p:nvPr/>
        </p:nvSpPr>
        <p:spPr>
          <a:xfrm>
            <a:off x="1028700" y="3919210"/>
            <a:ext cx="3569456" cy="3173571"/>
          </a:xfrm>
          <a:custGeom>
            <a:avLst/>
            <a:gdLst/>
            <a:ahLst/>
            <a:cxnLst/>
            <a:rect l="l" t="t" r="r" b="b"/>
            <a:pathLst>
              <a:path w="3569456" h="3173571">
                <a:moveTo>
                  <a:pt x="0" y="0"/>
                </a:moveTo>
                <a:lnTo>
                  <a:pt x="3569456" y="0"/>
                </a:lnTo>
                <a:lnTo>
                  <a:pt x="3569456" y="3173571"/>
                </a:lnTo>
                <a:lnTo>
                  <a:pt x="0" y="31735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TextBox 5"/>
          <p:cNvSpPr txBox="1"/>
          <p:nvPr/>
        </p:nvSpPr>
        <p:spPr>
          <a:xfrm>
            <a:off x="8109130" y="676962"/>
            <a:ext cx="7747261" cy="627276"/>
          </a:xfrm>
          <a:prstGeom prst="rect">
            <a:avLst/>
          </a:prstGeom>
        </p:spPr>
        <p:txBody>
          <a:bodyPr lIns="0" tIns="0" rIns="0" bIns="0" rtlCol="0" anchor="t">
            <a:spAutoFit/>
          </a:bodyPr>
          <a:lstStyle/>
          <a:p>
            <a:pPr algn="ctr">
              <a:lnSpc>
                <a:spcPts val="4374"/>
              </a:lnSpc>
            </a:pPr>
            <a:r>
              <a:rPr lang="en-US" sz="3645" dirty="0">
                <a:solidFill>
                  <a:srgbClr val="1E1E1E"/>
                </a:solidFill>
                <a:latin typeface="Arial Bold"/>
              </a:rPr>
              <a:t>Increasing food security</a:t>
            </a:r>
          </a:p>
        </p:txBody>
      </p:sp>
      <p:sp>
        <p:nvSpPr>
          <p:cNvPr id="6" name="TextBox 6"/>
          <p:cNvSpPr txBox="1"/>
          <p:nvPr/>
        </p:nvSpPr>
        <p:spPr>
          <a:xfrm>
            <a:off x="1071042" y="9003030"/>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Freeform 3"/>
          <p:cNvSpPr/>
          <p:nvPr/>
        </p:nvSpPr>
        <p:spPr>
          <a:xfrm>
            <a:off x="491847" y="2982777"/>
            <a:ext cx="4321446" cy="4321446"/>
          </a:xfrm>
          <a:custGeom>
            <a:avLst/>
            <a:gdLst/>
            <a:ahLst/>
            <a:cxnLst/>
            <a:rect l="l" t="t" r="r" b="b"/>
            <a:pathLst>
              <a:path w="4321446" h="4321446">
                <a:moveTo>
                  <a:pt x="0" y="0"/>
                </a:moveTo>
                <a:lnTo>
                  <a:pt x="4321447" y="0"/>
                </a:lnTo>
                <a:lnTo>
                  <a:pt x="4321447" y="4321446"/>
                </a:lnTo>
                <a:lnTo>
                  <a:pt x="0" y="4321446"/>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6424715" y="2646673"/>
            <a:ext cx="11116092" cy="7483057"/>
          </a:xfrm>
          <a:prstGeom prst="rect">
            <a:avLst/>
          </a:prstGeom>
        </p:spPr>
        <p:txBody>
          <a:bodyPr lIns="0" tIns="0" rIns="0" bIns="0" rtlCol="0" anchor="t">
            <a:spAutoFit/>
          </a:bodyPr>
          <a:lstStyle/>
          <a:p>
            <a:pPr marL="759200" lvl="1" indent="-379600" algn="l">
              <a:lnSpc>
                <a:spcPts val="4923"/>
              </a:lnSpc>
              <a:buFont typeface="Arial"/>
              <a:buChar char="•"/>
            </a:pPr>
            <a:r>
              <a:rPr lang="en-US" sz="3516" dirty="0">
                <a:solidFill>
                  <a:srgbClr val="1E1E1E"/>
                </a:solidFill>
                <a:latin typeface="Arial"/>
              </a:rPr>
              <a:t>Towards the legal obligations​</a:t>
            </a:r>
          </a:p>
          <a:p>
            <a:pPr algn="l">
              <a:lnSpc>
                <a:spcPts val="4923"/>
              </a:lnSpc>
            </a:pPr>
            <a:endParaRPr lang="en-US" sz="3516" dirty="0">
              <a:solidFill>
                <a:srgbClr val="1E1E1E"/>
              </a:solidFill>
              <a:latin typeface="Arial"/>
            </a:endParaRPr>
          </a:p>
          <a:p>
            <a:pPr marL="759200" lvl="1" indent="-379600" algn="l">
              <a:lnSpc>
                <a:spcPts val="4923"/>
              </a:lnSpc>
              <a:buFont typeface="Arial"/>
              <a:buChar char="•"/>
            </a:pPr>
            <a:r>
              <a:rPr lang="en-US" sz="3516" dirty="0">
                <a:solidFill>
                  <a:srgbClr val="1E1E1E"/>
                </a:solidFill>
                <a:latin typeface="Arial"/>
              </a:rPr>
              <a:t>Towards the own policies​</a:t>
            </a:r>
          </a:p>
          <a:p>
            <a:pPr algn="l">
              <a:lnSpc>
                <a:spcPts val="4923"/>
              </a:lnSpc>
            </a:pPr>
            <a:endParaRPr lang="en-US" sz="3516" dirty="0">
              <a:solidFill>
                <a:srgbClr val="1E1E1E"/>
              </a:solidFill>
              <a:latin typeface="Arial"/>
            </a:endParaRPr>
          </a:p>
          <a:p>
            <a:pPr marL="759200" lvl="1" indent="-379600" algn="l">
              <a:lnSpc>
                <a:spcPts val="4923"/>
              </a:lnSpc>
              <a:buFont typeface="Arial"/>
              <a:buChar char="•"/>
            </a:pPr>
            <a:r>
              <a:rPr lang="en-US" sz="3516" dirty="0">
                <a:solidFill>
                  <a:srgbClr val="1E1E1E"/>
                </a:solidFill>
                <a:latin typeface="Arial"/>
              </a:rPr>
              <a:t>To the effects of actions/omission on the civilian population​</a:t>
            </a:r>
          </a:p>
          <a:p>
            <a:pPr algn="l">
              <a:lnSpc>
                <a:spcPts val="4923"/>
              </a:lnSpc>
            </a:pPr>
            <a:endParaRPr lang="en-US" sz="3516" dirty="0">
              <a:solidFill>
                <a:srgbClr val="1E1E1E"/>
              </a:solidFill>
              <a:latin typeface="Arial"/>
            </a:endParaRPr>
          </a:p>
          <a:p>
            <a:pPr marL="759200" lvl="1" indent="-379600" algn="l">
              <a:lnSpc>
                <a:spcPts val="4923"/>
              </a:lnSpc>
              <a:buFont typeface="Arial"/>
              <a:buChar char="•"/>
            </a:pPr>
            <a:r>
              <a:rPr lang="en-US" sz="3516" dirty="0">
                <a:solidFill>
                  <a:srgbClr val="1E1E1E"/>
                </a:solidFill>
                <a:latin typeface="Arial"/>
              </a:rPr>
              <a:t>Other?</a:t>
            </a:r>
          </a:p>
          <a:p>
            <a:pPr algn="l">
              <a:lnSpc>
                <a:spcPts val="4923"/>
              </a:lnSpc>
            </a:pPr>
            <a:endParaRPr lang="en-US" sz="3516" dirty="0">
              <a:solidFill>
                <a:srgbClr val="1E1E1E"/>
              </a:solidFill>
              <a:latin typeface="Arial"/>
            </a:endParaRPr>
          </a:p>
          <a:p>
            <a:pPr algn="l">
              <a:lnSpc>
                <a:spcPts val="4923"/>
              </a:lnSpc>
            </a:pPr>
            <a:endParaRPr lang="en-US" sz="3516" dirty="0">
              <a:solidFill>
                <a:srgbClr val="1E1E1E"/>
              </a:solidFill>
              <a:latin typeface="Arial"/>
            </a:endParaRPr>
          </a:p>
          <a:p>
            <a:pPr algn="ctr">
              <a:lnSpc>
                <a:spcPts val="4923"/>
              </a:lnSpc>
            </a:pPr>
            <a:endParaRPr lang="en-US" sz="3516" dirty="0">
              <a:solidFill>
                <a:srgbClr val="1E1E1E"/>
              </a:solidFill>
              <a:latin typeface="Arial"/>
            </a:endParaRPr>
          </a:p>
          <a:p>
            <a:pPr algn="ctr">
              <a:lnSpc>
                <a:spcPts val="4923"/>
              </a:lnSpc>
              <a:spcBef>
                <a:spcPct val="0"/>
              </a:spcBef>
            </a:pPr>
            <a:endParaRPr lang="en-US" sz="3516" dirty="0">
              <a:solidFill>
                <a:srgbClr val="1E1E1E"/>
              </a:solidFill>
              <a:latin typeface="Arial"/>
            </a:endParaRPr>
          </a:p>
        </p:txBody>
      </p:sp>
      <p:sp>
        <p:nvSpPr>
          <p:cNvPr id="5" name="TextBox 5"/>
          <p:cNvSpPr txBox="1"/>
          <p:nvPr/>
        </p:nvSpPr>
        <p:spPr>
          <a:xfrm>
            <a:off x="8109130" y="676962"/>
            <a:ext cx="7747261" cy="627276"/>
          </a:xfrm>
          <a:prstGeom prst="rect">
            <a:avLst/>
          </a:prstGeom>
        </p:spPr>
        <p:txBody>
          <a:bodyPr lIns="0" tIns="0" rIns="0" bIns="0" rtlCol="0" anchor="t">
            <a:spAutoFit/>
          </a:bodyPr>
          <a:lstStyle/>
          <a:p>
            <a:pPr algn="ctr">
              <a:lnSpc>
                <a:spcPts val="4374"/>
              </a:lnSpc>
            </a:pPr>
            <a:r>
              <a:rPr lang="en-US" sz="3645" dirty="0">
                <a:solidFill>
                  <a:srgbClr val="1E1E1E"/>
                </a:solidFill>
                <a:latin typeface="Arial Bold"/>
              </a:rPr>
              <a:t>Ensuring accountability</a:t>
            </a:r>
          </a:p>
        </p:txBody>
      </p:sp>
      <p:sp>
        <p:nvSpPr>
          <p:cNvPr id="6" name="TextBox 6"/>
          <p:cNvSpPr txBox="1"/>
          <p:nvPr/>
        </p:nvSpPr>
        <p:spPr>
          <a:xfrm>
            <a:off x="1071042" y="9003030"/>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795019"/>
            <a:ext cx="6690460" cy="4741864"/>
          </a:xfrm>
          <a:custGeom>
            <a:avLst/>
            <a:gdLst/>
            <a:ahLst/>
            <a:cxnLst/>
            <a:rect l="l" t="t" r="r" b="b"/>
            <a:pathLst>
              <a:path w="6690460" h="4741864">
                <a:moveTo>
                  <a:pt x="0" y="0"/>
                </a:moveTo>
                <a:lnTo>
                  <a:pt x="6690460" y="0"/>
                </a:lnTo>
                <a:lnTo>
                  <a:pt x="6690460" y="4741863"/>
                </a:lnTo>
                <a:lnTo>
                  <a:pt x="0" y="47418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5587210" y="366003"/>
            <a:ext cx="2129198" cy="2129198"/>
          </a:xfrm>
          <a:custGeom>
            <a:avLst/>
            <a:gdLst/>
            <a:ahLst/>
            <a:cxnLst/>
            <a:rect l="l" t="t" r="r" b="b"/>
            <a:pathLst>
              <a:path w="2129198" h="2129198">
                <a:moveTo>
                  <a:pt x="0" y="0"/>
                </a:moveTo>
                <a:lnTo>
                  <a:pt x="2129198" y="0"/>
                </a:lnTo>
                <a:lnTo>
                  <a:pt x="2129198" y="2129198"/>
                </a:lnTo>
                <a:lnTo>
                  <a:pt x="0" y="2129198"/>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06</a:t>
            </a:r>
          </a:p>
        </p:txBody>
      </p:sp>
      <p:sp>
        <p:nvSpPr>
          <p:cNvPr id="9" name="TextBox 9"/>
          <p:cNvSpPr txBox="1"/>
          <p:nvPr/>
        </p:nvSpPr>
        <p:spPr>
          <a:xfrm>
            <a:off x="10367568" y="4142369"/>
            <a:ext cx="5219642" cy="4668427"/>
          </a:xfrm>
          <a:prstGeom prst="rect">
            <a:avLst/>
          </a:prstGeom>
        </p:spPr>
        <p:txBody>
          <a:bodyPr lIns="0" tIns="0" rIns="0" bIns="0" rtlCol="0" anchor="t">
            <a:spAutoFit/>
          </a:bodyPr>
          <a:lstStyle/>
          <a:p>
            <a:pPr marL="405765" lvl="1" indent="-202565" algn="l">
              <a:lnSpc>
                <a:spcPts val="2634"/>
              </a:lnSpc>
              <a:buFont typeface="Arial"/>
              <a:buChar char="•"/>
            </a:pPr>
            <a:r>
              <a:rPr lang="en-US" sz="1850" dirty="0">
                <a:solidFill>
                  <a:srgbClr val="000000"/>
                </a:solidFill>
                <a:latin typeface="Arial Bold"/>
              </a:rPr>
              <a:t>What tools for assessing civilian harm do you have in place?​</a:t>
            </a:r>
            <a:endParaRPr lang="fr-FR" sz="1850" dirty="0"/>
          </a:p>
          <a:p>
            <a:pPr algn="l">
              <a:lnSpc>
                <a:spcPts val="2634"/>
              </a:lnSpc>
            </a:pPr>
            <a:endParaRPr lang="en-US" sz="1882" dirty="0">
              <a:solidFill>
                <a:srgbClr val="000000"/>
              </a:solidFill>
              <a:latin typeface="Arial Bold"/>
            </a:endParaRPr>
          </a:p>
          <a:p>
            <a:pPr marL="405765" lvl="1" indent="-202565" algn="l">
              <a:lnSpc>
                <a:spcPts val="2634"/>
              </a:lnSpc>
              <a:buFont typeface="Arial"/>
              <a:buChar char="•"/>
            </a:pPr>
            <a:r>
              <a:rPr lang="en-US" sz="1850" dirty="0">
                <a:solidFill>
                  <a:srgbClr val="000000"/>
                </a:solidFill>
                <a:latin typeface="Arial Bold"/>
              </a:rPr>
              <a:t>When are assessments triggered?​</a:t>
            </a:r>
            <a:endParaRPr lang="en-US" sz="1850" dirty="0">
              <a:solidFill>
                <a:srgbClr val="000000"/>
              </a:solidFill>
              <a:latin typeface="Arial Bold"/>
              <a:cs typeface="Arial Bold"/>
            </a:endParaRPr>
          </a:p>
          <a:p>
            <a:pPr algn="l">
              <a:lnSpc>
                <a:spcPts val="2634"/>
              </a:lnSpc>
            </a:pPr>
            <a:endParaRPr lang="en-US" sz="1882" dirty="0">
              <a:solidFill>
                <a:srgbClr val="000000"/>
              </a:solidFill>
              <a:latin typeface="Arial Bold"/>
            </a:endParaRPr>
          </a:p>
          <a:p>
            <a:pPr marL="405765" lvl="1" indent="-202565" algn="l">
              <a:lnSpc>
                <a:spcPts val="2634"/>
              </a:lnSpc>
              <a:buFont typeface="Arial"/>
              <a:buChar char="•"/>
            </a:pPr>
            <a:r>
              <a:rPr lang="en-US" sz="1850" dirty="0">
                <a:solidFill>
                  <a:srgbClr val="000000"/>
                </a:solidFill>
                <a:latin typeface="Arial Bold"/>
              </a:rPr>
              <a:t>How do they work?​</a:t>
            </a:r>
            <a:endParaRPr lang="en-US" sz="1850" dirty="0">
              <a:solidFill>
                <a:srgbClr val="000000"/>
              </a:solidFill>
              <a:latin typeface="Arial Bold"/>
              <a:cs typeface="Arial Bold"/>
            </a:endParaRPr>
          </a:p>
          <a:p>
            <a:pPr algn="l">
              <a:lnSpc>
                <a:spcPts val="2634"/>
              </a:lnSpc>
            </a:pPr>
            <a:endParaRPr lang="en-US" sz="1882" dirty="0">
              <a:solidFill>
                <a:srgbClr val="000000"/>
              </a:solidFill>
              <a:latin typeface="Arial Bold"/>
            </a:endParaRPr>
          </a:p>
          <a:p>
            <a:pPr marL="405765" lvl="1" indent="-202565" algn="l">
              <a:lnSpc>
                <a:spcPts val="2634"/>
              </a:lnSpc>
              <a:buFont typeface="Arial"/>
              <a:buChar char="•"/>
            </a:pPr>
            <a:r>
              <a:rPr lang="en-US" sz="1850" dirty="0">
                <a:solidFill>
                  <a:srgbClr val="000000"/>
                </a:solidFill>
                <a:latin typeface="Arial Bold"/>
              </a:rPr>
              <a:t>Who conducts them?​</a:t>
            </a:r>
            <a:endParaRPr lang="en-US" sz="1850" dirty="0">
              <a:solidFill>
                <a:srgbClr val="000000"/>
              </a:solidFill>
              <a:latin typeface="Arial Bold"/>
              <a:cs typeface="Arial Bold"/>
            </a:endParaRPr>
          </a:p>
          <a:p>
            <a:pPr algn="l">
              <a:lnSpc>
                <a:spcPts val="2634"/>
              </a:lnSpc>
            </a:pPr>
            <a:endParaRPr lang="en-US" sz="1882" dirty="0">
              <a:solidFill>
                <a:srgbClr val="000000"/>
              </a:solidFill>
              <a:latin typeface="Arial Bold"/>
            </a:endParaRPr>
          </a:p>
          <a:p>
            <a:pPr marL="405765" lvl="1" indent="-202565" algn="l">
              <a:lnSpc>
                <a:spcPts val="2634"/>
              </a:lnSpc>
              <a:buFont typeface="Arial"/>
              <a:buChar char="•"/>
            </a:pPr>
            <a:r>
              <a:rPr lang="en-US" sz="1850" dirty="0">
                <a:solidFill>
                  <a:srgbClr val="000000"/>
                </a:solidFill>
                <a:latin typeface="Arial Bold"/>
              </a:rPr>
              <a:t>If harm has been caused to civilians, especially to their food security, what do you do?</a:t>
            </a:r>
            <a:endParaRPr lang="en-US" sz="1850" dirty="0">
              <a:solidFill>
                <a:srgbClr val="000000"/>
              </a:solidFill>
              <a:latin typeface="Arial Bold"/>
              <a:cs typeface="Arial Bold"/>
            </a:endParaRPr>
          </a:p>
          <a:p>
            <a:pPr algn="l">
              <a:lnSpc>
                <a:spcPts val="2634"/>
              </a:lnSpc>
              <a:spcBef>
                <a:spcPct val="0"/>
              </a:spcBef>
            </a:pPr>
            <a:endParaRPr lang="en-US" sz="1882" dirty="0">
              <a:solidFill>
                <a:srgbClr val="000000"/>
              </a:solidFill>
              <a:latin typeface="Arial Bold"/>
            </a:endParaRPr>
          </a:p>
          <a:p>
            <a:pPr algn="ctr">
              <a:lnSpc>
                <a:spcPts val="2634"/>
              </a:lnSpc>
              <a:spcBef>
                <a:spcPct val="0"/>
              </a:spcBef>
            </a:pPr>
            <a:endParaRPr lang="en-US" sz="1882" dirty="0">
              <a:solidFill>
                <a:srgbClr val="000000"/>
              </a:solidFill>
              <a:latin typeface="Arial Bold"/>
            </a:endParaRPr>
          </a:p>
        </p:txBody>
      </p:sp>
      <p:sp>
        <p:nvSpPr>
          <p:cNvPr id="10" name="TextBox 10"/>
          <p:cNvSpPr txBox="1"/>
          <p:nvPr/>
        </p:nvSpPr>
        <p:spPr>
          <a:xfrm>
            <a:off x="1258680" y="5692282"/>
            <a:ext cx="4896624" cy="706828"/>
          </a:xfrm>
          <a:prstGeom prst="rect">
            <a:avLst/>
          </a:prstGeom>
        </p:spPr>
        <p:txBody>
          <a:bodyPr lIns="0" tIns="0" rIns="0" bIns="0" rtlCol="0" anchor="t">
            <a:spAutoFit/>
          </a:bodyPr>
          <a:lstStyle/>
          <a:p>
            <a:pPr algn="ctr">
              <a:lnSpc>
                <a:spcPts val="5195"/>
              </a:lnSpc>
              <a:spcBef>
                <a:spcPct val="0"/>
              </a:spcBef>
            </a:pPr>
            <a:r>
              <a:rPr lang="en-US" sz="3711" dirty="0">
                <a:solidFill>
                  <a:srgbClr val="000000"/>
                </a:solidFill>
                <a:latin typeface="Arial Medium"/>
              </a:rPr>
              <a:t>Assessing civilian harm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additive="base">
                                        <p:cTn id="3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6124787" y="0"/>
            <a:ext cx="12163213" cy="10287000"/>
          </a:xfrm>
          <a:prstGeom prst="rect">
            <a:avLst/>
          </a:prstGeom>
          <a:solidFill>
            <a:srgbClr val="FFFFFF"/>
          </a:solidFill>
        </p:spPr>
        <p:txBody>
          <a:bodyPr/>
          <a:lstStyle/>
          <a:p>
            <a:endParaRPr lang="en-CA"/>
          </a:p>
        </p:txBody>
      </p:sp>
      <p:sp>
        <p:nvSpPr>
          <p:cNvPr id="3" name="Freeform 3"/>
          <p:cNvSpPr/>
          <p:nvPr/>
        </p:nvSpPr>
        <p:spPr>
          <a:xfrm>
            <a:off x="558600" y="3837386"/>
            <a:ext cx="4940385" cy="2612229"/>
          </a:xfrm>
          <a:custGeom>
            <a:avLst/>
            <a:gdLst/>
            <a:ahLst/>
            <a:cxnLst/>
            <a:rect l="l" t="t" r="r" b="b"/>
            <a:pathLst>
              <a:path w="4940385" h="2612229">
                <a:moveTo>
                  <a:pt x="0" y="0"/>
                </a:moveTo>
                <a:lnTo>
                  <a:pt x="4940385" y="0"/>
                </a:lnTo>
                <a:lnTo>
                  <a:pt x="4940385" y="2612228"/>
                </a:lnTo>
                <a:lnTo>
                  <a:pt x="0" y="26122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6424715" y="3287167"/>
            <a:ext cx="11116092" cy="6863932"/>
          </a:xfrm>
          <a:prstGeom prst="rect">
            <a:avLst/>
          </a:prstGeom>
        </p:spPr>
        <p:txBody>
          <a:bodyPr lIns="0" tIns="0" rIns="0" bIns="0" rtlCol="0" anchor="t">
            <a:spAutoFit/>
          </a:bodyPr>
          <a:lstStyle/>
          <a:p>
            <a:pPr marL="759200" lvl="1" indent="-379600" algn="l">
              <a:lnSpc>
                <a:spcPts val="4923"/>
              </a:lnSpc>
              <a:buFont typeface="Arial"/>
              <a:buChar char="•"/>
            </a:pPr>
            <a:r>
              <a:rPr lang="en-US" sz="3516" dirty="0">
                <a:solidFill>
                  <a:srgbClr val="1E1E1E"/>
                </a:solidFill>
                <a:latin typeface="Arial"/>
              </a:rPr>
              <a:t>Acknowledge the harm. ​</a:t>
            </a:r>
          </a:p>
          <a:p>
            <a:pPr algn="l">
              <a:lnSpc>
                <a:spcPts val="4923"/>
              </a:lnSpc>
            </a:pPr>
            <a:endParaRPr lang="en-US" sz="3516" dirty="0">
              <a:solidFill>
                <a:srgbClr val="1E1E1E"/>
              </a:solidFill>
              <a:latin typeface="Arial"/>
            </a:endParaRPr>
          </a:p>
          <a:p>
            <a:pPr marL="759200" lvl="1" indent="-379600" algn="l">
              <a:lnSpc>
                <a:spcPts val="4923"/>
              </a:lnSpc>
              <a:buFont typeface="Arial"/>
              <a:buChar char="•"/>
            </a:pPr>
            <a:r>
              <a:rPr lang="en-US" sz="3516" dirty="0">
                <a:solidFill>
                  <a:srgbClr val="1E1E1E"/>
                </a:solidFill>
                <a:latin typeface="Arial"/>
              </a:rPr>
              <a:t>Share information about that harm with relevant stakeholders.​</a:t>
            </a:r>
          </a:p>
          <a:p>
            <a:pPr algn="l">
              <a:lnSpc>
                <a:spcPts val="4923"/>
              </a:lnSpc>
            </a:pPr>
            <a:endParaRPr lang="en-US" sz="3516" dirty="0">
              <a:solidFill>
                <a:srgbClr val="1E1E1E"/>
              </a:solidFill>
              <a:latin typeface="Arial"/>
            </a:endParaRPr>
          </a:p>
          <a:p>
            <a:pPr marL="759200" lvl="1" indent="-379600" algn="l">
              <a:lnSpc>
                <a:spcPts val="4923"/>
              </a:lnSpc>
              <a:buFont typeface="Arial"/>
              <a:buChar char="•"/>
            </a:pPr>
            <a:r>
              <a:rPr lang="en-US" sz="3516" dirty="0">
                <a:solidFill>
                  <a:srgbClr val="1E1E1E"/>
                </a:solidFill>
                <a:latin typeface="Arial"/>
              </a:rPr>
              <a:t>Allow mine and unexploded ordnance marking, clearance, and risk education. </a:t>
            </a:r>
          </a:p>
          <a:p>
            <a:pPr algn="l">
              <a:lnSpc>
                <a:spcPts val="4923"/>
              </a:lnSpc>
            </a:pPr>
            <a:endParaRPr lang="en-US" sz="3516" dirty="0">
              <a:solidFill>
                <a:srgbClr val="1E1E1E"/>
              </a:solidFill>
              <a:latin typeface="Arial"/>
            </a:endParaRPr>
          </a:p>
          <a:p>
            <a:pPr algn="l">
              <a:lnSpc>
                <a:spcPts val="4923"/>
              </a:lnSpc>
            </a:pPr>
            <a:endParaRPr lang="en-US" sz="3516" dirty="0">
              <a:solidFill>
                <a:srgbClr val="1E1E1E"/>
              </a:solidFill>
              <a:latin typeface="Arial"/>
            </a:endParaRPr>
          </a:p>
          <a:p>
            <a:pPr algn="ctr">
              <a:lnSpc>
                <a:spcPts val="4923"/>
              </a:lnSpc>
            </a:pPr>
            <a:endParaRPr lang="en-US" sz="3516" dirty="0">
              <a:solidFill>
                <a:srgbClr val="1E1E1E"/>
              </a:solidFill>
              <a:latin typeface="Arial"/>
            </a:endParaRPr>
          </a:p>
          <a:p>
            <a:pPr algn="ctr">
              <a:lnSpc>
                <a:spcPts val="4923"/>
              </a:lnSpc>
              <a:spcBef>
                <a:spcPct val="0"/>
              </a:spcBef>
            </a:pPr>
            <a:endParaRPr lang="en-US" sz="3516" dirty="0">
              <a:solidFill>
                <a:srgbClr val="1E1E1E"/>
              </a:solidFill>
              <a:latin typeface="Arial"/>
            </a:endParaRPr>
          </a:p>
        </p:txBody>
      </p:sp>
      <p:sp>
        <p:nvSpPr>
          <p:cNvPr id="5" name="TextBox 5"/>
          <p:cNvSpPr txBox="1"/>
          <p:nvPr/>
        </p:nvSpPr>
        <p:spPr>
          <a:xfrm>
            <a:off x="8109130" y="676962"/>
            <a:ext cx="7747261" cy="1128514"/>
          </a:xfrm>
          <a:prstGeom prst="rect">
            <a:avLst/>
          </a:prstGeom>
        </p:spPr>
        <p:txBody>
          <a:bodyPr lIns="0" tIns="0" rIns="0" bIns="0" rtlCol="0" anchor="t">
            <a:spAutoFit/>
          </a:bodyPr>
          <a:lstStyle/>
          <a:p>
            <a:pPr algn="ctr">
              <a:lnSpc>
                <a:spcPts val="4374"/>
              </a:lnSpc>
            </a:pPr>
            <a:r>
              <a:rPr lang="en-US" sz="3645" dirty="0">
                <a:solidFill>
                  <a:srgbClr val="1E1E1E"/>
                </a:solidFill>
                <a:latin typeface="Arial Bold"/>
              </a:rPr>
              <a:t>Assessing civilian harm: good practice</a:t>
            </a:r>
          </a:p>
        </p:txBody>
      </p:sp>
      <p:sp>
        <p:nvSpPr>
          <p:cNvPr id="6" name="TextBox 6"/>
          <p:cNvSpPr txBox="1"/>
          <p:nvPr/>
        </p:nvSpPr>
        <p:spPr>
          <a:xfrm>
            <a:off x="1071042" y="9003030"/>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6124787" y="0"/>
            <a:ext cx="12163213" cy="10287000"/>
          </a:xfrm>
          <a:prstGeom prst="rect">
            <a:avLst/>
          </a:prstGeom>
          <a:solidFill>
            <a:srgbClr val="FFFFFF"/>
          </a:solidFill>
        </p:spPr>
        <p:txBody>
          <a:bodyPr/>
          <a:lstStyle/>
          <a:p>
            <a:endParaRPr lang="en-CA"/>
          </a:p>
        </p:txBody>
      </p:sp>
      <p:sp>
        <p:nvSpPr>
          <p:cNvPr id="3" name="Freeform 3"/>
          <p:cNvSpPr/>
          <p:nvPr/>
        </p:nvSpPr>
        <p:spPr>
          <a:xfrm>
            <a:off x="1028700" y="3331356"/>
            <a:ext cx="3986212" cy="4114800"/>
          </a:xfrm>
          <a:custGeom>
            <a:avLst/>
            <a:gdLst/>
            <a:ahLst/>
            <a:cxnLst/>
            <a:rect l="l" t="t" r="r" b="b"/>
            <a:pathLst>
              <a:path w="3986212" h="4114800">
                <a:moveTo>
                  <a:pt x="0" y="0"/>
                </a:moveTo>
                <a:lnTo>
                  <a:pt x="3986212" y="0"/>
                </a:lnTo>
                <a:lnTo>
                  <a:pt x="398621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6424715" y="2685672"/>
            <a:ext cx="11116092" cy="8102182"/>
          </a:xfrm>
          <a:prstGeom prst="rect">
            <a:avLst/>
          </a:prstGeom>
        </p:spPr>
        <p:txBody>
          <a:bodyPr lIns="0" tIns="0" rIns="0" bIns="0" rtlCol="0" anchor="t">
            <a:spAutoFit/>
          </a:bodyPr>
          <a:lstStyle/>
          <a:p>
            <a:pPr marL="759200" lvl="1" indent="-379600" algn="l">
              <a:lnSpc>
                <a:spcPts val="4923"/>
              </a:lnSpc>
              <a:buFont typeface="Arial"/>
              <a:buChar char="•"/>
            </a:pPr>
            <a:r>
              <a:rPr lang="en-US" sz="3516" dirty="0">
                <a:solidFill>
                  <a:srgbClr val="1E1E1E"/>
                </a:solidFill>
                <a:latin typeface="Arial"/>
              </a:rPr>
              <a:t>In case of non-compliance with policies and procedures:​</a:t>
            </a:r>
          </a:p>
          <a:p>
            <a:pPr algn="l">
              <a:lnSpc>
                <a:spcPts val="4923"/>
              </a:lnSpc>
            </a:pPr>
            <a:endParaRPr lang="en-US" sz="3516" dirty="0">
              <a:solidFill>
                <a:srgbClr val="1E1E1E"/>
              </a:solidFill>
              <a:latin typeface="Arial"/>
            </a:endParaRPr>
          </a:p>
          <a:p>
            <a:pPr marL="1518400" lvl="2" indent="-506133" algn="l">
              <a:lnSpc>
                <a:spcPts val="4923"/>
              </a:lnSpc>
              <a:buFont typeface="Arial"/>
              <a:buChar char="⚬"/>
            </a:pPr>
            <a:r>
              <a:rPr lang="en-US" sz="3516" dirty="0">
                <a:solidFill>
                  <a:srgbClr val="1E1E1E"/>
                </a:solidFill>
                <a:latin typeface="Arial"/>
              </a:rPr>
              <a:t>Investigations​</a:t>
            </a:r>
          </a:p>
          <a:p>
            <a:pPr algn="l">
              <a:lnSpc>
                <a:spcPts val="4923"/>
              </a:lnSpc>
            </a:pPr>
            <a:endParaRPr lang="en-US" sz="3516" dirty="0">
              <a:solidFill>
                <a:srgbClr val="1E1E1E"/>
              </a:solidFill>
              <a:latin typeface="Arial"/>
            </a:endParaRPr>
          </a:p>
          <a:p>
            <a:pPr marL="1518400" lvl="2" indent="-506133" algn="l">
              <a:lnSpc>
                <a:spcPts val="4923"/>
              </a:lnSpc>
              <a:buFont typeface="Arial"/>
              <a:buChar char="⚬"/>
            </a:pPr>
            <a:r>
              <a:rPr lang="en-US" sz="3516" dirty="0">
                <a:solidFill>
                  <a:srgbClr val="1E1E1E"/>
                </a:solidFill>
                <a:latin typeface="Arial"/>
              </a:rPr>
              <a:t>Just processes and fair trials​</a:t>
            </a:r>
          </a:p>
          <a:p>
            <a:pPr algn="l">
              <a:lnSpc>
                <a:spcPts val="4923"/>
              </a:lnSpc>
            </a:pPr>
            <a:endParaRPr lang="en-US" sz="3516" dirty="0">
              <a:solidFill>
                <a:srgbClr val="1E1E1E"/>
              </a:solidFill>
              <a:latin typeface="Arial"/>
            </a:endParaRPr>
          </a:p>
          <a:p>
            <a:pPr marL="1518400" lvl="2" indent="-506133" algn="l">
              <a:lnSpc>
                <a:spcPts val="4923"/>
              </a:lnSpc>
              <a:buFont typeface="Arial"/>
              <a:buChar char="⚬"/>
            </a:pPr>
            <a:r>
              <a:rPr lang="en-US" sz="3516" dirty="0">
                <a:solidFill>
                  <a:srgbClr val="1E1E1E"/>
                </a:solidFill>
                <a:latin typeface="Arial"/>
              </a:rPr>
              <a:t>Disciplinary action</a:t>
            </a:r>
          </a:p>
          <a:p>
            <a:pPr algn="l">
              <a:lnSpc>
                <a:spcPts val="4923"/>
              </a:lnSpc>
            </a:pPr>
            <a:endParaRPr lang="en-US" sz="3516" dirty="0">
              <a:solidFill>
                <a:srgbClr val="1E1E1E"/>
              </a:solidFill>
              <a:latin typeface="Arial"/>
            </a:endParaRPr>
          </a:p>
          <a:p>
            <a:pPr algn="l">
              <a:lnSpc>
                <a:spcPts val="4923"/>
              </a:lnSpc>
            </a:pPr>
            <a:endParaRPr lang="en-US" sz="3516" dirty="0">
              <a:solidFill>
                <a:srgbClr val="1E1E1E"/>
              </a:solidFill>
              <a:latin typeface="Arial"/>
            </a:endParaRPr>
          </a:p>
          <a:p>
            <a:pPr algn="l">
              <a:lnSpc>
                <a:spcPts val="4923"/>
              </a:lnSpc>
            </a:pPr>
            <a:endParaRPr lang="en-US" sz="3516" dirty="0">
              <a:solidFill>
                <a:srgbClr val="1E1E1E"/>
              </a:solidFill>
              <a:latin typeface="Arial"/>
            </a:endParaRPr>
          </a:p>
          <a:p>
            <a:pPr algn="ctr">
              <a:lnSpc>
                <a:spcPts val="4923"/>
              </a:lnSpc>
            </a:pPr>
            <a:endParaRPr lang="en-US" sz="3516" dirty="0">
              <a:solidFill>
                <a:srgbClr val="1E1E1E"/>
              </a:solidFill>
              <a:latin typeface="Arial"/>
            </a:endParaRPr>
          </a:p>
          <a:p>
            <a:pPr algn="ctr">
              <a:lnSpc>
                <a:spcPts val="4923"/>
              </a:lnSpc>
              <a:spcBef>
                <a:spcPct val="0"/>
              </a:spcBef>
            </a:pPr>
            <a:endParaRPr lang="en-US" sz="3516" dirty="0">
              <a:solidFill>
                <a:srgbClr val="1E1E1E"/>
              </a:solidFill>
              <a:latin typeface="Arial"/>
            </a:endParaRPr>
          </a:p>
        </p:txBody>
      </p:sp>
      <p:sp>
        <p:nvSpPr>
          <p:cNvPr id="5" name="TextBox 5"/>
          <p:cNvSpPr txBox="1"/>
          <p:nvPr/>
        </p:nvSpPr>
        <p:spPr>
          <a:xfrm>
            <a:off x="8109130" y="952500"/>
            <a:ext cx="7747261" cy="627276"/>
          </a:xfrm>
          <a:prstGeom prst="rect">
            <a:avLst/>
          </a:prstGeom>
        </p:spPr>
        <p:txBody>
          <a:bodyPr lIns="0" tIns="0" rIns="0" bIns="0" rtlCol="0" anchor="t">
            <a:spAutoFit/>
          </a:bodyPr>
          <a:lstStyle/>
          <a:p>
            <a:pPr algn="ctr">
              <a:lnSpc>
                <a:spcPts val="4374"/>
              </a:lnSpc>
            </a:pPr>
            <a:r>
              <a:rPr lang="en-US" sz="3645" dirty="0">
                <a:solidFill>
                  <a:srgbClr val="1E1E1E"/>
                </a:solidFill>
                <a:latin typeface="Arial Bold"/>
              </a:rPr>
              <a:t>Consequences</a:t>
            </a:r>
          </a:p>
        </p:txBody>
      </p:sp>
      <p:sp>
        <p:nvSpPr>
          <p:cNvPr id="6" name="TextBox 6"/>
          <p:cNvSpPr txBox="1"/>
          <p:nvPr/>
        </p:nvSpPr>
        <p:spPr>
          <a:xfrm>
            <a:off x="1071042" y="9003030"/>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920026" y="535403"/>
            <a:ext cx="12447949" cy="1199551"/>
          </a:xfrm>
          <a:prstGeom prst="rect">
            <a:avLst/>
          </a:prstGeom>
        </p:spPr>
        <p:txBody>
          <a:bodyPr lIns="0" tIns="0" rIns="0" bIns="0" rtlCol="0" anchor="t">
            <a:spAutoFit/>
          </a:bodyPr>
          <a:lstStyle/>
          <a:p>
            <a:pPr algn="ctr">
              <a:lnSpc>
                <a:spcPts val="4554"/>
              </a:lnSpc>
              <a:spcBef>
                <a:spcPct val="0"/>
              </a:spcBef>
            </a:pPr>
            <a:r>
              <a:rPr lang="en-US" sz="3253" dirty="0">
                <a:solidFill>
                  <a:srgbClr val="000000"/>
                </a:solidFill>
                <a:latin typeface="Arial Bold"/>
              </a:rPr>
              <a:t>Exercise: Differential needs, risks, and impacts</a:t>
            </a:r>
          </a:p>
          <a:p>
            <a:pPr algn="ctr">
              <a:lnSpc>
                <a:spcPts val="4554"/>
              </a:lnSpc>
              <a:spcBef>
                <a:spcPct val="0"/>
              </a:spcBef>
            </a:pPr>
            <a:endParaRPr lang="en-US" sz="3253" dirty="0">
              <a:solidFill>
                <a:srgbClr val="000000"/>
              </a:solidFill>
              <a:latin typeface="Arial Bold"/>
            </a:endParaRPr>
          </a:p>
        </p:txBody>
      </p:sp>
      <p:sp>
        <p:nvSpPr>
          <p:cNvPr id="3" name="TextBox 3"/>
          <p:cNvSpPr txBox="1"/>
          <p:nvPr/>
        </p:nvSpPr>
        <p:spPr>
          <a:xfrm>
            <a:off x="2464016" y="2382171"/>
            <a:ext cx="13359968" cy="7450886"/>
          </a:xfrm>
          <a:prstGeom prst="rect">
            <a:avLst/>
          </a:prstGeom>
        </p:spPr>
        <p:txBody>
          <a:bodyPr lIns="0" tIns="0" rIns="0" bIns="0" rtlCol="0" anchor="t">
            <a:spAutoFit/>
          </a:bodyPr>
          <a:lstStyle/>
          <a:p>
            <a:pPr marL="688809" lvl="1" indent="-344404" algn="l">
              <a:lnSpc>
                <a:spcPts val="4466"/>
              </a:lnSpc>
              <a:buFont typeface="Arial"/>
              <a:buChar char="•"/>
            </a:pPr>
            <a:r>
              <a:rPr lang="en-US" sz="3190" dirty="0">
                <a:solidFill>
                  <a:srgbClr val="000000"/>
                </a:solidFill>
                <a:latin typeface="Arial"/>
              </a:rPr>
              <a:t>Which segments of the populations are most at risk when they are food insecure? </a:t>
            </a:r>
          </a:p>
          <a:p>
            <a:pPr marL="1377618" lvl="2" indent="-459206" algn="l">
              <a:lnSpc>
                <a:spcPts val="4466"/>
              </a:lnSpc>
              <a:spcBef>
                <a:spcPct val="0"/>
              </a:spcBef>
              <a:buFont typeface="Arial"/>
              <a:buChar char="⚬"/>
            </a:pPr>
            <a:r>
              <a:rPr lang="en-US" sz="3190" dirty="0">
                <a:solidFill>
                  <a:srgbClr val="000000"/>
                </a:solidFill>
                <a:latin typeface="Arial"/>
              </a:rPr>
              <a:t>Why are they at greater risk?</a:t>
            </a:r>
          </a:p>
          <a:p>
            <a:pPr algn="l">
              <a:lnSpc>
                <a:spcPts val="4466"/>
              </a:lnSpc>
              <a:spcBef>
                <a:spcPct val="0"/>
              </a:spcBef>
            </a:pPr>
            <a:endParaRPr lang="en-US" sz="3190" dirty="0">
              <a:solidFill>
                <a:srgbClr val="000000"/>
              </a:solidFill>
              <a:latin typeface="Arial"/>
            </a:endParaRPr>
          </a:p>
          <a:p>
            <a:pPr marL="688809" lvl="1" indent="-344404" algn="l">
              <a:lnSpc>
                <a:spcPts val="4466"/>
              </a:lnSpc>
              <a:spcBef>
                <a:spcPct val="0"/>
              </a:spcBef>
              <a:buFont typeface="Arial"/>
              <a:buChar char="•"/>
            </a:pPr>
            <a:r>
              <a:rPr lang="en-US" sz="3190" dirty="0">
                <a:solidFill>
                  <a:srgbClr val="000000"/>
                </a:solidFill>
                <a:latin typeface="Arial"/>
              </a:rPr>
              <a:t>What can be done to minimize food insecurity for these populations?</a:t>
            </a:r>
          </a:p>
          <a:p>
            <a:pPr algn="l">
              <a:lnSpc>
                <a:spcPts val="4466"/>
              </a:lnSpc>
              <a:spcBef>
                <a:spcPct val="0"/>
              </a:spcBef>
            </a:pPr>
            <a:endParaRPr lang="en-US" sz="3190" dirty="0">
              <a:solidFill>
                <a:srgbClr val="000000"/>
              </a:solidFill>
              <a:latin typeface="Arial"/>
            </a:endParaRPr>
          </a:p>
          <a:p>
            <a:pPr marL="688809" lvl="1" indent="-344404" algn="l">
              <a:lnSpc>
                <a:spcPts val="4466"/>
              </a:lnSpc>
              <a:spcBef>
                <a:spcPct val="0"/>
              </a:spcBef>
              <a:buFont typeface="Arial"/>
              <a:buChar char="•"/>
            </a:pPr>
            <a:r>
              <a:rPr lang="en-US" sz="3190" dirty="0">
                <a:solidFill>
                  <a:srgbClr val="000000"/>
                </a:solidFill>
                <a:latin typeface="Arial"/>
              </a:rPr>
              <a:t>How do we integrate differential impacts to population groups in our post-battle assessments?</a:t>
            </a:r>
          </a:p>
          <a:p>
            <a:pPr algn="l">
              <a:lnSpc>
                <a:spcPts val="4466"/>
              </a:lnSpc>
              <a:spcBef>
                <a:spcPct val="0"/>
              </a:spcBef>
            </a:pPr>
            <a:endParaRPr lang="en-US" sz="3190" dirty="0">
              <a:solidFill>
                <a:srgbClr val="000000"/>
              </a:solidFill>
              <a:latin typeface="Arial"/>
            </a:endParaRPr>
          </a:p>
          <a:p>
            <a:pPr marL="688809" lvl="1" indent="-344404" algn="l">
              <a:lnSpc>
                <a:spcPts val="4466"/>
              </a:lnSpc>
              <a:spcBef>
                <a:spcPct val="0"/>
              </a:spcBef>
              <a:buFont typeface="Arial"/>
              <a:buChar char="•"/>
            </a:pPr>
            <a:r>
              <a:rPr lang="en-US" sz="3190" dirty="0">
                <a:solidFill>
                  <a:srgbClr val="000000"/>
                </a:solidFill>
                <a:latin typeface="Arial"/>
              </a:rPr>
              <a:t>How do we integrate differential needs, risks and impacts in our efforts to increase food security?</a:t>
            </a:r>
          </a:p>
          <a:p>
            <a:pPr algn="l">
              <a:lnSpc>
                <a:spcPts val="4466"/>
              </a:lnSpc>
              <a:spcBef>
                <a:spcPct val="0"/>
              </a:spcBef>
            </a:pPr>
            <a:endParaRPr lang="en-US" sz="3190" dirty="0">
              <a:solidFill>
                <a:srgbClr val="000000"/>
              </a:solidFill>
              <a:latin typeface="Arial"/>
            </a:endParaRPr>
          </a:p>
          <a:p>
            <a:pPr algn="ctr">
              <a:lnSpc>
                <a:spcPts val="4466"/>
              </a:lnSpc>
              <a:spcBef>
                <a:spcPct val="0"/>
              </a:spcBef>
            </a:pPr>
            <a:endParaRPr lang="en-US" sz="3190" dirty="0">
              <a:solidFill>
                <a:srgbClr val="000000"/>
              </a:solidFill>
              <a:latin typeface="Arial"/>
            </a:endParaRPr>
          </a:p>
        </p:txBody>
      </p:sp>
      <p:sp>
        <p:nvSpPr>
          <p:cNvPr id="4" name="Freeform 4"/>
          <p:cNvSpPr/>
          <p:nvPr/>
        </p:nvSpPr>
        <p:spPr>
          <a:xfrm>
            <a:off x="15801998" y="201275"/>
            <a:ext cx="2001158" cy="2001158"/>
          </a:xfrm>
          <a:custGeom>
            <a:avLst/>
            <a:gdLst/>
            <a:ahLst/>
            <a:cxnLst/>
            <a:rect l="l" t="t" r="r" b="b"/>
            <a:pathLst>
              <a:path w="2001158" h="2001158">
                <a:moveTo>
                  <a:pt x="0" y="0"/>
                </a:moveTo>
                <a:lnTo>
                  <a:pt x="2001157" y="0"/>
                </a:lnTo>
                <a:lnTo>
                  <a:pt x="2001157" y="2001158"/>
                </a:lnTo>
                <a:lnTo>
                  <a:pt x="0" y="2001158"/>
                </a:lnTo>
                <a:lnTo>
                  <a:pt x="0" y="0"/>
                </a:lnTo>
                <a:close/>
              </a:path>
            </a:pathLst>
          </a:custGeom>
          <a:blipFill>
            <a:blip r:embed="rId3"/>
            <a:stretch>
              <a:fillRect/>
            </a:stretch>
          </a:blipFill>
        </p:spPr>
        <p:txBody>
          <a:bodyPr/>
          <a:lstStyle/>
          <a:p>
            <a:endParaRPr lang="en-CA"/>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52b2489-6a6e-40a3-bf8d-ac4a2823deb3" xsi:nil="true"/>
    <lcf76f155ced4ddcb4097134ff3c332f xmlns="069dfa09-064e-483a-aaa6-fdf2a00b3e09">
      <Terms xmlns="http://schemas.microsoft.com/office/infopath/2007/PartnerControls"/>
    </lcf76f155ced4ddcb4097134ff3c332f>
    <_Flow_SignoffStatus xmlns="069dfa09-064e-483a-aaa6-fdf2a00b3e0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28A16B3921654E968B6AF08CABF914" ma:contentTypeVersion="19" ma:contentTypeDescription="Create a new document." ma:contentTypeScope="" ma:versionID="cb06445d6859d49b80cd858da3cc72b8">
  <xsd:schema xmlns:xsd="http://www.w3.org/2001/XMLSchema" xmlns:xs="http://www.w3.org/2001/XMLSchema" xmlns:p="http://schemas.microsoft.com/office/2006/metadata/properties" xmlns:ns2="069dfa09-064e-483a-aaa6-fdf2a00b3e09" xmlns:ns3="852b2489-6a6e-40a3-bf8d-ac4a2823deb3" targetNamespace="http://schemas.microsoft.com/office/2006/metadata/properties" ma:root="true" ma:fieldsID="564069da474655f10a188b5863123ef0" ns2:_="" ns3:_="">
    <xsd:import namespace="069dfa09-064e-483a-aaa6-fdf2a00b3e09"/>
    <xsd:import namespace="852b2489-6a6e-40a3-bf8d-ac4a2823de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dfa09-064e-483a-aaa6-fdf2a00b3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7cb6a4-6fd1-4100-ac55-1b08b10303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b2489-6a6e-40a3-bf8d-ac4a2823de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f150ec-d8f5-4004-9bb0-7bc34e113c19}" ma:internalName="TaxCatchAll" ma:showField="CatchAllData" ma:web="852b2489-6a6e-40a3-bf8d-ac4a2823de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7B424B-EEEA-47A5-AD0E-997723AC8FB7}">
  <ds:schemaRef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terms/"/>
    <ds:schemaRef ds:uri="http://purl.org/dc/dcmitype/"/>
    <ds:schemaRef ds:uri="852b2489-6a6e-40a3-bf8d-ac4a2823deb3"/>
    <ds:schemaRef ds:uri="069dfa09-064e-483a-aaa6-fdf2a00b3e09"/>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F590631E-5E65-4126-BC06-E69DB02575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9dfa09-064e-483a-aaa6-fdf2a00b3e09"/>
    <ds:schemaRef ds:uri="852b2489-6a6e-40a3-bf8d-ac4a2823de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41F993-1AA0-4959-BB3B-A98CEEC0BC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1380</TotalTime>
  <Words>2179</Words>
  <Application>Microsoft Macintosh PowerPoint</Application>
  <PresentationFormat>Custom</PresentationFormat>
  <Paragraphs>241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 Medium</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dc:title>
  <dc:creator>Fight for Humanity</dc:creator>
  <cp:lastModifiedBy>Anki Sjöberg</cp:lastModifiedBy>
  <cp:revision>134</cp:revision>
  <dcterms:created xsi:type="dcterms:W3CDTF">2006-08-16T00:00:00Z</dcterms:created>
  <dcterms:modified xsi:type="dcterms:W3CDTF">2024-06-03T13:33:17Z</dcterms:modified>
  <dc:identifier>DAGGzO_-BdE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0x0101005B28A16B3921654E968B6AF08CABF914</vt:lpwstr>
  </property>
</Properties>
</file>